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viewProps" Target="viewProps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ustomXml" Target="../customXml/item2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8180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745236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87789" y="137742"/>
            <a:ext cx="643356" cy="19332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25611" y="4751832"/>
            <a:ext cx="504444" cy="2499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1302" y="-27990"/>
            <a:ext cx="5497195" cy="638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0692" y="966292"/>
            <a:ext cx="8366759" cy="16884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g"/><Relationship Id="rId3" Type="http://schemas.openxmlformats.org/officeDocument/2006/relationships/image" Target="../media/image35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16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38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jp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43.png"/><Relationship Id="rId4" Type="http://schemas.openxmlformats.org/officeDocument/2006/relationships/image" Target="../media/image16.png"/><Relationship Id="rId5" Type="http://schemas.openxmlformats.org/officeDocument/2006/relationships/image" Target="../media/image42.png"/><Relationship Id="rId6" Type="http://schemas.openxmlformats.org/officeDocument/2006/relationships/image" Target="../media/image44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6.png"/><Relationship Id="rId4" Type="http://schemas.openxmlformats.org/officeDocument/2006/relationships/image" Target="../media/image4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jpg"/><Relationship Id="rId3" Type="http://schemas.openxmlformats.org/officeDocument/2006/relationships/image" Target="../media/image46.png"/><Relationship Id="rId4" Type="http://schemas.openxmlformats.org/officeDocument/2006/relationships/image" Target="../media/image17.png"/><Relationship Id="rId5" Type="http://schemas.openxmlformats.org/officeDocument/2006/relationships/image" Target="../media/image47.png"/><Relationship Id="rId6" Type="http://schemas.openxmlformats.org/officeDocument/2006/relationships/image" Target="../media/image13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i.org/10.1016/j.chest.2019.10.053" TargetMode="Externa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i.org/10.1016/j.chest.2019.10.051" TargetMode="External"/><Relationship Id="rId3" Type="http://schemas.openxmlformats.org/officeDocument/2006/relationships/hyperlink" Target="https://doi.org/10.1186/s12874-020-01065-0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hyperlink" Target="https://journal.chestnet.org/cms/10.1016/j.chest.2019.10.053/attachment/0d6d3879-9381-4bc6-92c6-c60c8e996723/mmc1.pdf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i.org/10.1016/j.jaip.2018.08.016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7.png"/><Relationship Id="rId12" Type="http://schemas.openxmlformats.org/officeDocument/2006/relationships/image" Target="../media/image28.png"/><Relationship Id="rId13" Type="http://schemas.openxmlformats.org/officeDocument/2006/relationships/image" Target="../media/image15.png"/><Relationship Id="rId14" Type="http://schemas.openxmlformats.org/officeDocument/2006/relationships/image" Target="../media/image29.png"/><Relationship Id="rId15" Type="http://schemas.openxmlformats.org/officeDocument/2006/relationships/image" Target="../media/image3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g"/><Relationship Id="rId3" Type="http://schemas.openxmlformats.org/officeDocument/2006/relationships/image" Target="../media/image3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2042160"/>
            <a:ext cx="9144000" cy="1224280"/>
          </a:xfrm>
          <a:custGeom>
            <a:avLst/>
            <a:gdLst/>
            <a:ahLst/>
            <a:cxnLst/>
            <a:rect l="l" t="t" r="r" b="b"/>
            <a:pathLst>
              <a:path w="9144000" h="1224279">
                <a:moveTo>
                  <a:pt x="9144000" y="0"/>
                </a:moveTo>
                <a:lnTo>
                  <a:pt x="0" y="0"/>
                </a:lnTo>
                <a:lnTo>
                  <a:pt x="0" y="1223771"/>
                </a:lnTo>
                <a:lnTo>
                  <a:pt x="9144000" y="1223771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0815" y="1048578"/>
            <a:ext cx="2429174" cy="72827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57828" y="4299203"/>
            <a:ext cx="1234439" cy="61264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2322702" y="3578478"/>
            <a:ext cx="44157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9900"/>
                </a:solidFill>
                <a:latin typeface="Arial"/>
                <a:cs typeface="Arial"/>
              </a:rPr>
              <a:t>Eileen</a:t>
            </a:r>
            <a:r>
              <a:rPr dirty="0" sz="1600" spc="-4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9900"/>
                </a:solidFill>
                <a:latin typeface="Arial"/>
                <a:cs typeface="Arial"/>
              </a:rPr>
              <a:t>Wang</a:t>
            </a:r>
            <a:r>
              <a:rPr dirty="0" sz="1600" spc="-1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9900"/>
                </a:solidFill>
                <a:latin typeface="Arial"/>
                <a:cs typeface="Arial"/>
              </a:rPr>
              <a:t>et</a:t>
            </a:r>
            <a:r>
              <a:rPr dirty="0" sz="1600" spc="-1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9900"/>
                </a:solidFill>
                <a:latin typeface="Arial"/>
                <a:cs typeface="Arial"/>
              </a:rPr>
              <a:t>al,</a:t>
            </a:r>
            <a:r>
              <a:rPr dirty="0" sz="1600" spc="-1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600" i="1">
                <a:solidFill>
                  <a:srgbClr val="FF9900"/>
                </a:solidFill>
                <a:latin typeface="Arial"/>
                <a:cs typeface="Arial"/>
              </a:rPr>
              <a:t>CHEST</a:t>
            </a:r>
            <a:r>
              <a:rPr dirty="0" sz="1600" spc="-35" i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9900"/>
                </a:solidFill>
                <a:latin typeface="Arial"/>
                <a:cs typeface="Arial"/>
              </a:rPr>
              <a:t>2020;157(4):790-</a:t>
            </a:r>
            <a:r>
              <a:rPr dirty="0" sz="1600" spc="-20">
                <a:solidFill>
                  <a:srgbClr val="FF9900"/>
                </a:solidFill>
                <a:latin typeface="Arial"/>
                <a:cs typeface="Arial"/>
              </a:rPr>
              <a:t>804.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74775" y="2341626"/>
            <a:ext cx="630618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2258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Characterization</a:t>
            </a:r>
            <a:r>
              <a:rPr dirty="0" sz="20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0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20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Asthma</a:t>
            </a:r>
            <a:r>
              <a:rPr dirty="0" sz="20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Worldwide: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dirty="0" sz="20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2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International</a:t>
            </a:r>
            <a:r>
              <a:rPr dirty="0" sz="20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20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Asthma</a:t>
            </a:r>
            <a:r>
              <a:rPr dirty="0" sz="20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Registry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 spc="-10"/>
              <a:t>Severity</a:t>
            </a:r>
            <a:endParaRPr sz="16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44780" marR="5080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/>
              <a:t>Most</a:t>
            </a:r>
            <a:r>
              <a:rPr dirty="0" spc="-35"/>
              <a:t> </a:t>
            </a:r>
            <a:r>
              <a:rPr dirty="0"/>
              <a:t>patients</a:t>
            </a:r>
            <a:r>
              <a:rPr dirty="0" spc="-45"/>
              <a:t> </a:t>
            </a:r>
            <a:r>
              <a:rPr dirty="0"/>
              <a:t>had</a:t>
            </a:r>
            <a:r>
              <a:rPr dirty="0" spc="-30"/>
              <a:t> </a:t>
            </a:r>
            <a:r>
              <a:rPr dirty="0" b="1">
                <a:latin typeface="Arial"/>
                <a:cs typeface="Arial"/>
              </a:rPr>
              <a:t>uncontrolled</a:t>
            </a:r>
            <a:r>
              <a:rPr dirty="0" spc="-6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asthma</a:t>
            </a:r>
            <a:r>
              <a:rPr dirty="0" spc="-2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at</a:t>
            </a:r>
            <a:r>
              <a:rPr dirty="0" spc="-2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GINA</a:t>
            </a:r>
            <a:r>
              <a:rPr dirty="0" spc="-7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Step</a:t>
            </a:r>
            <a:r>
              <a:rPr dirty="0" spc="-2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4</a:t>
            </a:r>
            <a:r>
              <a:rPr dirty="0"/>
              <a:t>,</a:t>
            </a:r>
            <a:r>
              <a:rPr dirty="0" spc="-10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there</a:t>
            </a:r>
            <a:r>
              <a:rPr dirty="0" spc="-40"/>
              <a:t> </a:t>
            </a:r>
            <a:r>
              <a:rPr dirty="0"/>
              <a:t>was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higher</a:t>
            </a:r>
            <a:r>
              <a:rPr dirty="0" spc="-3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proportion</a:t>
            </a:r>
            <a:r>
              <a:rPr dirty="0" spc="-4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of</a:t>
            </a:r>
            <a:r>
              <a:rPr dirty="0" spc="-15" b="1">
                <a:latin typeface="Arial"/>
                <a:cs typeface="Arial"/>
              </a:rPr>
              <a:t> </a:t>
            </a:r>
            <a:r>
              <a:rPr dirty="0" spc="-10" b="1">
                <a:latin typeface="Arial"/>
                <a:cs typeface="Arial"/>
              </a:rPr>
              <a:t>women </a:t>
            </a:r>
            <a:r>
              <a:rPr dirty="0" spc="-10" b="1">
                <a:latin typeface="Arial"/>
                <a:cs typeface="Arial"/>
              </a:rPr>
              <a:t>	</a:t>
            </a:r>
            <a:r>
              <a:rPr dirty="0"/>
              <a:t>among</a:t>
            </a:r>
            <a:r>
              <a:rPr dirty="0" spc="-50"/>
              <a:t> </a:t>
            </a:r>
            <a:r>
              <a:rPr dirty="0"/>
              <a:t>patients</a:t>
            </a:r>
            <a:r>
              <a:rPr dirty="0" spc="-45"/>
              <a:t> </a:t>
            </a:r>
            <a:r>
              <a:rPr dirty="0"/>
              <a:t>with</a:t>
            </a:r>
            <a:r>
              <a:rPr dirty="0" spc="-5"/>
              <a:t> </a:t>
            </a:r>
            <a:r>
              <a:rPr dirty="0"/>
              <a:t>uncontrolled</a:t>
            </a:r>
            <a:r>
              <a:rPr dirty="0" spc="-50"/>
              <a:t> </a:t>
            </a:r>
            <a:r>
              <a:rPr dirty="0"/>
              <a:t>asthma</a:t>
            </a:r>
            <a:r>
              <a:rPr dirty="0" spc="-40"/>
              <a:t> </a:t>
            </a:r>
            <a:r>
              <a:rPr dirty="0"/>
              <a:t>at</a:t>
            </a:r>
            <a:r>
              <a:rPr dirty="0" spc="-20"/>
              <a:t> </a:t>
            </a:r>
            <a:r>
              <a:rPr dirty="0" spc="-10"/>
              <a:t>GINA</a:t>
            </a:r>
            <a:r>
              <a:rPr dirty="0" spc="-90"/>
              <a:t> </a:t>
            </a:r>
            <a:r>
              <a:rPr dirty="0"/>
              <a:t>Step</a:t>
            </a:r>
            <a:r>
              <a:rPr dirty="0" spc="-30"/>
              <a:t> </a:t>
            </a:r>
            <a:r>
              <a:rPr dirty="0"/>
              <a:t>4</a:t>
            </a:r>
            <a:r>
              <a:rPr dirty="0" spc="-15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among</a:t>
            </a:r>
            <a:r>
              <a:rPr dirty="0" spc="-25"/>
              <a:t> </a:t>
            </a:r>
            <a:r>
              <a:rPr dirty="0"/>
              <a:t>patients</a:t>
            </a:r>
            <a:r>
              <a:rPr dirty="0" spc="-60"/>
              <a:t> </a:t>
            </a:r>
            <a:r>
              <a:rPr dirty="0"/>
              <a:t>with asthma</a:t>
            </a:r>
            <a:r>
              <a:rPr dirty="0" spc="-55"/>
              <a:t> </a:t>
            </a:r>
            <a:r>
              <a:rPr dirty="0"/>
              <a:t>at</a:t>
            </a:r>
            <a:r>
              <a:rPr dirty="0" spc="-20"/>
              <a:t> </a:t>
            </a:r>
            <a:r>
              <a:rPr dirty="0" spc="-10"/>
              <a:t>GINA</a:t>
            </a:r>
            <a:r>
              <a:rPr dirty="0" spc="-85"/>
              <a:t> </a:t>
            </a:r>
            <a:r>
              <a:rPr dirty="0" spc="-20"/>
              <a:t>Step</a:t>
            </a:r>
            <a:r>
              <a:rPr dirty="0" spc="500"/>
              <a:t> </a:t>
            </a:r>
            <a:r>
              <a:rPr dirty="0" spc="500"/>
              <a:t>	</a:t>
            </a:r>
            <a:r>
              <a:rPr dirty="0" spc="-25"/>
              <a:t>5.</a:t>
            </a:r>
          </a:p>
          <a:p>
            <a:pPr marL="146050" indent="-133350">
              <a:lnSpc>
                <a:spcPct val="100000"/>
              </a:lnSpc>
              <a:spcBef>
                <a:spcPts val="1505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/>
              <a:t>Patients</a:t>
            </a:r>
            <a:r>
              <a:rPr dirty="0" spc="-50"/>
              <a:t> </a:t>
            </a:r>
            <a:r>
              <a:rPr dirty="0"/>
              <a:t>from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b="1">
                <a:latin typeface="Arial"/>
                <a:cs typeface="Arial"/>
              </a:rPr>
              <a:t>UK</a:t>
            </a:r>
            <a:r>
              <a:rPr dirty="0" spc="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and</a:t>
            </a:r>
            <a:r>
              <a:rPr dirty="0" spc="-3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IT</a:t>
            </a:r>
            <a:r>
              <a:rPr dirty="0" spc="-25" b="1">
                <a:latin typeface="Arial"/>
                <a:cs typeface="Arial"/>
              </a:rPr>
              <a:t> </a:t>
            </a:r>
            <a:r>
              <a:rPr dirty="0"/>
              <a:t>tended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have</a:t>
            </a:r>
            <a:r>
              <a:rPr dirty="0" spc="5"/>
              <a:t> </a:t>
            </a:r>
            <a:r>
              <a:rPr dirty="0" b="1">
                <a:latin typeface="Arial"/>
                <a:cs typeface="Arial"/>
              </a:rPr>
              <a:t>more</a:t>
            </a:r>
            <a:r>
              <a:rPr dirty="0" spc="-3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severe</a:t>
            </a:r>
            <a:r>
              <a:rPr dirty="0" spc="-25" b="1">
                <a:latin typeface="Arial"/>
                <a:cs typeface="Arial"/>
              </a:rPr>
              <a:t> </a:t>
            </a:r>
            <a:r>
              <a:rPr dirty="0"/>
              <a:t>disease,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those</a:t>
            </a:r>
            <a:r>
              <a:rPr dirty="0" spc="-35"/>
              <a:t> </a:t>
            </a:r>
            <a:r>
              <a:rPr dirty="0"/>
              <a:t>from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USA</a:t>
            </a:r>
            <a:r>
              <a:rPr dirty="0" spc="-5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and</a:t>
            </a:r>
            <a:r>
              <a:rPr dirty="0" spc="-35" b="1">
                <a:latin typeface="Arial"/>
                <a:cs typeface="Arial"/>
              </a:rPr>
              <a:t> </a:t>
            </a:r>
            <a:r>
              <a:rPr dirty="0" spc="-25" b="1">
                <a:latin typeface="Arial"/>
                <a:cs typeface="Arial"/>
              </a:rPr>
              <a:t>SK</a:t>
            </a:r>
          </a:p>
          <a:p>
            <a:pPr marL="146685">
              <a:lnSpc>
                <a:spcPct val="100000"/>
              </a:lnSpc>
            </a:pPr>
            <a:r>
              <a:rPr dirty="0"/>
              <a:t>tended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b="1">
                <a:latin typeface="Arial"/>
                <a:cs typeface="Arial"/>
              </a:rPr>
              <a:t>least</a:t>
            </a:r>
            <a:r>
              <a:rPr dirty="0" spc="-4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severe</a:t>
            </a:r>
            <a:r>
              <a:rPr dirty="0" spc="-45" b="1">
                <a:latin typeface="Arial"/>
                <a:cs typeface="Arial"/>
              </a:rPr>
              <a:t> </a:t>
            </a:r>
            <a:r>
              <a:rPr dirty="0"/>
              <a:t>compared</a:t>
            </a:r>
            <a:r>
              <a:rPr dirty="0" spc="-55"/>
              <a:t> </a:t>
            </a:r>
            <a:r>
              <a:rPr dirty="0"/>
              <a:t>with</a:t>
            </a:r>
            <a:r>
              <a:rPr dirty="0" spc="-25"/>
              <a:t> </a:t>
            </a:r>
            <a:r>
              <a:rPr dirty="0"/>
              <a:t>patients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other</a:t>
            </a:r>
            <a:r>
              <a:rPr dirty="0" spc="-45"/>
              <a:t> </a:t>
            </a:r>
            <a:r>
              <a:rPr dirty="0" spc="-10"/>
              <a:t>countries.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49" y="2654982"/>
            <a:ext cx="3523403" cy="2043441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Lung</a:t>
            </a:r>
            <a:r>
              <a:rPr dirty="0" sz="1600" spc="-30"/>
              <a:t> </a:t>
            </a:r>
            <a:r>
              <a:rPr dirty="0" sz="1600" spc="-10"/>
              <a:t>Function</a:t>
            </a:r>
            <a:endParaRPr sz="1600"/>
          </a:p>
        </p:txBody>
      </p:sp>
      <p:sp>
        <p:nvSpPr>
          <p:cNvPr id="4" name="object 4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47192" y="966292"/>
            <a:ext cx="8475345" cy="27400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089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2089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Percent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predicted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FEV</a:t>
            </a:r>
            <a:r>
              <a:rPr dirty="0" baseline="-21604" sz="1350">
                <a:solidFill>
                  <a:srgbClr val="073762"/>
                </a:solidFill>
                <a:latin typeface="Arial"/>
                <a:cs typeface="Arial"/>
              </a:rPr>
              <a:t>1</a:t>
            </a:r>
            <a:r>
              <a:rPr dirty="0" baseline="-21604" sz="135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FVC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values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appeared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independent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severity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,</a:t>
            </a:r>
            <a:r>
              <a:rPr dirty="0" sz="14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showed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some</a:t>
            </a:r>
            <a:endParaRPr sz="14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5"/>
              </a:spcBef>
            </a:pP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intercountry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variability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,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showed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little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postbronchodilator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improvement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208915" marR="343535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210185" algn="l"/>
              </a:tabLst>
            </a:pP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Bronchoconstriction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was considered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irreversible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those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both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severity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groups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irrespective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of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smoking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history.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Some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intercountry</a:t>
            </a:r>
            <a:r>
              <a:rPr dirty="0" sz="14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variability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also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noted.</a:t>
            </a:r>
            <a:endParaRPr sz="1400">
              <a:latin typeface="Arial"/>
              <a:cs typeface="Arial"/>
            </a:endParaRPr>
          </a:p>
          <a:p>
            <a:pPr marL="208915" marR="3048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2101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These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findings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not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only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justify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inclusion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criteria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asthma,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but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also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ratify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definition</a:t>
            </a:r>
            <a:r>
              <a:rPr dirty="0" sz="1400" spc="50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5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outlined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European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Respiratory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Society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(ERS)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10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American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Thoracic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Society 	(ATS).</a:t>
            </a:r>
            <a:endParaRPr sz="14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309"/>
              </a:spcBef>
            </a:pP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1200" spc="5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Incidentally,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those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low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or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limited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reversibility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are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routinely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excluded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clinical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trials.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200">
              <a:latin typeface="Arial"/>
              <a:cs typeface="Arial"/>
            </a:endParaRPr>
          </a:p>
          <a:p>
            <a:pPr marL="208915" indent="-132715">
              <a:lnSpc>
                <a:spcPct val="100000"/>
              </a:lnSpc>
              <a:buClr>
                <a:srgbClr val="FF9900"/>
              </a:buClr>
              <a:buChar char="•"/>
              <a:tabLst>
                <a:tab pos="2089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ISAR’s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inclusive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nature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broad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definition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allowed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population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properly</a:t>
            </a:r>
            <a:endParaRPr sz="14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studied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characterised.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Age</a:t>
            </a:r>
            <a:r>
              <a:rPr dirty="0" sz="1600" spc="10"/>
              <a:t> </a:t>
            </a:r>
            <a:r>
              <a:rPr dirty="0" sz="1600"/>
              <a:t>at</a:t>
            </a:r>
            <a:r>
              <a:rPr dirty="0" sz="1600" spc="-25"/>
              <a:t> </a:t>
            </a:r>
            <a:r>
              <a:rPr dirty="0" sz="1600" spc="-10"/>
              <a:t>Onset</a:t>
            </a:r>
            <a:endParaRPr sz="1600"/>
          </a:p>
        </p:txBody>
      </p:sp>
      <p:sp>
        <p:nvSpPr>
          <p:cNvPr id="4" name="object 4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66292"/>
            <a:ext cx="8274684" cy="14751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mean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(SD)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age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onset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was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30.7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(17.7)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45415" marR="93345" indent="-133350">
              <a:lnSpc>
                <a:spcPct val="100000"/>
              </a:lnSpc>
              <a:spcBef>
                <a:spcPts val="150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77.5%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developed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after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age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12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years,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34.4%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developed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it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after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age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of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40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years.</a:t>
            </a:r>
            <a:endParaRPr sz="1400">
              <a:latin typeface="Arial"/>
              <a:cs typeface="Arial"/>
            </a:endParaRPr>
          </a:p>
          <a:p>
            <a:pPr marL="145415" marR="508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UK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SAWD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developed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slightly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earlier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than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this,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those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from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Korea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Italy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slightly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later.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Asthma</a:t>
            </a:r>
            <a:r>
              <a:rPr dirty="0" sz="1600" spc="5"/>
              <a:t> </a:t>
            </a:r>
            <a:r>
              <a:rPr dirty="0" sz="1600"/>
              <a:t>Control</a:t>
            </a:r>
            <a:r>
              <a:rPr dirty="0" sz="1600" spc="-10"/>
              <a:t> </a:t>
            </a:r>
            <a:r>
              <a:rPr dirty="0" sz="1600"/>
              <a:t>and</a:t>
            </a:r>
            <a:r>
              <a:rPr dirty="0" sz="1600" spc="-45"/>
              <a:t> </a:t>
            </a:r>
            <a:r>
              <a:rPr dirty="0" sz="1600" spc="-10"/>
              <a:t>Health-</a:t>
            </a:r>
            <a:r>
              <a:rPr dirty="0" sz="1600"/>
              <a:t>Care</a:t>
            </a:r>
            <a:r>
              <a:rPr dirty="0" sz="1600" spc="-5"/>
              <a:t> </a:t>
            </a:r>
            <a:r>
              <a:rPr dirty="0" sz="1600"/>
              <a:t>Resource</a:t>
            </a:r>
            <a:r>
              <a:rPr dirty="0" sz="1600" spc="-30"/>
              <a:t> </a:t>
            </a:r>
            <a:r>
              <a:rPr dirty="0" sz="1600"/>
              <a:t>Use</a:t>
            </a:r>
            <a:r>
              <a:rPr dirty="0" sz="1600" spc="-40"/>
              <a:t> </a:t>
            </a:r>
            <a:r>
              <a:rPr dirty="0" sz="1600" spc="-10"/>
              <a:t>(HCRU)</a:t>
            </a:r>
            <a:endParaRPr sz="1600"/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66292"/>
            <a:ext cx="3253740" cy="33204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4780" marR="5080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entry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their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national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registry,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57.2%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poorly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controlled 	asthma.</a:t>
            </a:r>
            <a:endParaRPr sz="1400">
              <a:latin typeface="Arial"/>
              <a:cs typeface="Arial"/>
            </a:endParaRPr>
          </a:p>
          <a:p>
            <a:pPr lvl="1" marL="281940" marR="28575" indent="-135890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percentage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UK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SAWD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lowest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IT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SK.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4"/>
              </a:spcBef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marL="145415" marR="24130" indent="-133350">
              <a:lnSpc>
                <a:spcPct val="100000"/>
              </a:lnSpc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proportions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well-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controlled,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partly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controlled,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similar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the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400" spc="-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4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(uncontrolled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at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entry)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400" spc="-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groups.</a:t>
            </a:r>
            <a:endParaRPr sz="1400">
              <a:latin typeface="Arial"/>
              <a:cs typeface="Arial"/>
            </a:endParaRPr>
          </a:p>
          <a:p>
            <a:pPr algn="just" marL="14605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HCRU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high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overall.</a:t>
            </a:r>
            <a:endParaRPr sz="1400">
              <a:latin typeface="Arial"/>
              <a:cs typeface="Arial"/>
            </a:endParaRPr>
          </a:p>
          <a:p>
            <a:pPr algn="just" lvl="1" marL="281940" marR="47625" indent="-135890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HCRU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UK,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lowest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SK,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slightly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higher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GINA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5.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6801" y="1030340"/>
            <a:ext cx="3723047" cy="172344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81529" y="2913926"/>
            <a:ext cx="3686522" cy="174946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 spc="-10"/>
              <a:t>Exacerbations</a:t>
            </a:r>
            <a:endParaRPr sz="1600"/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20192"/>
            <a:ext cx="8098155" cy="1316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470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mean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(SD)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number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exacerbations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(past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12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months)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1.7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(2.7).</a:t>
            </a:r>
            <a:endParaRPr sz="14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quarter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reported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≥4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exacerbations.</a:t>
            </a:r>
            <a:endParaRPr sz="1200">
              <a:latin typeface="Arial"/>
              <a:cs typeface="Arial"/>
            </a:endParaRPr>
          </a:p>
          <a:p>
            <a:pPr lvl="1" marL="281940" marR="5080" indent="-135890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number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exacerbations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driven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severity,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2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200" spc="-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4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(at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inclusion)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reporting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0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exacerbations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(71.1%),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whereas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42.5%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200" spc="-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reported</a:t>
            </a:r>
            <a:r>
              <a:rPr dirty="0" sz="12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≥4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exacerbations.</a:t>
            </a:r>
            <a:endParaRPr sz="1200">
              <a:latin typeface="Arial"/>
              <a:cs typeface="Arial"/>
            </a:endParaRPr>
          </a:p>
          <a:p>
            <a:pPr lvl="1" marL="281940" marR="352425" indent="-135890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mean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number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exacerbations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lowest in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Korea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United Kingdom.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1975" y="2337890"/>
            <a:ext cx="5347674" cy="2369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Immunoglobulin</a:t>
            </a:r>
            <a:r>
              <a:rPr dirty="0" sz="1600" spc="-20"/>
              <a:t> </a:t>
            </a:r>
            <a:r>
              <a:rPr dirty="0" sz="1600"/>
              <a:t>E</a:t>
            </a:r>
            <a:r>
              <a:rPr dirty="0" sz="1600" spc="-65"/>
              <a:t> </a:t>
            </a:r>
            <a:r>
              <a:rPr dirty="0" sz="1600"/>
              <a:t>(IgE)</a:t>
            </a:r>
            <a:r>
              <a:rPr dirty="0" sz="1600" spc="-55"/>
              <a:t> </a:t>
            </a:r>
            <a:r>
              <a:rPr dirty="0" sz="1600" spc="-10"/>
              <a:t>Concentration</a:t>
            </a:r>
            <a:endParaRPr sz="1600"/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69340"/>
            <a:ext cx="3505835" cy="33039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marR="5080" indent="-226695">
              <a:lnSpc>
                <a:spcPct val="100000"/>
              </a:lnSpc>
              <a:spcBef>
                <a:spcPts val="95"/>
              </a:spcBef>
              <a:buClr>
                <a:srgbClr val="FF9900"/>
              </a:buClr>
              <a:buAutoNum type="arabicPeriod"/>
              <a:tabLst>
                <a:tab pos="24130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Overall,</a:t>
            </a:r>
            <a:r>
              <a:rPr dirty="0" sz="10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o</a:t>
            </a:r>
            <a:r>
              <a:rPr dirty="0" sz="1000" spc="-10" b="1">
                <a:solidFill>
                  <a:srgbClr val="073762"/>
                </a:solidFill>
                <a:latin typeface="Arial"/>
                <a:cs typeface="Arial"/>
              </a:rPr>
              <a:t>ne-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half</a:t>
            </a:r>
            <a:r>
              <a:rPr dirty="0" sz="10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0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0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patient</a:t>
            </a:r>
            <a:r>
              <a:rPr dirty="0" sz="10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population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with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severe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0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0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low</a:t>
            </a:r>
            <a:r>
              <a:rPr dirty="0" sz="1000" spc="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1000" spc="-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concentrations,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0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10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profile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varied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according</a:t>
            </a:r>
            <a:r>
              <a:rPr dirty="0" sz="10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0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73762"/>
                </a:solidFill>
                <a:latin typeface="Arial"/>
                <a:cs typeface="Arial"/>
              </a:rPr>
              <a:t>severity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5"/>
              </a:spcBef>
              <a:buClr>
                <a:srgbClr val="FF9900"/>
              </a:buClr>
              <a:buFont typeface="Arial"/>
              <a:buAutoNum type="arabicPeriod"/>
            </a:pPr>
            <a:endParaRPr sz="1000">
              <a:latin typeface="Arial"/>
              <a:cs typeface="Arial"/>
            </a:endParaRPr>
          </a:p>
          <a:p>
            <a:pPr marL="239395" indent="-226695">
              <a:lnSpc>
                <a:spcPct val="100000"/>
              </a:lnSpc>
              <a:buClr>
                <a:srgbClr val="FF9900"/>
              </a:buClr>
              <a:buAutoNum type="arabicPeriod"/>
              <a:tabLst>
                <a:tab pos="239395" algn="l"/>
              </a:tabLst>
            </a:pP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Gender:</a:t>
            </a:r>
            <a:endParaRPr sz="1000">
              <a:latin typeface="Arial"/>
              <a:cs typeface="Arial"/>
            </a:endParaRPr>
          </a:p>
          <a:p>
            <a:pPr lvl="1" marL="281940" marR="151765" indent="-135890">
              <a:lnSpc>
                <a:spcPct val="100000"/>
              </a:lnSpc>
              <a:spcBef>
                <a:spcPts val="309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8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women</a:t>
            </a:r>
            <a:r>
              <a:rPr dirty="0" sz="8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low</a:t>
            </a:r>
            <a:r>
              <a:rPr dirty="0" sz="8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concentrations,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 and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men</a:t>
            </a:r>
            <a:r>
              <a:rPr dirty="0" sz="8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800" spc="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20" b="1">
                <a:solidFill>
                  <a:srgbClr val="073762"/>
                </a:solidFill>
                <a:latin typeface="Arial"/>
                <a:cs typeface="Arial"/>
              </a:rPr>
              <a:t>high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concentrations,</a:t>
            </a:r>
            <a:r>
              <a:rPr dirty="0" sz="8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073762"/>
                </a:solidFill>
                <a:latin typeface="Arial"/>
                <a:cs typeface="Arial"/>
              </a:rPr>
              <a:t>irrespective</a:t>
            </a:r>
            <a:r>
              <a:rPr dirty="0" sz="800" spc="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073762"/>
                </a:solidFill>
                <a:latin typeface="Arial"/>
                <a:cs typeface="Arial"/>
              </a:rPr>
              <a:t>severity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70"/>
              </a:spcBef>
              <a:buClr>
                <a:srgbClr val="FF9900"/>
              </a:buClr>
              <a:buFont typeface="Arial"/>
              <a:buChar char="–"/>
            </a:pPr>
            <a:endParaRPr sz="800">
              <a:latin typeface="Arial"/>
              <a:cs typeface="Arial"/>
            </a:endParaRPr>
          </a:p>
          <a:p>
            <a:pPr marL="239395" indent="-226695">
              <a:lnSpc>
                <a:spcPct val="100000"/>
              </a:lnSpc>
              <a:buClr>
                <a:srgbClr val="FF9900"/>
              </a:buClr>
              <a:buAutoNum type="arabicPeriod"/>
              <a:tabLst>
                <a:tab pos="239395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0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Control:</a:t>
            </a:r>
            <a:endParaRPr sz="1000">
              <a:latin typeface="Arial"/>
              <a:cs typeface="Arial"/>
            </a:endParaRPr>
          </a:p>
          <a:p>
            <a:pPr lvl="1" marL="281940" marR="24765" indent="-135890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uncontrolled asthma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at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8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8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4</a:t>
            </a:r>
            <a:r>
              <a:rPr dirty="0" sz="800" spc="-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(vs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Step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5)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low</a:t>
            </a:r>
            <a:r>
              <a:rPr dirty="0" sz="8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concentrations.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70"/>
              </a:spcBef>
              <a:buClr>
                <a:srgbClr val="FF9900"/>
              </a:buClr>
              <a:buFont typeface="Arial"/>
              <a:buChar char="–"/>
            </a:pPr>
            <a:endParaRPr sz="800">
              <a:latin typeface="Arial"/>
              <a:cs typeface="Arial"/>
            </a:endParaRPr>
          </a:p>
          <a:p>
            <a:pPr marL="239395" indent="-226695">
              <a:lnSpc>
                <a:spcPct val="100000"/>
              </a:lnSpc>
              <a:buClr>
                <a:srgbClr val="FF9900"/>
              </a:buClr>
              <a:buAutoNum type="arabicPeriod"/>
              <a:tabLst>
                <a:tab pos="239395" algn="l"/>
              </a:tabLst>
            </a:pP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GINA:</a:t>
            </a:r>
            <a:endParaRPr sz="1000">
              <a:latin typeface="Arial"/>
              <a:cs typeface="Arial"/>
            </a:endParaRPr>
          </a:p>
          <a:p>
            <a:pPr lvl="1" marL="281940" marR="165735" indent="-135890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(vs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those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 GINA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Step 4)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had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high</a:t>
            </a:r>
            <a:r>
              <a:rPr dirty="0" sz="8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concentrations.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75"/>
              </a:spcBef>
              <a:buClr>
                <a:srgbClr val="FF9900"/>
              </a:buClr>
              <a:buFont typeface="Arial"/>
              <a:buChar char="–"/>
            </a:pPr>
            <a:endParaRPr sz="800">
              <a:latin typeface="Arial"/>
              <a:cs typeface="Arial"/>
            </a:endParaRPr>
          </a:p>
          <a:p>
            <a:pPr marL="239395" indent="-226695">
              <a:lnSpc>
                <a:spcPct val="100000"/>
              </a:lnSpc>
              <a:buClr>
                <a:srgbClr val="FF9900"/>
              </a:buClr>
              <a:buAutoNum type="arabicPeriod"/>
              <a:tabLst>
                <a:tab pos="239395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Geographic</a:t>
            </a:r>
            <a:r>
              <a:rPr dirty="0" sz="10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location:</a:t>
            </a:r>
            <a:endParaRPr sz="1000">
              <a:latin typeface="Arial"/>
              <a:cs typeface="Arial"/>
            </a:endParaRPr>
          </a:p>
          <a:p>
            <a:pPr lvl="1" marL="510540" indent="-36385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510540" algn="l"/>
              </a:tabLst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had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low</a:t>
            </a:r>
            <a:r>
              <a:rPr dirty="0" sz="8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serum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concentrations.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rgbClr val="FF9900"/>
              </a:buClr>
              <a:buFont typeface="Arial"/>
              <a:buChar char="–"/>
            </a:pPr>
            <a:endParaRPr sz="800">
              <a:latin typeface="Arial"/>
              <a:cs typeface="Arial"/>
            </a:endParaRPr>
          </a:p>
          <a:p>
            <a:pPr lvl="1" marL="281940" marR="188595" indent="-135890">
              <a:lnSpc>
                <a:spcPct val="100000"/>
              </a:lnSpc>
              <a:spcBef>
                <a:spcPts val="5"/>
              </a:spcBef>
              <a:buChar char="–"/>
              <a:tabLst>
                <a:tab pos="281940" algn="l"/>
                <a:tab pos="510540" algn="l"/>
              </a:tabLst>
            </a:pPr>
            <a:r>
              <a:rPr dirty="0" sz="800">
                <a:solidFill>
                  <a:srgbClr val="FF9900"/>
                </a:solidFill>
                <a:latin typeface="Arial"/>
                <a:cs typeface="Arial"/>
              </a:rPr>
              <a:t>	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An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even</a:t>
            </a:r>
            <a:r>
              <a:rPr dirty="0" sz="800" spc="-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distribution</a:t>
            </a:r>
            <a:r>
              <a:rPr dirty="0" sz="8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 across</a:t>
            </a:r>
            <a:r>
              <a:rPr dirty="0" sz="8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categories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noted.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4804" y="4445304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80440" y="4445304"/>
            <a:ext cx="3220720" cy="270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1219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showed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even</a:t>
            </a:r>
            <a:r>
              <a:rPr dirty="0" sz="8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73762"/>
                </a:solidFill>
                <a:latin typeface="Arial"/>
                <a:cs typeface="Arial"/>
              </a:rPr>
              <a:t>split</a:t>
            </a:r>
            <a:r>
              <a:rPr dirty="0" sz="8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between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low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vs.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intermediate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or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high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concentrations.</a:t>
            </a:r>
            <a:endParaRPr sz="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7166" y="1810632"/>
            <a:ext cx="5048999" cy="229945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8931" y="3930396"/>
            <a:ext cx="179831" cy="1798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8931" y="3674364"/>
            <a:ext cx="179831" cy="181356"/>
          </a:xfrm>
          <a:prstGeom prst="rect">
            <a:avLst/>
          </a:prstGeom>
        </p:spPr>
      </p:pic>
      <p:grpSp>
        <p:nvGrpSpPr>
          <p:cNvPr id="9" name="object 9" descr=""/>
          <p:cNvGrpSpPr/>
          <p:nvPr/>
        </p:nvGrpSpPr>
        <p:grpSpPr>
          <a:xfrm>
            <a:off x="598931" y="4360164"/>
            <a:ext cx="909955" cy="180340"/>
            <a:chOff x="598931" y="4360164"/>
            <a:chExt cx="909955" cy="18034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8931" y="4360164"/>
              <a:ext cx="179831" cy="179832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7907" y="4360164"/>
              <a:ext cx="720852" cy="179832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Blood</a:t>
            </a:r>
            <a:r>
              <a:rPr dirty="0" sz="1600" spc="-50"/>
              <a:t> </a:t>
            </a:r>
            <a:r>
              <a:rPr dirty="0" sz="1600"/>
              <a:t>Eosinophil</a:t>
            </a:r>
            <a:r>
              <a:rPr dirty="0" sz="1600" spc="-40"/>
              <a:t> </a:t>
            </a:r>
            <a:r>
              <a:rPr dirty="0" sz="1600"/>
              <a:t>Count</a:t>
            </a:r>
            <a:r>
              <a:rPr dirty="0" sz="1600" spc="-50"/>
              <a:t> </a:t>
            </a:r>
            <a:r>
              <a:rPr dirty="0" sz="1600" spc="-10"/>
              <a:t>(BEC)</a:t>
            </a:r>
            <a:endParaRPr sz="1600"/>
          </a:p>
        </p:txBody>
      </p:sp>
      <p:grpSp>
        <p:nvGrpSpPr>
          <p:cNvPr id="3" name="object 3"/>
          <p:cNvGrpSpPr/>
          <p:nvPr/>
        </p:nvGrpSpPr>
        <p:grpSpPr>
          <a:xfrm>
            <a:off x="2066552" y="2157983"/>
            <a:ext cx="5638800" cy="2588260"/>
            <a:chOff x="2066552" y="2157983"/>
            <a:chExt cx="5638800" cy="25882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66552" y="2185471"/>
              <a:ext cx="5638782" cy="2560177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068067" y="2157983"/>
              <a:ext cx="109855" cy="413384"/>
            </a:xfrm>
            <a:custGeom>
              <a:avLst/>
              <a:gdLst/>
              <a:ahLst/>
              <a:cxnLst/>
              <a:rect l="l" t="t" r="r" b="b"/>
              <a:pathLst>
                <a:path w="109855" h="413385">
                  <a:moveTo>
                    <a:pt x="109728" y="0"/>
                  </a:moveTo>
                  <a:lnTo>
                    <a:pt x="0" y="0"/>
                  </a:lnTo>
                  <a:lnTo>
                    <a:pt x="0" y="413004"/>
                  </a:lnTo>
                  <a:lnTo>
                    <a:pt x="109728" y="413004"/>
                  </a:lnTo>
                  <a:lnTo>
                    <a:pt x="1097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088" y="1281683"/>
            <a:ext cx="359664" cy="179832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233172" y="1711451"/>
            <a:ext cx="539750" cy="356870"/>
            <a:chOff x="233172" y="1711451"/>
            <a:chExt cx="539750" cy="356870"/>
          </a:xfrm>
        </p:grpSpPr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3088" y="1711451"/>
              <a:ext cx="359664" cy="179832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172" y="1888235"/>
              <a:ext cx="539496" cy="179831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/>
          <p:nvPr/>
        </p:nvSpPr>
        <p:spPr>
          <a:xfrm>
            <a:off x="272592" y="961136"/>
            <a:ext cx="3822065" cy="10204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84150" indent="-133350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841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48.5%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BEC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&gt;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0.3x10</a:t>
            </a:r>
            <a:r>
              <a:rPr dirty="0" baseline="24691" sz="1350" spc="-15">
                <a:solidFill>
                  <a:srgbClr val="073762"/>
                </a:solidFill>
                <a:latin typeface="Arial"/>
                <a:cs typeface="Arial"/>
              </a:rPr>
              <a:t>9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/L.</a:t>
            </a:r>
            <a:endParaRPr sz="1400">
              <a:latin typeface="Arial"/>
              <a:cs typeface="Arial"/>
            </a:endParaRPr>
          </a:p>
          <a:p>
            <a:pPr marL="634365">
              <a:lnSpc>
                <a:spcPct val="100000"/>
              </a:lnSpc>
              <a:spcBef>
                <a:spcPts val="715"/>
              </a:spcBef>
            </a:pPr>
            <a:r>
              <a:rPr dirty="0" sz="10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1000" spc="20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comprises</a:t>
            </a:r>
            <a:r>
              <a:rPr dirty="0" sz="10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mostly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0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UK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0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073762"/>
                </a:solidFill>
                <a:latin typeface="Arial"/>
                <a:cs typeface="Arial"/>
              </a:rPr>
              <a:t>IT.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000">
              <a:latin typeface="Arial"/>
              <a:cs typeface="Arial"/>
            </a:endParaRPr>
          </a:p>
          <a:p>
            <a:pPr marL="814069" indent="-133350">
              <a:lnSpc>
                <a:spcPct val="100000"/>
              </a:lnSpc>
              <a:buClr>
                <a:srgbClr val="FF9900"/>
              </a:buClr>
              <a:buChar char="•"/>
              <a:tabLst>
                <a:tab pos="814069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BEC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≤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0.3x10</a:t>
            </a:r>
            <a:r>
              <a:rPr dirty="0" baseline="24691" sz="1350" spc="-15">
                <a:solidFill>
                  <a:srgbClr val="073762"/>
                </a:solidFill>
                <a:latin typeface="Arial"/>
                <a:cs typeface="Arial"/>
              </a:rPr>
              <a:t>9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/L.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Fractional</a:t>
            </a:r>
            <a:r>
              <a:rPr dirty="0" sz="1600" spc="-45"/>
              <a:t> </a:t>
            </a:r>
            <a:r>
              <a:rPr dirty="0" sz="1600"/>
              <a:t>Exhaled</a:t>
            </a:r>
            <a:r>
              <a:rPr dirty="0" sz="1600" spc="-60"/>
              <a:t> </a:t>
            </a:r>
            <a:r>
              <a:rPr dirty="0" sz="1600"/>
              <a:t>Nitric</a:t>
            </a:r>
            <a:r>
              <a:rPr dirty="0" sz="1600" spc="-50"/>
              <a:t> </a:t>
            </a:r>
            <a:r>
              <a:rPr dirty="0" sz="1600"/>
              <a:t>Oxide</a:t>
            </a:r>
            <a:r>
              <a:rPr dirty="0" sz="1600" spc="-55"/>
              <a:t> </a:t>
            </a:r>
            <a:r>
              <a:rPr dirty="0" sz="1600" spc="-10"/>
              <a:t>(FeNO)</a:t>
            </a:r>
            <a:endParaRPr sz="1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088" y="1528572"/>
            <a:ext cx="179832" cy="17983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143255" y="1897379"/>
            <a:ext cx="539750" cy="182880"/>
            <a:chOff x="143255" y="1897379"/>
            <a:chExt cx="539750" cy="18288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3255" y="1900427"/>
              <a:ext cx="359664" cy="17983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2919" y="1897379"/>
              <a:ext cx="179832" cy="179831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3255" y="2275332"/>
            <a:ext cx="539496" cy="179831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310692" y="966292"/>
            <a:ext cx="8296909" cy="14827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Overall,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43.1%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fractional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exhaled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nitric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oxide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(FeNO)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concentrations</a:t>
            </a:r>
            <a:endParaRPr sz="14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&lt;25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parts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per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billion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(ppb),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56.9%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concentration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≥25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ppb.</a:t>
            </a:r>
            <a:endParaRPr sz="1400">
              <a:latin typeface="Arial"/>
              <a:cs typeface="Arial"/>
            </a:endParaRPr>
          </a:p>
          <a:p>
            <a:pPr lvl="1" marL="661035" indent="-134620">
              <a:lnSpc>
                <a:spcPct val="100000"/>
              </a:lnSpc>
              <a:spcBef>
                <a:spcPts val="780"/>
              </a:spcBef>
              <a:buClr>
                <a:srgbClr val="FF9900"/>
              </a:buClr>
              <a:buFont typeface="Courier New"/>
              <a:buChar char="o"/>
              <a:tabLst>
                <a:tab pos="661035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2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similar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proportion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FeNO</a:t>
            </a:r>
            <a:r>
              <a:rPr dirty="0" sz="12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concentrations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&lt;25ppb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≥25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ppb.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20"/>
              </a:spcBef>
              <a:buClr>
                <a:srgbClr val="FF9900"/>
              </a:buClr>
              <a:buFont typeface="Courier New"/>
              <a:buChar char="o"/>
            </a:pPr>
            <a:endParaRPr sz="1200">
              <a:latin typeface="Arial"/>
              <a:cs typeface="Arial"/>
            </a:endParaRPr>
          </a:p>
          <a:p>
            <a:pPr lvl="1" marL="661035" indent="-134620">
              <a:lnSpc>
                <a:spcPct val="100000"/>
              </a:lnSpc>
              <a:spcBef>
                <a:spcPts val="5"/>
              </a:spcBef>
              <a:buClr>
                <a:srgbClr val="FF9900"/>
              </a:buClr>
              <a:buFont typeface="Courier New"/>
              <a:buChar char="o"/>
              <a:tabLst>
                <a:tab pos="661035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FeNO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concentrations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≥25ppb.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4"/>
              </a:spcBef>
              <a:buClr>
                <a:srgbClr val="FF9900"/>
              </a:buClr>
              <a:buFont typeface="Courier New"/>
              <a:buChar char="o"/>
            </a:pPr>
            <a:endParaRPr sz="1200">
              <a:latin typeface="Arial"/>
              <a:cs typeface="Arial"/>
            </a:endParaRPr>
          </a:p>
          <a:p>
            <a:pPr lvl="1" marL="661035" indent="-134620">
              <a:lnSpc>
                <a:spcPct val="100000"/>
              </a:lnSpc>
              <a:spcBef>
                <a:spcPts val="5"/>
              </a:spcBef>
              <a:buClr>
                <a:srgbClr val="FF9900"/>
              </a:buClr>
              <a:buFont typeface="Courier New"/>
              <a:buChar char="o"/>
              <a:tabLst>
                <a:tab pos="661035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FeNO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concentrations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&lt;25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ppb.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40170" y="2622899"/>
            <a:ext cx="5155657" cy="2345289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311302" y="4493463"/>
            <a:ext cx="197040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United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IT: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Italy;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based 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 spc="-10"/>
              <a:t>Comorbidities</a:t>
            </a:r>
            <a:endParaRPr sz="1600"/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20192"/>
            <a:ext cx="8401050" cy="171958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470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Allergic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rhinitis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(AR)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predominant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comorbidity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total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population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(49.4%),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all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countries.</a:t>
            </a:r>
            <a:endParaRPr sz="14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310"/>
              </a:spcBef>
            </a:pP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1200" spc="5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followed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chronic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rhinosinusitis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(CRS;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21.4%),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eczema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(9.6%),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nasal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polyps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(NP;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7.3%).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200">
              <a:latin typeface="Arial"/>
              <a:cs typeface="Arial"/>
            </a:endParaRPr>
          </a:p>
          <a:p>
            <a:pPr marL="146050" indent="-133350">
              <a:lnSpc>
                <a:spcPct val="100000"/>
              </a:lnSpc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prevalence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comorbid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CRS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(26.8%):</a:t>
            </a:r>
            <a:endParaRPr sz="1400">
              <a:latin typeface="Arial"/>
              <a:cs typeface="Arial"/>
            </a:endParaRPr>
          </a:p>
          <a:p>
            <a:pPr marL="14605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eczema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prevalence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(20.5%):</a:t>
            </a:r>
            <a:endParaRPr sz="1400">
              <a:latin typeface="Arial"/>
              <a:cs typeface="Arial"/>
            </a:endParaRPr>
          </a:p>
          <a:p>
            <a:pPr marL="146050" indent="-133350">
              <a:lnSpc>
                <a:spcPct val="100000"/>
              </a:lnSpc>
              <a:spcBef>
                <a:spcPts val="1505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NP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prevalence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(22.3%):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74235" y="1644395"/>
            <a:ext cx="179832" cy="17983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74235" y="2481072"/>
            <a:ext cx="179832" cy="18135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94403" y="2063495"/>
            <a:ext cx="539496" cy="17983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 spc="-10"/>
              <a:t>Treatment</a:t>
            </a:r>
            <a:endParaRPr sz="1600"/>
          </a:p>
        </p:txBody>
      </p:sp>
      <p:sp>
        <p:nvSpPr>
          <p:cNvPr id="3" name="object 3" descr=""/>
          <p:cNvSpPr txBox="1"/>
          <p:nvPr/>
        </p:nvSpPr>
        <p:spPr>
          <a:xfrm>
            <a:off x="272592" y="967816"/>
            <a:ext cx="4022725" cy="34182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5420" indent="-134620">
              <a:lnSpc>
                <a:spcPct val="100000"/>
              </a:lnSpc>
              <a:spcBef>
                <a:spcPts val="100"/>
              </a:spcBef>
              <a:buClr>
                <a:srgbClr val="FF9900"/>
              </a:buClr>
              <a:buChar char="•"/>
              <a:tabLst>
                <a:tab pos="18542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Half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 all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2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4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or Step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endParaRPr sz="1200">
              <a:latin typeface="Arial"/>
              <a:cs typeface="Arial"/>
            </a:endParaRPr>
          </a:p>
          <a:p>
            <a:pPr marL="184785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receiving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repeated</a:t>
            </a:r>
            <a:r>
              <a:rPr dirty="0" sz="12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intermittent</a:t>
            </a:r>
            <a:r>
              <a:rPr dirty="0" sz="12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OCS.</a:t>
            </a:r>
            <a:endParaRPr sz="1200">
              <a:latin typeface="Arial"/>
              <a:cs typeface="Arial"/>
            </a:endParaRPr>
          </a:p>
          <a:p>
            <a:pPr lvl="1" marL="31877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31877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intermittent</a:t>
            </a:r>
            <a:r>
              <a:rPr dirty="0" sz="11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OCS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use:</a:t>
            </a:r>
            <a:endParaRPr sz="1100">
              <a:latin typeface="Arial"/>
              <a:cs typeface="Arial"/>
            </a:endParaRPr>
          </a:p>
          <a:p>
            <a:pPr lvl="1" marL="3187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31877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Lowest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intermittent</a:t>
            </a:r>
            <a:r>
              <a:rPr dirty="0" sz="1100" spc="-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OCS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use:</a:t>
            </a:r>
            <a:endParaRPr sz="1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29"/>
              </a:spcBef>
              <a:buClr>
                <a:srgbClr val="FF9900"/>
              </a:buClr>
              <a:buFont typeface="Arial"/>
              <a:buChar char="–"/>
            </a:pPr>
            <a:endParaRPr sz="1100">
              <a:latin typeface="Arial"/>
              <a:cs typeface="Arial"/>
            </a:endParaRPr>
          </a:p>
          <a:p>
            <a:pPr marL="184785" marR="4318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184785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All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2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4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receiving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inhaled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corticosteroid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long-acting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B</a:t>
            </a:r>
            <a:r>
              <a:rPr dirty="0" baseline="-20833" sz="1200" spc="-37">
                <a:solidFill>
                  <a:srgbClr val="073762"/>
                </a:solidFill>
                <a:latin typeface="Arial"/>
                <a:cs typeface="Arial"/>
              </a:rPr>
              <a:t>2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-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agonist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therapy.</a:t>
            </a:r>
            <a:endParaRPr sz="1200">
              <a:latin typeface="Arial"/>
              <a:cs typeface="Arial"/>
            </a:endParaRPr>
          </a:p>
          <a:p>
            <a:pPr lvl="1" marL="318135" marR="8509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32004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common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add-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1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inhaled</a:t>
            </a:r>
            <a:r>
              <a:rPr dirty="0" sz="1100" spc="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corticosteroid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long-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acting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B</a:t>
            </a:r>
            <a:r>
              <a:rPr dirty="0" baseline="-19841" sz="1050">
                <a:solidFill>
                  <a:srgbClr val="073762"/>
                </a:solidFill>
                <a:latin typeface="Arial"/>
                <a:cs typeface="Arial"/>
              </a:rPr>
              <a:t>2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-agonist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leukotriene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receptor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antagonist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(LTRA),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followed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long-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acting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muscarinic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receptor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antagonist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(LAMA)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theophylline.</a:t>
            </a:r>
            <a:endParaRPr sz="1100">
              <a:latin typeface="Arial"/>
              <a:cs typeface="Arial"/>
            </a:endParaRPr>
          </a:p>
          <a:p>
            <a:pPr lvl="2" marL="452755" indent="-130810">
              <a:lnSpc>
                <a:spcPct val="100000"/>
              </a:lnSpc>
              <a:spcBef>
                <a:spcPts val="309"/>
              </a:spcBef>
              <a:buClr>
                <a:srgbClr val="FF9900"/>
              </a:buClr>
              <a:buChar char="•"/>
              <a:tabLst>
                <a:tab pos="452755" algn="l"/>
              </a:tabLst>
            </a:pP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9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same</a:t>
            </a:r>
            <a:r>
              <a:rPr dirty="0" sz="9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pattern</a:t>
            </a:r>
            <a:r>
              <a:rPr dirty="0" sz="9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was noted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US</a:t>
            </a:r>
            <a:r>
              <a:rPr dirty="0" sz="9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UK 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registries.</a:t>
            </a:r>
            <a:endParaRPr sz="900">
              <a:latin typeface="Arial"/>
              <a:cs typeface="Arial"/>
            </a:endParaRPr>
          </a:p>
          <a:p>
            <a:pPr lvl="1" marL="318770" indent="-133985">
              <a:lnSpc>
                <a:spcPct val="100000"/>
              </a:lnSpc>
              <a:spcBef>
                <a:spcPts val="290"/>
              </a:spcBef>
              <a:buClr>
                <a:srgbClr val="FF9900"/>
              </a:buClr>
              <a:buChar char="–"/>
              <a:tabLst>
                <a:tab pos="31877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Theophylline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used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commonly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than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LAMA:</a:t>
            </a:r>
            <a:endParaRPr sz="1100">
              <a:latin typeface="Arial"/>
              <a:cs typeface="Arial"/>
            </a:endParaRPr>
          </a:p>
          <a:p>
            <a:pPr lvl="1" marL="3187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31877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LAMA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1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used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commonly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than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LTRA:</a:t>
            </a:r>
            <a:endParaRPr sz="1100">
              <a:latin typeface="Arial"/>
              <a:cs typeface="Arial"/>
            </a:endParaRPr>
          </a:p>
          <a:p>
            <a:pPr lvl="1" marL="3187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31877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proportion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receiving</a:t>
            </a:r>
            <a:r>
              <a:rPr dirty="0" sz="11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add-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LAMA:</a:t>
            </a:r>
            <a:endParaRPr sz="1100">
              <a:latin typeface="Arial"/>
              <a:cs typeface="Arial"/>
            </a:endParaRPr>
          </a:p>
          <a:p>
            <a:pPr lvl="1" marL="318135" marR="50165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320040" algn="l"/>
              </a:tabLst>
            </a:pP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Add-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therapy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was used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sparingly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with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4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(at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baseline).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8588" y="1807508"/>
            <a:ext cx="4290034" cy="2299591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2494788" y="1374647"/>
            <a:ext cx="901065" cy="410209"/>
            <a:chOff x="2494788" y="1374647"/>
            <a:chExt cx="901065" cy="410209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94788" y="1382267"/>
              <a:ext cx="361188" cy="17983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55976" y="1374647"/>
              <a:ext cx="179831" cy="179832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35808" y="1382267"/>
              <a:ext cx="359664" cy="17983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94788" y="1604771"/>
              <a:ext cx="179831" cy="179832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4163567" y="3435096"/>
            <a:ext cx="180340" cy="599440"/>
            <a:chOff x="4163567" y="3435096"/>
            <a:chExt cx="180340" cy="599440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63567" y="3435096"/>
              <a:ext cx="179832" cy="17983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163567" y="3643884"/>
              <a:ext cx="179832" cy="17983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63567" y="3854196"/>
              <a:ext cx="179832" cy="179831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63567" y="4108703"/>
            <a:ext cx="179832" cy="179831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Background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60"/>
              <a:t> </a:t>
            </a:r>
            <a:r>
              <a:rPr dirty="0" spc="-20"/>
              <a:t>aims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327019" y="862329"/>
            <a:ext cx="5393690" cy="2578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FF9900"/>
                </a:solidFill>
                <a:latin typeface="Arial"/>
                <a:cs typeface="Arial"/>
              </a:rPr>
              <a:t>Background</a:t>
            </a:r>
            <a:endParaRPr sz="1600">
              <a:latin typeface="Arial"/>
              <a:cs typeface="Arial"/>
            </a:endParaRPr>
          </a:p>
          <a:p>
            <a:pPr marL="145415" marR="124460" indent="-133350">
              <a:lnSpc>
                <a:spcPct val="100000"/>
              </a:lnSpc>
              <a:spcBef>
                <a:spcPts val="149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Clinical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characteristics</a:t>
            </a:r>
            <a:r>
              <a:rPr dirty="0" sz="14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international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population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severe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are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unknown,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intercountry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comparisons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hindered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variable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collection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within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regional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national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severe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registries.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dirty="0" sz="1600" spc="-25" b="1">
                <a:solidFill>
                  <a:srgbClr val="FF9900"/>
                </a:solidFill>
                <a:latin typeface="Arial"/>
                <a:cs typeface="Arial"/>
              </a:rPr>
              <a:t>Aim</a:t>
            </a:r>
            <a:endParaRPr sz="1600">
              <a:latin typeface="Arial"/>
              <a:cs typeface="Arial"/>
            </a:endParaRPr>
          </a:p>
          <a:p>
            <a:pPr marL="145415" marR="5080" indent="-133350">
              <a:lnSpc>
                <a:spcPct val="100000"/>
              </a:lnSpc>
              <a:spcBef>
                <a:spcPts val="149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 spc="-85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describe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baseline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demographic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clinical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characteristics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treated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services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,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Europe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,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Asia-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Pacific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region.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327019" y="4008526"/>
            <a:ext cx="1887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Full</a:t>
            </a:r>
            <a:r>
              <a:rPr dirty="0" sz="1400" spc="-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Text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available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sng" sz="1400" spc="-10">
                <a:solidFill>
                  <a:srgbClr val="FF9900"/>
                </a:solidFill>
                <a:uFill>
                  <a:solidFill>
                    <a:srgbClr val="FF9900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none" sz="14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16932" y="975345"/>
            <a:ext cx="2761615" cy="3764915"/>
            <a:chOff x="316932" y="975345"/>
            <a:chExt cx="2761615" cy="3764915"/>
          </a:xfrm>
        </p:grpSpPr>
        <p:pic>
          <p:nvPicPr>
            <p:cNvPr id="6" name="object 6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932" y="975345"/>
              <a:ext cx="2761607" cy="3764309"/>
            </a:xfrm>
            <a:prstGeom prst="rect">
              <a:avLst/>
            </a:prstGeom>
          </p:spPr>
        </p:pic>
        <p:pic>
          <p:nvPicPr>
            <p:cNvPr id="7" name="object 7" descr="">
              <a:hlinkClick r:id="rId2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4611" y="982979"/>
              <a:ext cx="2695956" cy="3698748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311302" y="4868895"/>
            <a:ext cx="2012314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ISAR: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International</a:t>
            </a:r>
            <a:r>
              <a:rPr dirty="0" sz="8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40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 spc="-10"/>
              <a:t>Treatment</a:t>
            </a:r>
            <a:endParaRPr sz="1600"/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67816"/>
            <a:ext cx="4003040" cy="37388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7320" indent="-134620">
              <a:lnSpc>
                <a:spcPct val="100000"/>
              </a:lnSpc>
              <a:spcBef>
                <a:spcPts val="100"/>
              </a:spcBef>
              <a:buClr>
                <a:srgbClr val="FF9900"/>
              </a:buClr>
              <a:buChar char="•"/>
              <a:tabLst>
                <a:tab pos="14732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Add-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regular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OCS was used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by almost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one-half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the</a:t>
            </a:r>
            <a:endParaRPr sz="12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200" spc="-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5.</a:t>
            </a:r>
            <a:endParaRPr sz="1200">
              <a:latin typeface="Arial"/>
              <a:cs typeface="Arial"/>
            </a:endParaRPr>
          </a:p>
          <a:p>
            <a:pPr lvl="1" marL="280035" marR="508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wide</a:t>
            </a:r>
            <a:r>
              <a:rPr dirty="0" sz="11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range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intercountry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variability was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noted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regular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OCS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use.</a:t>
            </a:r>
            <a:endParaRPr sz="1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29"/>
              </a:spcBef>
              <a:buClr>
                <a:srgbClr val="FF9900"/>
              </a:buClr>
              <a:buFont typeface="Arial"/>
              <a:buChar char="–"/>
            </a:pPr>
            <a:endParaRPr sz="1100">
              <a:latin typeface="Arial"/>
              <a:cs typeface="Arial"/>
            </a:endParaRPr>
          </a:p>
          <a:p>
            <a:pPr marL="146685" marR="4699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Anti-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anti-IL-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2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each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used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approximately one-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third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patients,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macrolides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prescribed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for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minority.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Clr>
                <a:srgbClr val="FF990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algn="just" marL="146685" marR="158115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Overall,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72.6%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GINA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receiving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therapeutic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monoclonal</a:t>
            </a:r>
            <a:r>
              <a:rPr dirty="0" sz="12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antibody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therapy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(i.e.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biologics).</a:t>
            </a:r>
            <a:endParaRPr sz="1200">
              <a:latin typeface="Arial"/>
              <a:cs typeface="Arial"/>
            </a:endParaRPr>
          </a:p>
          <a:p>
            <a:pPr algn="just" lvl="1" marL="280035" marR="18415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Notably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high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rates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Italy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Kingdom,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a 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relatively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low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rate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use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Korea.</a:t>
            </a:r>
            <a:endParaRPr sz="1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35"/>
              </a:spcBef>
              <a:buClr>
                <a:srgbClr val="FF9900"/>
              </a:buClr>
              <a:buFont typeface="Arial"/>
              <a:buChar char="–"/>
            </a:pPr>
            <a:endParaRPr sz="1100">
              <a:latin typeface="Arial"/>
              <a:cs typeface="Arial"/>
            </a:endParaRPr>
          </a:p>
          <a:p>
            <a:pPr marL="14732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14732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Predominant</a:t>
            </a:r>
            <a:r>
              <a:rPr dirty="0" sz="1200" spc="-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biologics:</a:t>
            </a:r>
            <a:endParaRPr sz="12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Anti-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IgE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1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IT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anti-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IL-5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1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UK.</a:t>
            </a:r>
            <a:endParaRPr sz="1100">
              <a:latin typeface="Arial"/>
              <a:cs typeface="Arial"/>
            </a:endParaRPr>
          </a:p>
          <a:p>
            <a:pPr lvl="1" marL="280035" marR="6731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USA,</a:t>
            </a:r>
            <a:r>
              <a:rPr dirty="0" sz="11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there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is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fairly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even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split</a:t>
            </a:r>
            <a:r>
              <a:rPr dirty="0" sz="11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between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anti-IgE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anti-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IL-5,</a:t>
            </a:r>
            <a:r>
              <a:rPr dirty="0" sz="11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1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proportion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receiving 	macrolides.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33988" y="1982791"/>
            <a:ext cx="4334111" cy="198718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Conclusions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11302" y="4859223"/>
            <a:ext cx="2012314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ISAR: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International</a:t>
            </a:r>
            <a:r>
              <a:rPr dirty="0" sz="8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10692" y="966292"/>
            <a:ext cx="8258175" cy="3655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4780" marR="5080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provides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first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description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international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population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managed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identified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differences</a:t>
            </a:r>
            <a:r>
              <a:rPr dirty="0" sz="14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demographic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clinical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characteristics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both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geographically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across 	health-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care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systems.</a:t>
            </a:r>
            <a:endParaRPr sz="1400">
              <a:latin typeface="Arial"/>
              <a:cs typeface="Arial"/>
            </a:endParaRPr>
          </a:p>
          <a:p>
            <a:pPr marL="145415" marR="273685" indent="-133350">
              <a:lnSpc>
                <a:spcPct val="100000"/>
              </a:lnSpc>
              <a:spcBef>
                <a:spcPts val="1505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Initial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country-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specific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biomarker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profiles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have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been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identified,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further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studies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are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required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to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determine</a:t>
            </a:r>
            <a:r>
              <a:rPr dirty="0" sz="14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whether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inter-counter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differences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are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related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9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Underlying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epidemiological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factors</a:t>
            </a:r>
            <a:endParaRPr sz="12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Environmental</a:t>
            </a:r>
            <a:r>
              <a:rPr dirty="0" sz="12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factors</a:t>
            </a:r>
            <a:endParaRPr sz="12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Phenotypes</a:t>
            </a:r>
            <a:endParaRPr sz="12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management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systems</a:t>
            </a:r>
            <a:endParaRPr sz="12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Treatment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access</a:t>
            </a:r>
            <a:endParaRPr sz="12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Cultural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factors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0"/>
              </a:spcBef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marL="145415" marR="6985" indent="-133350">
              <a:lnSpc>
                <a:spcPct val="100000"/>
              </a:lnSpc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Prospective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collection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began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2018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Italy,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States,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Korea,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Kingdom,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ensures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better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standardisation</a:t>
            </a:r>
            <a:r>
              <a:rPr dirty="0" sz="14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fields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,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facilitating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more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accurate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cross-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country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comparisons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reducing</a:t>
            </a:r>
            <a:r>
              <a:rPr dirty="0" sz="14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any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incongruence</a:t>
            </a:r>
            <a:r>
              <a:rPr dirty="0" sz="14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upcoming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data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sets.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Methods:</a:t>
            </a:r>
            <a:r>
              <a:rPr dirty="0" spc="-130"/>
              <a:t> </a:t>
            </a:r>
            <a:r>
              <a:rPr dirty="0"/>
              <a:t>A</a:t>
            </a:r>
            <a:r>
              <a:rPr dirty="0" spc="-120"/>
              <a:t> </a:t>
            </a:r>
            <a:r>
              <a:rPr dirty="0"/>
              <a:t>historical,</a:t>
            </a:r>
            <a:r>
              <a:rPr dirty="0" spc="-60"/>
              <a:t> </a:t>
            </a:r>
            <a:r>
              <a:rPr dirty="0"/>
              <a:t>registry</a:t>
            </a:r>
            <a:r>
              <a:rPr dirty="0" spc="-45"/>
              <a:t> </a:t>
            </a:r>
            <a:r>
              <a:rPr dirty="0" spc="-10"/>
              <a:t>study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11302" y="4868895"/>
            <a:ext cx="2012314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ISAR: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International</a:t>
            </a:r>
            <a:r>
              <a:rPr dirty="0" sz="8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66292"/>
            <a:ext cx="8340725" cy="2496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acts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custodian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including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patient-level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other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existing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newly-created</a:t>
            </a:r>
            <a:endParaRPr sz="14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registries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into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r>
              <a:rPr dirty="0" sz="14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regular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intervals.</a:t>
            </a:r>
            <a:endParaRPr sz="1400">
              <a:latin typeface="Arial"/>
              <a:cs typeface="Arial"/>
            </a:endParaRPr>
          </a:p>
          <a:p>
            <a:pPr lvl="1" marL="281940" marR="5080" indent="-135890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Participating</a:t>
            </a:r>
            <a:r>
              <a:rPr dirty="0" sz="12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countries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retain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ownership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their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own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but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have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agreed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provide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access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to anonymous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patient-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level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approved</a:t>
            </a:r>
            <a:r>
              <a:rPr dirty="0" sz="12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purposes.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0"/>
              </a:spcBef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marL="146050" indent="-133350">
              <a:lnSpc>
                <a:spcPct val="100000"/>
              </a:lnSpc>
              <a:spcBef>
                <a:spcPts val="5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Before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making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countrywide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available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ISAR,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each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country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lead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responsible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overseeing</a:t>
            </a:r>
            <a:endParaRPr sz="14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collection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combining</a:t>
            </a:r>
            <a:r>
              <a:rPr dirty="0" sz="14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any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satellite</a:t>
            </a:r>
            <a:r>
              <a:rPr dirty="0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sites.</a:t>
            </a:r>
            <a:endParaRPr sz="1400">
              <a:latin typeface="Arial"/>
              <a:cs typeface="Arial"/>
            </a:endParaRPr>
          </a:p>
          <a:p>
            <a:pPr lvl="1" marL="281940" indent="-135255">
              <a:lnSpc>
                <a:spcPct val="100000"/>
              </a:lnSpc>
              <a:spcBef>
                <a:spcPts val="309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allows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creation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locally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hosted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central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country’s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combined</a:t>
            </a:r>
            <a:r>
              <a:rPr dirty="0" sz="12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data,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which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can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used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to</a:t>
            </a:r>
            <a:endParaRPr sz="1200">
              <a:latin typeface="Arial"/>
              <a:cs typeface="Arial"/>
            </a:endParaRPr>
          </a:p>
          <a:p>
            <a:pPr marL="281940">
              <a:lnSpc>
                <a:spcPct val="100000"/>
              </a:lnSpc>
            </a:pPr>
            <a:r>
              <a:rPr dirty="0" sz="1200" b="1">
                <a:solidFill>
                  <a:srgbClr val="073762"/>
                </a:solidFill>
                <a:latin typeface="Arial"/>
                <a:cs typeface="Arial"/>
              </a:rPr>
              <a:t>enhance</a:t>
            </a:r>
            <a:r>
              <a:rPr dirty="0" sz="12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73762"/>
                </a:solidFill>
                <a:latin typeface="Arial"/>
                <a:cs typeface="Arial"/>
              </a:rPr>
              <a:t>local-</a:t>
            </a:r>
            <a:r>
              <a:rPr dirty="0" sz="12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10" b="1">
                <a:solidFill>
                  <a:srgbClr val="073762"/>
                </a:solidFill>
                <a:latin typeface="Arial"/>
                <a:cs typeface="Arial"/>
              </a:rPr>
              <a:t> international-</a:t>
            </a:r>
            <a:r>
              <a:rPr dirty="0" sz="1200" b="1">
                <a:solidFill>
                  <a:srgbClr val="073762"/>
                </a:solidFill>
                <a:latin typeface="Arial"/>
                <a:cs typeface="Arial"/>
              </a:rPr>
              <a:t>level </a:t>
            </a:r>
            <a:r>
              <a:rPr dirty="0" sz="1200" spc="-10" b="1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200">
              <a:latin typeface="Arial"/>
              <a:cs typeface="Arial"/>
            </a:endParaRPr>
          </a:p>
          <a:p>
            <a:pPr algn="ctr" marL="133350" marR="25400" indent="-133350">
              <a:lnSpc>
                <a:spcPct val="100000"/>
              </a:lnSpc>
              <a:buClr>
                <a:srgbClr val="FF9900"/>
              </a:buClr>
              <a:buChar char="•"/>
              <a:tabLst>
                <a:tab pos="133350" algn="l"/>
              </a:tabLst>
            </a:pP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You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may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find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ISAR’s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mission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statement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which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fully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describes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how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may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improve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our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understanding</a:t>
            </a:r>
            <a:endParaRPr sz="1400">
              <a:latin typeface="Arial"/>
              <a:cs typeface="Arial"/>
            </a:endParaRPr>
          </a:p>
          <a:p>
            <a:pPr algn="ctr" marL="10795">
              <a:lnSpc>
                <a:spcPct val="100000"/>
              </a:lnSpc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sng" sz="1400">
                <a:solidFill>
                  <a:srgbClr val="FF9900"/>
                </a:solidFill>
                <a:uFill>
                  <a:solidFill>
                    <a:srgbClr val="FF9900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,</a:t>
            </a:r>
            <a:r>
              <a:rPr dirty="0" u="none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u="none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we</a:t>
            </a:r>
            <a:r>
              <a:rPr dirty="0" u="none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described</a:t>
            </a:r>
            <a:r>
              <a:rPr dirty="0" u="none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u="none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protocol</a:t>
            </a:r>
            <a:r>
              <a:rPr dirty="0" u="none" sz="14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u="none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u="none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development</a:t>
            </a:r>
            <a:r>
              <a:rPr dirty="0" u="none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u="none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none" sz="1400">
                <a:solidFill>
                  <a:srgbClr val="073762"/>
                </a:solidFill>
                <a:latin typeface="Arial"/>
                <a:cs typeface="Arial"/>
              </a:rPr>
              <a:t>management</a:t>
            </a:r>
            <a:r>
              <a:rPr dirty="0" u="none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sng" sz="1400" spc="-10">
                <a:solidFill>
                  <a:srgbClr val="FF9900"/>
                </a:solidFill>
                <a:uFill>
                  <a:solidFill>
                    <a:srgbClr val="FF9900"/>
                  </a:solidFill>
                </a:uFill>
                <a:latin typeface="Arial"/>
                <a:cs typeface="Arial"/>
                <a:hlinkClick r:id="rId3"/>
              </a:rPr>
              <a:t>here</a:t>
            </a:r>
            <a:r>
              <a:rPr dirty="0" u="none" sz="14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Methods:</a:t>
            </a:r>
            <a:r>
              <a:rPr dirty="0" spc="-50"/>
              <a:t> </a:t>
            </a:r>
            <a:r>
              <a:rPr dirty="0"/>
              <a:t>Patient</a:t>
            </a:r>
            <a:r>
              <a:rPr dirty="0" spc="-60"/>
              <a:t> </a:t>
            </a:r>
            <a:r>
              <a:rPr dirty="0"/>
              <a:t>eligibility</a:t>
            </a:r>
            <a:r>
              <a:rPr dirty="0" spc="-95"/>
              <a:t> </a:t>
            </a:r>
            <a:r>
              <a:rPr dirty="0" spc="-10"/>
              <a:t>criteria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11302" y="4859223"/>
            <a:ext cx="29222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GINA: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Global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Initiative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Asthma;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ACO: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Asthma-COPD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overlap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284" y="1015506"/>
            <a:ext cx="495154" cy="47339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40729" y="2636565"/>
            <a:ext cx="300591" cy="29265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73123" y="2191914"/>
            <a:ext cx="181020" cy="21410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27639" y="2200295"/>
            <a:ext cx="181005" cy="192228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1340729" y="3154971"/>
            <a:ext cx="300990" cy="292735"/>
            <a:chOff x="1340729" y="3154971"/>
            <a:chExt cx="300990" cy="292735"/>
          </a:xfrm>
        </p:grpSpPr>
        <p:sp>
          <p:nvSpPr>
            <p:cNvPr id="9" name="object 9" descr=""/>
            <p:cNvSpPr/>
            <p:nvPr/>
          </p:nvSpPr>
          <p:spPr>
            <a:xfrm>
              <a:off x="1342890" y="3157180"/>
              <a:ext cx="296545" cy="288290"/>
            </a:xfrm>
            <a:custGeom>
              <a:avLst/>
              <a:gdLst/>
              <a:ahLst/>
              <a:cxnLst/>
              <a:rect l="l" t="t" r="r" b="b"/>
              <a:pathLst>
                <a:path w="296544" h="288289">
                  <a:moveTo>
                    <a:pt x="111804" y="33020"/>
                  </a:moveTo>
                  <a:lnTo>
                    <a:pt x="56276" y="62230"/>
                  </a:lnTo>
                  <a:lnTo>
                    <a:pt x="26460" y="97790"/>
                  </a:lnTo>
                  <a:lnTo>
                    <a:pt x="6977" y="142240"/>
                  </a:lnTo>
                  <a:lnTo>
                    <a:pt x="0" y="193040"/>
                  </a:lnTo>
                  <a:lnTo>
                    <a:pt x="1411" y="215900"/>
                  </a:lnTo>
                  <a:lnTo>
                    <a:pt x="5813" y="238760"/>
                  </a:lnTo>
                  <a:lnTo>
                    <a:pt x="13132" y="261620"/>
                  </a:lnTo>
                  <a:lnTo>
                    <a:pt x="23294" y="283210"/>
                  </a:lnTo>
                  <a:lnTo>
                    <a:pt x="24071" y="283210"/>
                  </a:lnTo>
                  <a:lnTo>
                    <a:pt x="28145" y="288290"/>
                  </a:lnTo>
                  <a:lnTo>
                    <a:pt x="31960" y="288290"/>
                  </a:lnTo>
                  <a:lnTo>
                    <a:pt x="55652" y="284480"/>
                  </a:lnTo>
                  <a:lnTo>
                    <a:pt x="81154" y="271780"/>
                  </a:lnTo>
                  <a:lnTo>
                    <a:pt x="103010" y="254000"/>
                  </a:lnTo>
                  <a:lnTo>
                    <a:pt x="115767" y="234950"/>
                  </a:lnTo>
                  <a:lnTo>
                    <a:pt x="120243" y="212090"/>
                  </a:lnTo>
                  <a:lnTo>
                    <a:pt x="36387" y="212090"/>
                  </a:lnTo>
                  <a:lnTo>
                    <a:pt x="31182" y="209550"/>
                  </a:lnTo>
                  <a:lnTo>
                    <a:pt x="29716" y="203200"/>
                  </a:lnTo>
                  <a:lnTo>
                    <a:pt x="32895" y="198120"/>
                  </a:lnTo>
                  <a:lnTo>
                    <a:pt x="37838" y="193040"/>
                  </a:lnTo>
                  <a:lnTo>
                    <a:pt x="41662" y="189230"/>
                  </a:lnTo>
                  <a:lnTo>
                    <a:pt x="43604" y="184150"/>
                  </a:lnTo>
                  <a:lnTo>
                    <a:pt x="45107" y="180340"/>
                  </a:lnTo>
                  <a:lnTo>
                    <a:pt x="46143" y="175260"/>
                  </a:lnTo>
                  <a:lnTo>
                    <a:pt x="48143" y="168910"/>
                  </a:lnTo>
                  <a:lnTo>
                    <a:pt x="49662" y="163830"/>
                  </a:lnTo>
                  <a:lnTo>
                    <a:pt x="51847" y="157480"/>
                  </a:lnTo>
                  <a:lnTo>
                    <a:pt x="55272" y="149860"/>
                  </a:lnTo>
                  <a:lnTo>
                    <a:pt x="58763" y="143510"/>
                  </a:lnTo>
                  <a:lnTo>
                    <a:pt x="35737" y="143510"/>
                  </a:lnTo>
                  <a:lnTo>
                    <a:pt x="31997" y="139700"/>
                  </a:lnTo>
                  <a:lnTo>
                    <a:pt x="29133" y="137160"/>
                  </a:lnTo>
                  <a:lnTo>
                    <a:pt x="29072" y="135890"/>
                  </a:lnTo>
                  <a:lnTo>
                    <a:pt x="28950" y="133350"/>
                  </a:lnTo>
                  <a:lnTo>
                    <a:pt x="28889" y="132080"/>
                  </a:lnTo>
                  <a:lnTo>
                    <a:pt x="31441" y="129540"/>
                  </a:lnTo>
                  <a:lnTo>
                    <a:pt x="42060" y="119380"/>
                  </a:lnTo>
                  <a:lnTo>
                    <a:pt x="55263" y="114300"/>
                  </a:lnTo>
                  <a:lnTo>
                    <a:pt x="84631" y="114300"/>
                  </a:lnTo>
                  <a:lnTo>
                    <a:pt x="81325" y="110490"/>
                  </a:lnTo>
                  <a:lnTo>
                    <a:pt x="77774" y="104140"/>
                  </a:lnTo>
                  <a:lnTo>
                    <a:pt x="75128" y="97790"/>
                  </a:lnTo>
                  <a:lnTo>
                    <a:pt x="73437" y="91440"/>
                  </a:lnTo>
                  <a:lnTo>
                    <a:pt x="72548" y="86360"/>
                  </a:lnTo>
                  <a:lnTo>
                    <a:pt x="71400" y="80010"/>
                  </a:lnTo>
                  <a:lnTo>
                    <a:pt x="80572" y="76200"/>
                  </a:lnTo>
                  <a:lnTo>
                    <a:pt x="119647" y="76200"/>
                  </a:lnTo>
                  <a:lnTo>
                    <a:pt x="119386" y="74930"/>
                  </a:lnTo>
                  <a:lnTo>
                    <a:pt x="118512" y="62230"/>
                  </a:lnTo>
                  <a:lnTo>
                    <a:pt x="117395" y="49530"/>
                  </a:lnTo>
                  <a:lnTo>
                    <a:pt x="115100" y="39370"/>
                  </a:lnTo>
                  <a:lnTo>
                    <a:pt x="111804" y="33020"/>
                  </a:lnTo>
                  <a:close/>
                </a:path>
                <a:path w="296544" h="288289">
                  <a:moveTo>
                    <a:pt x="187044" y="130810"/>
                  </a:moveTo>
                  <a:lnTo>
                    <a:pt x="148134" y="130810"/>
                  </a:lnTo>
                  <a:lnTo>
                    <a:pt x="155714" y="133350"/>
                  </a:lnTo>
                  <a:lnTo>
                    <a:pt x="162315" y="137160"/>
                  </a:lnTo>
                  <a:lnTo>
                    <a:pt x="166318" y="143510"/>
                  </a:lnTo>
                  <a:lnTo>
                    <a:pt x="171336" y="161290"/>
                  </a:lnTo>
                  <a:lnTo>
                    <a:pt x="173771" y="185420"/>
                  </a:lnTo>
                  <a:lnTo>
                    <a:pt x="175811" y="209550"/>
                  </a:lnTo>
                  <a:lnTo>
                    <a:pt x="175918" y="210820"/>
                  </a:lnTo>
                  <a:lnTo>
                    <a:pt x="193258" y="254000"/>
                  </a:lnTo>
                  <a:lnTo>
                    <a:pt x="240616" y="284480"/>
                  </a:lnTo>
                  <a:lnTo>
                    <a:pt x="264309" y="288290"/>
                  </a:lnTo>
                  <a:lnTo>
                    <a:pt x="268012" y="288290"/>
                  </a:lnTo>
                  <a:lnTo>
                    <a:pt x="272197" y="283210"/>
                  </a:lnTo>
                  <a:lnTo>
                    <a:pt x="272975" y="283210"/>
                  </a:lnTo>
                  <a:lnTo>
                    <a:pt x="283143" y="261620"/>
                  </a:lnTo>
                  <a:lnTo>
                    <a:pt x="290464" y="238760"/>
                  </a:lnTo>
                  <a:lnTo>
                    <a:pt x="294863" y="215900"/>
                  </a:lnTo>
                  <a:lnTo>
                    <a:pt x="295098" y="212090"/>
                  </a:lnTo>
                  <a:lnTo>
                    <a:pt x="254976" y="212090"/>
                  </a:lnTo>
                  <a:lnTo>
                    <a:pt x="251051" y="207010"/>
                  </a:lnTo>
                  <a:lnTo>
                    <a:pt x="248125" y="204470"/>
                  </a:lnTo>
                  <a:lnTo>
                    <a:pt x="244119" y="200660"/>
                  </a:lnTo>
                  <a:lnTo>
                    <a:pt x="242603" y="198120"/>
                  </a:lnTo>
                  <a:lnTo>
                    <a:pt x="218696" y="198120"/>
                  </a:lnTo>
                  <a:lnTo>
                    <a:pt x="215829" y="195580"/>
                  </a:lnTo>
                  <a:lnTo>
                    <a:pt x="212425" y="187960"/>
                  </a:lnTo>
                  <a:lnTo>
                    <a:pt x="213684" y="179070"/>
                  </a:lnTo>
                  <a:lnTo>
                    <a:pt x="214906" y="173990"/>
                  </a:lnTo>
                  <a:lnTo>
                    <a:pt x="216706" y="167640"/>
                  </a:lnTo>
                  <a:lnTo>
                    <a:pt x="198012" y="167640"/>
                  </a:lnTo>
                  <a:lnTo>
                    <a:pt x="192926" y="166370"/>
                  </a:lnTo>
                  <a:lnTo>
                    <a:pt x="191896" y="165100"/>
                  </a:lnTo>
                  <a:lnTo>
                    <a:pt x="187797" y="161290"/>
                  </a:lnTo>
                  <a:lnTo>
                    <a:pt x="188501" y="158750"/>
                  </a:lnTo>
                  <a:lnTo>
                    <a:pt x="188908" y="154940"/>
                  </a:lnTo>
                  <a:lnTo>
                    <a:pt x="189226" y="149860"/>
                  </a:lnTo>
                  <a:lnTo>
                    <a:pt x="189180" y="142240"/>
                  </a:lnTo>
                  <a:lnTo>
                    <a:pt x="188991" y="139700"/>
                  </a:lnTo>
                  <a:lnTo>
                    <a:pt x="188897" y="138430"/>
                  </a:lnTo>
                  <a:lnTo>
                    <a:pt x="188802" y="137160"/>
                  </a:lnTo>
                  <a:lnTo>
                    <a:pt x="187044" y="130810"/>
                  </a:lnTo>
                  <a:close/>
                </a:path>
                <a:path w="296544" h="288289">
                  <a:moveTo>
                    <a:pt x="63549" y="168910"/>
                  </a:moveTo>
                  <a:lnTo>
                    <a:pt x="47102" y="205740"/>
                  </a:lnTo>
                  <a:lnTo>
                    <a:pt x="36387" y="212090"/>
                  </a:lnTo>
                  <a:lnTo>
                    <a:pt x="120243" y="212090"/>
                  </a:lnTo>
                  <a:lnTo>
                    <a:pt x="121424" y="198120"/>
                  </a:lnTo>
                  <a:lnTo>
                    <a:pt x="75570" y="198120"/>
                  </a:lnTo>
                  <a:lnTo>
                    <a:pt x="69237" y="195580"/>
                  </a:lnTo>
                  <a:lnTo>
                    <a:pt x="67484" y="193040"/>
                  </a:lnTo>
                  <a:lnTo>
                    <a:pt x="67253" y="190500"/>
                  </a:lnTo>
                  <a:lnTo>
                    <a:pt x="66956" y="187960"/>
                  </a:lnTo>
                  <a:lnTo>
                    <a:pt x="66882" y="177800"/>
                  </a:lnTo>
                  <a:lnTo>
                    <a:pt x="65623" y="172720"/>
                  </a:lnTo>
                  <a:lnTo>
                    <a:pt x="63549" y="168910"/>
                  </a:lnTo>
                  <a:close/>
                </a:path>
                <a:path w="296544" h="288289">
                  <a:moveTo>
                    <a:pt x="233908" y="128270"/>
                  </a:moveTo>
                  <a:lnTo>
                    <a:pt x="226460" y="128270"/>
                  </a:lnTo>
                  <a:lnTo>
                    <a:pt x="233612" y="137160"/>
                  </a:lnTo>
                  <a:lnTo>
                    <a:pt x="239646" y="147320"/>
                  </a:lnTo>
                  <a:lnTo>
                    <a:pt x="244503" y="157480"/>
                  </a:lnTo>
                  <a:lnTo>
                    <a:pt x="248125" y="167640"/>
                  </a:lnTo>
                  <a:lnTo>
                    <a:pt x="249823" y="175260"/>
                  </a:lnTo>
                  <a:lnTo>
                    <a:pt x="251900" y="181610"/>
                  </a:lnTo>
                  <a:lnTo>
                    <a:pt x="254347" y="187960"/>
                  </a:lnTo>
                  <a:lnTo>
                    <a:pt x="256513" y="193040"/>
                  </a:lnTo>
                  <a:lnTo>
                    <a:pt x="259701" y="195580"/>
                  </a:lnTo>
                  <a:lnTo>
                    <a:pt x="263605" y="198120"/>
                  </a:lnTo>
                  <a:lnTo>
                    <a:pt x="266898" y="200660"/>
                  </a:lnTo>
                  <a:lnTo>
                    <a:pt x="267602" y="205740"/>
                  </a:lnTo>
                  <a:lnTo>
                    <a:pt x="263784" y="210820"/>
                  </a:lnTo>
                  <a:lnTo>
                    <a:pt x="261581" y="212090"/>
                  </a:lnTo>
                  <a:lnTo>
                    <a:pt x="295098" y="212090"/>
                  </a:lnTo>
                  <a:lnTo>
                    <a:pt x="295957" y="198120"/>
                  </a:lnTo>
                  <a:lnTo>
                    <a:pt x="296035" y="196850"/>
                  </a:lnTo>
                  <a:lnTo>
                    <a:pt x="296113" y="195580"/>
                  </a:lnTo>
                  <a:lnTo>
                    <a:pt x="296191" y="194310"/>
                  </a:lnTo>
                  <a:lnTo>
                    <a:pt x="296269" y="193040"/>
                  </a:lnTo>
                  <a:lnTo>
                    <a:pt x="289466" y="143510"/>
                  </a:lnTo>
                  <a:lnTo>
                    <a:pt x="261420" y="143510"/>
                  </a:lnTo>
                  <a:lnTo>
                    <a:pt x="256310" y="142240"/>
                  </a:lnTo>
                  <a:lnTo>
                    <a:pt x="253088" y="138430"/>
                  </a:lnTo>
                  <a:lnTo>
                    <a:pt x="247602" y="133350"/>
                  </a:lnTo>
                  <a:lnTo>
                    <a:pt x="241082" y="129540"/>
                  </a:lnTo>
                  <a:lnTo>
                    <a:pt x="233908" y="128270"/>
                  </a:lnTo>
                  <a:close/>
                </a:path>
                <a:path w="296544" h="288289">
                  <a:moveTo>
                    <a:pt x="93621" y="128270"/>
                  </a:moveTo>
                  <a:lnTo>
                    <a:pt x="86927" y="133350"/>
                  </a:lnTo>
                  <a:lnTo>
                    <a:pt x="80882" y="138430"/>
                  </a:lnTo>
                  <a:lnTo>
                    <a:pt x="75550" y="144780"/>
                  </a:lnTo>
                  <a:lnTo>
                    <a:pt x="70993" y="152400"/>
                  </a:lnTo>
                  <a:lnTo>
                    <a:pt x="75746" y="158750"/>
                  </a:lnTo>
                  <a:lnTo>
                    <a:pt x="79178" y="166370"/>
                  </a:lnTo>
                  <a:lnTo>
                    <a:pt x="81103" y="173990"/>
                  </a:lnTo>
                  <a:lnTo>
                    <a:pt x="81844" y="177800"/>
                  </a:lnTo>
                  <a:lnTo>
                    <a:pt x="81956" y="179070"/>
                  </a:lnTo>
                  <a:lnTo>
                    <a:pt x="82068" y="180340"/>
                  </a:lnTo>
                  <a:lnTo>
                    <a:pt x="82100" y="190500"/>
                  </a:lnTo>
                  <a:lnTo>
                    <a:pt x="81474" y="193040"/>
                  </a:lnTo>
                  <a:lnTo>
                    <a:pt x="79906" y="196850"/>
                  </a:lnTo>
                  <a:lnTo>
                    <a:pt x="75570" y="198120"/>
                  </a:lnTo>
                  <a:lnTo>
                    <a:pt x="121424" y="198120"/>
                  </a:lnTo>
                  <a:lnTo>
                    <a:pt x="122068" y="190500"/>
                  </a:lnTo>
                  <a:lnTo>
                    <a:pt x="122176" y="189230"/>
                  </a:lnTo>
                  <a:lnTo>
                    <a:pt x="122283" y="187960"/>
                  </a:lnTo>
                  <a:lnTo>
                    <a:pt x="122390" y="186690"/>
                  </a:lnTo>
                  <a:lnTo>
                    <a:pt x="122498" y="185420"/>
                  </a:lnTo>
                  <a:lnTo>
                    <a:pt x="124420" y="166370"/>
                  </a:lnTo>
                  <a:lnTo>
                    <a:pt x="97164" y="166370"/>
                  </a:lnTo>
                  <a:lnTo>
                    <a:pt x="91636" y="142240"/>
                  </a:lnTo>
                  <a:lnTo>
                    <a:pt x="91813" y="139700"/>
                  </a:lnTo>
                  <a:lnTo>
                    <a:pt x="91902" y="138430"/>
                  </a:lnTo>
                  <a:lnTo>
                    <a:pt x="91990" y="137160"/>
                  </a:lnTo>
                  <a:lnTo>
                    <a:pt x="92079" y="135890"/>
                  </a:lnTo>
                  <a:lnTo>
                    <a:pt x="93621" y="128270"/>
                  </a:lnTo>
                  <a:close/>
                </a:path>
                <a:path w="296544" h="288289">
                  <a:moveTo>
                    <a:pt x="232534" y="168910"/>
                  </a:moveTo>
                  <a:lnTo>
                    <a:pt x="230389" y="172720"/>
                  </a:lnTo>
                  <a:lnTo>
                    <a:pt x="229056" y="177800"/>
                  </a:lnTo>
                  <a:lnTo>
                    <a:pt x="228944" y="179070"/>
                  </a:lnTo>
                  <a:lnTo>
                    <a:pt x="228832" y="180340"/>
                  </a:lnTo>
                  <a:lnTo>
                    <a:pt x="228720" y="181610"/>
                  </a:lnTo>
                  <a:lnTo>
                    <a:pt x="228608" y="185420"/>
                  </a:lnTo>
                  <a:lnTo>
                    <a:pt x="228868" y="186690"/>
                  </a:lnTo>
                  <a:lnTo>
                    <a:pt x="228948" y="190500"/>
                  </a:lnTo>
                  <a:lnTo>
                    <a:pt x="229034" y="193040"/>
                  </a:lnTo>
                  <a:lnTo>
                    <a:pt x="229078" y="194310"/>
                  </a:lnTo>
                  <a:lnTo>
                    <a:pt x="225905" y="196850"/>
                  </a:lnTo>
                  <a:lnTo>
                    <a:pt x="218696" y="198120"/>
                  </a:lnTo>
                  <a:lnTo>
                    <a:pt x="242603" y="198120"/>
                  </a:lnTo>
                  <a:lnTo>
                    <a:pt x="241086" y="195580"/>
                  </a:lnTo>
                  <a:lnTo>
                    <a:pt x="239274" y="190500"/>
                  </a:lnTo>
                  <a:lnTo>
                    <a:pt x="236793" y="184150"/>
                  </a:lnTo>
                  <a:lnTo>
                    <a:pt x="234904" y="176530"/>
                  </a:lnTo>
                  <a:lnTo>
                    <a:pt x="232534" y="168910"/>
                  </a:lnTo>
                  <a:close/>
                </a:path>
                <a:path w="296544" h="288289">
                  <a:moveTo>
                    <a:pt x="202463" y="128270"/>
                  </a:moveTo>
                  <a:lnTo>
                    <a:pt x="204126" y="135890"/>
                  </a:lnTo>
                  <a:lnTo>
                    <a:pt x="204688" y="142240"/>
                  </a:lnTo>
                  <a:lnTo>
                    <a:pt x="204595" y="143510"/>
                  </a:lnTo>
                  <a:lnTo>
                    <a:pt x="204502" y="144780"/>
                  </a:lnTo>
                  <a:lnTo>
                    <a:pt x="204408" y="146050"/>
                  </a:lnTo>
                  <a:lnTo>
                    <a:pt x="204315" y="147320"/>
                  </a:lnTo>
                  <a:lnTo>
                    <a:pt x="204222" y="148590"/>
                  </a:lnTo>
                  <a:lnTo>
                    <a:pt x="198012" y="167640"/>
                  </a:lnTo>
                  <a:lnTo>
                    <a:pt x="216706" y="167640"/>
                  </a:lnTo>
                  <a:lnTo>
                    <a:pt x="217066" y="166370"/>
                  </a:lnTo>
                  <a:lnTo>
                    <a:pt x="220520" y="158750"/>
                  </a:lnTo>
                  <a:lnTo>
                    <a:pt x="225127" y="152400"/>
                  </a:lnTo>
                  <a:lnTo>
                    <a:pt x="220568" y="144780"/>
                  </a:lnTo>
                  <a:lnTo>
                    <a:pt x="215228" y="139700"/>
                  </a:lnTo>
                  <a:lnTo>
                    <a:pt x="209171" y="133350"/>
                  </a:lnTo>
                  <a:lnTo>
                    <a:pt x="202463" y="128270"/>
                  </a:lnTo>
                  <a:close/>
                </a:path>
                <a:path w="296544" h="288289">
                  <a:moveTo>
                    <a:pt x="148134" y="105410"/>
                  </a:moveTo>
                  <a:lnTo>
                    <a:pt x="143638" y="109220"/>
                  </a:lnTo>
                  <a:lnTo>
                    <a:pt x="138046" y="111760"/>
                  </a:lnTo>
                  <a:lnTo>
                    <a:pt x="131951" y="114300"/>
                  </a:lnTo>
                  <a:lnTo>
                    <a:pt x="128617" y="114300"/>
                  </a:lnTo>
                  <a:lnTo>
                    <a:pt x="118581" y="118110"/>
                  </a:lnTo>
                  <a:lnTo>
                    <a:pt x="116063" y="118110"/>
                  </a:lnTo>
                  <a:lnTo>
                    <a:pt x="114248" y="120650"/>
                  </a:lnTo>
                  <a:lnTo>
                    <a:pt x="110542" y="125730"/>
                  </a:lnTo>
                  <a:lnTo>
                    <a:pt x="108085" y="130810"/>
                  </a:lnTo>
                  <a:lnTo>
                    <a:pt x="107101" y="137160"/>
                  </a:lnTo>
                  <a:lnTo>
                    <a:pt x="106416" y="142240"/>
                  </a:lnTo>
                  <a:lnTo>
                    <a:pt x="106416" y="148590"/>
                  </a:lnTo>
                  <a:lnTo>
                    <a:pt x="107508" y="158750"/>
                  </a:lnTo>
                  <a:lnTo>
                    <a:pt x="108212" y="161290"/>
                  </a:lnTo>
                  <a:lnTo>
                    <a:pt x="104990" y="163830"/>
                  </a:lnTo>
                  <a:lnTo>
                    <a:pt x="101830" y="166370"/>
                  </a:lnTo>
                  <a:lnTo>
                    <a:pt x="124420" y="166370"/>
                  </a:lnTo>
                  <a:lnTo>
                    <a:pt x="124933" y="161290"/>
                  </a:lnTo>
                  <a:lnTo>
                    <a:pt x="129951" y="143510"/>
                  </a:lnTo>
                  <a:lnTo>
                    <a:pt x="133957" y="137160"/>
                  </a:lnTo>
                  <a:lnTo>
                    <a:pt x="140558" y="133350"/>
                  </a:lnTo>
                  <a:lnTo>
                    <a:pt x="148134" y="130810"/>
                  </a:lnTo>
                  <a:lnTo>
                    <a:pt x="187044" y="130810"/>
                  </a:lnTo>
                  <a:lnTo>
                    <a:pt x="186341" y="128270"/>
                  </a:lnTo>
                  <a:lnTo>
                    <a:pt x="181502" y="120650"/>
                  </a:lnTo>
                  <a:lnTo>
                    <a:pt x="179412" y="118110"/>
                  </a:lnTo>
                  <a:lnTo>
                    <a:pt x="176835" y="116840"/>
                  </a:lnTo>
                  <a:lnTo>
                    <a:pt x="174095" y="116840"/>
                  </a:lnTo>
                  <a:lnTo>
                    <a:pt x="170762" y="115570"/>
                  </a:lnTo>
                  <a:lnTo>
                    <a:pt x="167392" y="115570"/>
                  </a:lnTo>
                  <a:lnTo>
                    <a:pt x="164059" y="114300"/>
                  </a:lnTo>
                  <a:lnTo>
                    <a:pt x="158038" y="113030"/>
                  </a:lnTo>
                  <a:lnTo>
                    <a:pt x="152538" y="109220"/>
                  </a:lnTo>
                  <a:lnTo>
                    <a:pt x="148134" y="105410"/>
                  </a:lnTo>
                  <a:close/>
                </a:path>
                <a:path w="296544" h="288289">
                  <a:moveTo>
                    <a:pt x="69993" y="128270"/>
                  </a:moveTo>
                  <a:lnTo>
                    <a:pt x="62558" y="128270"/>
                  </a:lnTo>
                  <a:lnTo>
                    <a:pt x="55394" y="129540"/>
                  </a:lnTo>
                  <a:lnTo>
                    <a:pt x="48882" y="133350"/>
                  </a:lnTo>
                  <a:lnTo>
                    <a:pt x="43403" y="138430"/>
                  </a:lnTo>
                  <a:lnTo>
                    <a:pt x="40366" y="142240"/>
                  </a:lnTo>
                  <a:lnTo>
                    <a:pt x="35737" y="143510"/>
                  </a:lnTo>
                  <a:lnTo>
                    <a:pt x="58763" y="143510"/>
                  </a:lnTo>
                  <a:lnTo>
                    <a:pt x="59462" y="142240"/>
                  </a:lnTo>
                  <a:lnTo>
                    <a:pt x="64380" y="135890"/>
                  </a:lnTo>
                  <a:lnTo>
                    <a:pt x="69993" y="128270"/>
                  </a:lnTo>
                  <a:close/>
                </a:path>
                <a:path w="296544" h="288289">
                  <a:moveTo>
                    <a:pt x="277045" y="114300"/>
                  </a:moveTo>
                  <a:lnTo>
                    <a:pt x="241172" y="114300"/>
                  </a:lnTo>
                  <a:lnTo>
                    <a:pt x="254248" y="119380"/>
                  </a:lnTo>
                  <a:lnTo>
                    <a:pt x="264901" y="129540"/>
                  </a:lnTo>
                  <a:lnTo>
                    <a:pt x="267262" y="132080"/>
                  </a:lnTo>
                  <a:lnTo>
                    <a:pt x="267355" y="135890"/>
                  </a:lnTo>
                  <a:lnTo>
                    <a:pt x="265124" y="138430"/>
                  </a:lnTo>
                  <a:lnTo>
                    <a:pt x="261420" y="143510"/>
                  </a:lnTo>
                  <a:lnTo>
                    <a:pt x="289466" y="143510"/>
                  </a:lnTo>
                  <a:lnTo>
                    <a:pt x="289292" y="142240"/>
                  </a:lnTo>
                  <a:lnTo>
                    <a:pt x="277045" y="114300"/>
                  </a:lnTo>
                  <a:close/>
                </a:path>
                <a:path w="296544" h="288289">
                  <a:moveTo>
                    <a:pt x="84631" y="114300"/>
                  </a:moveTo>
                  <a:lnTo>
                    <a:pt x="69563" y="114300"/>
                  </a:lnTo>
                  <a:lnTo>
                    <a:pt x="83473" y="118110"/>
                  </a:lnTo>
                  <a:lnTo>
                    <a:pt x="85732" y="115570"/>
                  </a:lnTo>
                  <a:lnTo>
                    <a:pt x="84631" y="114300"/>
                  </a:lnTo>
                  <a:close/>
                </a:path>
                <a:path w="296544" h="288289">
                  <a:moveTo>
                    <a:pt x="251706" y="76200"/>
                  </a:moveTo>
                  <a:lnTo>
                    <a:pt x="215894" y="76200"/>
                  </a:lnTo>
                  <a:lnTo>
                    <a:pt x="225238" y="80010"/>
                  </a:lnTo>
                  <a:lnTo>
                    <a:pt x="223905" y="86360"/>
                  </a:lnTo>
                  <a:lnTo>
                    <a:pt x="210795" y="115570"/>
                  </a:lnTo>
                  <a:lnTo>
                    <a:pt x="213054" y="116840"/>
                  </a:lnTo>
                  <a:lnTo>
                    <a:pt x="226999" y="114300"/>
                  </a:lnTo>
                  <a:lnTo>
                    <a:pt x="277045" y="114300"/>
                  </a:lnTo>
                  <a:lnTo>
                    <a:pt x="269808" y="97790"/>
                  </a:lnTo>
                  <a:lnTo>
                    <a:pt x="251706" y="76200"/>
                  </a:lnTo>
                  <a:close/>
                </a:path>
                <a:path w="296544" h="288289">
                  <a:moveTo>
                    <a:pt x="119647" y="76200"/>
                  </a:moveTo>
                  <a:lnTo>
                    <a:pt x="80572" y="76200"/>
                  </a:lnTo>
                  <a:lnTo>
                    <a:pt x="84554" y="77470"/>
                  </a:lnTo>
                  <a:lnTo>
                    <a:pt x="86436" y="80010"/>
                  </a:lnTo>
                  <a:lnTo>
                    <a:pt x="87331" y="82550"/>
                  </a:lnTo>
                  <a:lnTo>
                    <a:pt x="87772" y="85090"/>
                  </a:lnTo>
                  <a:lnTo>
                    <a:pt x="87732" y="87630"/>
                  </a:lnTo>
                  <a:lnTo>
                    <a:pt x="88930" y="95250"/>
                  </a:lnTo>
                  <a:lnTo>
                    <a:pt x="93077" y="102870"/>
                  </a:lnTo>
                  <a:lnTo>
                    <a:pt x="99435" y="109220"/>
                  </a:lnTo>
                  <a:lnTo>
                    <a:pt x="111854" y="104140"/>
                  </a:lnTo>
                  <a:lnTo>
                    <a:pt x="118248" y="102870"/>
                  </a:lnTo>
                  <a:lnTo>
                    <a:pt x="123587" y="101600"/>
                  </a:lnTo>
                  <a:lnTo>
                    <a:pt x="128809" y="99060"/>
                  </a:lnTo>
                  <a:lnTo>
                    <a:pt x="133839" y="97790"/>
                  </a:lnTo>
                  <a:lnTo>
                    <a:pt x="137151" y="95250"/>
                  </a:lnTo>
                  <a:lnTo>
                    <a:pt x="139620" y="92710"/>
                  </a:lnTo>
                  <a:lnTo>
                    <a:pt x="140727" y="88900"/>
                  </a:lnTo>
                  <a:lnTo>
                    <a:pt x="140727" y="86360"/>
                  </a:lnTo>
                  <a:lnTo>
                    <a:pt x="125266" y="86360"/>
                  </a:lnTo>
                  <a:lnTo>
                    <a:pt x="122152" y="85090"/>
                  </a:lnTo>
                  <a:lnTo>
                    <a:pt x="120951" y="82550"/>
                  </a:lnTo>
                  <a:lnTo>
                    <a:pt x="119647" y="76200"/>
                  </a:lnTo>
                  <a:close/>
                </a:path>
                <a:path w="296544" h="288289">
                  <a:moveTo>
                    <a:pt x="162948" y="74930"/>
                  </a:moveTo>
                  <a:lnTo>
                    <a:pt x="155541" y="74930"/>
                  </a:lnTo>
                  <a:lnTo>
                    <a:pt x="155541" y="88900"/>
                  </a:lnTo>
                  <a:lnTo>
                    <a:pt x="156757" y="92710"/>
                  </a:lnTo>
                  <a:lnTo>
                    <a:pt x="159423" y="95250"/>
                  </a:lnTo>
                  <a:lnTo>
                    <a:pt x="162948" y="97790"/>
                  </a:lnTo>
                  <a:lnTo>
                    <a:pt x="167892" y="99060"/>
                  </a:lnTo>
                  <a:lnTo>
                    <a:pt x="172996" y="101600"/>
                  </a:lnTo>
                  <a:lnTo>
                    <a:pt x="178206" y="102870"/>
                  </a:lnTo>
                  <a:lnTo>
                    <a:pt x="184603" y="104140"/>
                  </a:lnTo>
                  <a:lnTo>
                    <a:pt x="197019" y="109220"/>
                  </a:lnTo>
                  <a:lnTo>
                    <a:pt x="203518" y="102870"/>
                  </a:lnTo>
                  <a:lnTo>
                    <a:pt x="207694" y="95250"/>
                  </a:lnTo>
                  <a:lnTo>
                    <a:pt x="208758" y="86360"/>
                  </a:lnTo>
                  <a:lnTo>
                    <a:pt x="162948" y="86360"/>
                  </a:lnTo>
                  <a:lnTo>
                    <a:pt x="162948" y="74930"/>
                  </a:lnTo>
                  <a:close/>
                </a:path>
                <a:path w="296544" h="288289">
                  <a:moveTo>
                    <a:pt x="140727" y="0"/>
                  </a:moveTo>
                  <a:lnTo>
                    <a:pt x="133321" y="0"/>
                  </a:lnTo>
                  <a:lnTo>
                    <a:pt x="133321" y="86360"/>
                  </a:lnTo>
                  <a:lnTo>
                    <a:pt x="140727" y="86360"/>
                  </a:lnTo>
                  <a:lnTo>
                    <a:pt x="140727" y="74930"/>
                  </a:lnTo>
                  <a:lnTo>
                    <a:pt x="162948" y="74930"/>
                  </a:lnTo>
                  <a:lnTo>
                    <a:pt x="162948" y="67310"/>
                  </a:lnTo>
                  <a:lnTo>
                    <a:pt x="140727" y="67310"/>
                  </a:lnTo>
                  <a:lnTo>
                    <a:pt x="140727" y="59690"/>
                  </a:lnTo>
                  <a:lnTo>
                    <a:pt x="162948" y="59690"/>
                  </a:lnTo>
                  <a:lnTo>
                    <a:pt x="162948" y="52070"/>
                  </a:lnTo>
                  <a:lnTo>
                    <a:pt x="140727" y="52070"/>
                  </a:lnTo>
                  <a:lnTo>
                    <a:pt x="140727" y="44450"/>
                  </a:lnTo>
                  <a:lnTo>
                    <a:pt x="162948" y="44450"/>
                  </a:lnTo>
                  <a:lnTo>
                    <a:pt x="162948" y="38100"/>
                  </a:lnTo>
                  <a:lnTo>
                    <a:pt x="140727" y="38100"/>
                  </a:lnTo>
                  <a:lnTo>
                    <a:pt x="140727" y="30480"/>
                  </a:lnTo>
                  <a:lnTo>
                    <a:pt x="162948" y="30480"/>
                  </a:lnTo>
                  <a:lnTo>
                    <a:pt x="162948" y="22860"/>
                  </a:lnTo>
                  <a:lnTo>
                    <a:pt x="140727" y="22860"/>
                  </a:lnTo>
                  <a:lnTo>
                    <a:pt x="140727" y="15240"/>
                  </a:lnTo>
                  <a:lnTo>
                    <a:pt x="162948" y="15240"/>
                  </a:lnTo>
                  <a:lnTo>
                    <a:pt x="162948" y="7620"/>
                  </a:lnTo>
                  <a:lnTo>
                    <a:pt x="140727" y="7620"/>
                  </a:lnTo>
                  <a:lnTo>
                    <a:pt x="140727" y="0"/>
                  </a:lnTo>
                  <a:close/>
                </a:path>
                <a:path w="296544" h="288289">
                  <a:moveTo>
                    <a:pt x="184464" y="33020"/>
                  </a:moveTo>
                  <a:lnTo>
                    <a:pt x="181205" y="39370"/>
                  </a:lnTo>
                  <a:lnTo>
                    <a:pt x="178911" y="49530"/>
                  </a:lnTo>
                  <a:lnTo>
                    <a:pt x="177794" y="62230"/>
                  </a:lnTo>
                  <a:lnTo>
                    <a:pt x="176919" y="74930"/>
                  </a:lnTo>
                  <a:lnTo>
                    <a:pt x="175354" y="82550"/>
                  </a:lnTo>
                  <a:lnTo>
                    <a:pt x="174153" y="85090"/>
                  </a:lnTo>
                  <a:lnTo>
                    <a:pt x="171040" y="86360"/>
                  </a:lnTo>
                  <a:lnTo>
                    <a:pt x="208758" y="86360"/>
                  </a:lnTo>
                  <a:lnTo>
                    <a:pt x="208724" y="83820"/>
                  </a:lnTo>
                  <a:lnTo>
                    <a:pt x="210018" y="80010"/>
                  </a:lnTo>
                  <a:lnTo>
                    <a:pt x="211912" y="77470"/>
                  </a:lnTo>
                  <a:lnTo>
                    <a:pt x="215894" y="76200"/>
                  </a:lnTo>
                  <a:lnTo>
                    <a:pt x="251706" y="76200"/>
                  </a:lnTo>
                  <a:lnTo>
                    <a:pt x="239993" y="62230"/>
                  </a:lnTo>
                  <a:lnTo>
                    <a:pt x="202018" y="38100"/>
                  </a:lnTo>
                  <a:lnTo>
                    <a:pt x="192760" y="34290"/>
                  </a:lnTo>
                  <a:lnTo>
                    <a:pt x="184464" y="33020"/>
                  </a:lnTo>
                  <a:close/>
                </a:path>
                <a:path w="296544" h="288289">
                  <a:moveTo>
                    <a:pt x="162948" y="59690"/>
                  </a:moveTo>
                  <a:lnTo>
                    <a:pt x="155541" y="59690"/>
                  </a:lnTo>
                  <a:lnTo>
                    <a:pt x="155541" y="67310"/>
                  </a:lnTo>
                  <a:lnTo>
                    <a:pt x="162948" y="67310"/>
                  </a:lnTo>
                  <a:lnTo>
                    <a:pt x="162948" y="59690"/>
                  </a:lnTo>
                  <a:close/>
                </a:path>
                <a:path w="296544" h="288289">
                  <a:moveTo>
                    <a:pt x="162948" y="44450"/>
                  </a:moveTo>
                  <a:lnTo>
                    <a:pt x="155541" y="44450"/>
                  </a:lnTo>
                  <a:lnTo>
                    <a:pt x="155541" y="52070"/>
                  </a:lnTo>
                  <a:lnTo>
                    <a:pt x="162948" y="52070"/>
                  </a:lnTo>
                  <a:lnTo>
                    <a:pt x="162948" y="44450"/>
                  </a:lnTo>
                  <a:close/>
                </a:path>
                <a:path w="296544" h="288289">
                  <a:moveTo>
                    <a:pt x="162948" y="30480"/>
                  </a:moveTo>
                  <a:lnTo>
                    <a:pt x="155541" y="30480"/>
                  </a:lnTo>
                  <a:lnTo>
                    <a:pt x="155541" y="38100"/>
                  </a:lnTo>
                  <a:lnTo>
                    <a:pt x="162948" y="38100"/>
                  </a:lnTo>
                  <a:lnTo>
                    <a:pt x="162948" y="30480"/>
                  </a:lnTo>
                  <a:close/>
                </a:path>
                <a:path w="296544" h="288289">
                  <a:moveTo>
                    <a:pt x="162948" y="15240"/>
                  </a:moveTo>
                  <a:lnTo>
                    <a:pt x="155541" y="15240"/>
                  </a:lnTo>
                  <a:lnTo>
                    <a:pt x="155541" y="22860"/>
                  </a:lnTo>
                  <a:lnTo>
                    <a:pt x="162948" y="22860"/>
                  </a:lnTo>
                  <a:lnTo>
                    <a:pt x="162948" y="15240"/>
                  </a:lnTo>
                  <a:close/>
                </a:path>
                <a:path w="296544" h="288289">
                  <a:moveTo>
                    <a:pt x="162948" y="0"/>
                  </a:moveTo>
                  <a:lnTo>
                    <a:pt x="155541" y="0"/>
                  </a:lnTo>
                  <a:lnTo>
                    <a:pt x="155541" y="7620"/>
                  </a:lnTo>
                  <a:lnTo>
                    <a:pt x="162948" y="7620"/>
                  </a:lnTo>
                  <a:lnTo>
                    <a:pt x="1629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42890" y="3157132"/>
              <a:ext cx="296545" cy="288925"/>
            </a:xfrm>
            <a:custGeom>
              <a:avLst/>
              <a:gdLst/>
              <a:ahLst/>
              <a:cxnLst/>
              <a:rect l="l" t="t" r="r" b="b"/>
              <a:pathLst>
                <a:path w="296544" h="288925">
                  <a:moveTo>
                    <a:pt x="202018" y="37062"/>
                  </a:moveTo>
                  <a:lnTo>
                    <a:pt x="192760" y="33356"/>
                  </a:lnTo>
                  <a:lnTo>
                    <a:pt x="184464" y="32244"/>
                  </a:lnTo>
                  <a:lnTo>
                    <a:pt x="181205" y="38766"/>
                  </a:lnTo>
                  <a:lnTo>
                    <a:pt x="178911" y="48321"/>
                  </a:lnTo>
                  <a:lnTo>
                    <a:pt x="177794" y="61426"/>
                  </a:lnTo>
                  <a:lnTo>
                    <a:pt x="176919" y="73919"/>
                  </a:lnTo>
                  <a:lnTo>
                    <a:pt x="175354" y="81640"/>
                  </a:lnTo>
                  <a:lnTo>
                    <a:pt x="174153" y="84564"/>
                  </a:lnTo>
                  <a:lnTo>
                    <a:pt x="171040" y="86213"/>
                  </a:lnTo>
                  <a:lnTo>
                    <a:pt x="167947" y="85568"/>
                  </a:lnTo>
                  <a:lnTo>
                    <a:pt x="162948" y="85234"/>
                  </a:lnTo>
                  <a:lnTo>
                    <a:pt x="162948" y="74117"/>
                  </a:lnTo>
                  <a:lnTo>
                    <a:pt x="162948" y="0"/>
                  </a:lnTo>
                  <a:lnTo>
                    <a:pt x="155541" y="0"/>
                  </a:lnTo>
                  <a:lnTo>
                    <a:pt x="155541" y="7411"/>
                  </a:lnTo>
                  <a:lnTo>
                    <a:pt x="140727" y="7411"/>
                  </a:lnTo>
                  <a:lnTo>
                    <a:pt x="140727" y="0"/>
                  </a:lnTo>
                  <a:lnTo>
                    <a:pt x="133321" y="0"/>
                  </a:lnTo>
                  <a:lnTo>
                    <a:pt x="133321" y="74117"/>
                  </a:lnTo>
                  <a:lnTo>
                    <a:pt x="133321" y="85234"/>
                  </a:lnTo>
                  <a:lnTo>
                    <a:pt x="128358" y="85716"/>
                  </a:lnTo>
                  <a:lnTo>
                    <a:pt x="118512" y="61574"/>
                  </a:lnTo>
                  <a:lnTo>
                    <a:pt x="117395" y="48469"/>
                  </a:lnTo>
                  <a:lnTo>
                    <a:pt x="115100" y="38914"/>
                  </a:lnTo>
                  <a:lnTo>
                    <a:pt x="111804" y="32393"/>
                  </a:lnTo>
                  <a:lnTo>
                    <a:pt x="103694" y="33356"/>
                  </a:lnTo>
                  <a:lnTo>
                    <a:pt x="56276" y="61552"/>
                  </a:lnTo>
                  <a:lnTo>
                    <a:pt x="26460" y="97222"/>
                  </a:lnTo>
                  <a:lnTo>
                    <a:pt x="6977" y="141646"/>
                  </a:lnTo>
                  <a:lnTo>
                    <a:pt x="0" y="192400"/>
                  </a:lnTo>
                  <a:lnTo>
                    <a:pt x="1411" y="215831"/>
                  </a:lnTo>
                  <a:lnTo>
                    <a:pt x="13132" y="260990"/>
                  </a:lnTo>
                  <a:lnTo>
                    <a:pt x="28145" y="288337"/>
                  </a:lnTo>
                  <a:lnTo>
                    <a:pt x="31960" y="288337"/>
                  </a:lnTo>
                  <a:lnTo>
                    <a:pt x="81154" y="270926"/>
                  </a:lnTo>
                  <a:lnTo>
                    <a:pt x="115767" y="234310"/>
                  </a:lnTo>
                  <a:lnTo>
                    <a:pt x="122498" y="184701"/>
                  </a:lnTo>
                  <a:lnTo>
                    <a:pt x="124933" y="160126"/>
                  </a:lnTo>
                  <a:lnTo>
                    <a:pt x="129951" y="143375"/>
                  </a:lnTo>
                  <a:lnTo>
                    <a:pt x="133957" y="136767"/>
                  </a:lnTo>
                  <a:lnTo>
                    <a:pt x="140558" y="132150"/>
                  </a:lnTo>
                  <a:lnTo>
                    <a:pt x="148134" y="130665"/>
                  </a:lnTo>
                  <a:lnTo>
                    <a:pt x="155714" y="132150"/>
                  </a:lnTo>
                  <a:lnTo>
                    <a:pt x="173771" y="184715"/>
                  </a:lnTo>
                  <a:lnTo>
                    <a:pt x="176025" y="211362"/>
                  </a:lnTo>
                  <a:lnTo>
                    <a:pt x="180502" y="234310"/>
                  </a:lnTo>
                  <a:lnTo>
                    <a:pt x="193258" y="253538"/>
                  </a:lnTo>
                  <a:lnTo>
                    <a:pt x="215114" y="270912"/>
                  </a:lnTo>
                  <a:lnTo>
                    <a:pt x="240616" y="283491"/>
                  </a:lnTo>
                  <a:lnTo>
                    <a:pt x="264309" y="288337"/>
                  </a:lnTo>
                  <a:lnTo>
                    <a:pt x="268012" y="288337"/>
                  </a:lnTo>
                  <a:lnTo>
                    <a:pt x="290464" y="238789"/>
                  </a:lnTo>
                  <a:lnTo>
                    <a:pt x="296269" y="192400"/>
                  </a:lnTo>
                  <a:lnTo>
                    <a:pt x="289292" y="141646"/>
                  </a:lnTo>
                  <a:lnTo>
                    <a:pt x="269808" y="97222"/>
                  </a:lnTo>
                  <a:lnTo>
                    <a:pt x="239993" y="61552"/>
                  </a:lnTo>
                  <a:lnTo>
                    <a:pt x="202018" y="37062"/>
                  </a:lnTo>
                  <a:close/>
                </a:path>
              </a:pathLst>
            </a:custGeom>
            <a:ln w="432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618" y="3169793"/>
              <a:ext cx="243035" cy="200875"/>
            </a:xfrm>
            <a:prstGeom prst="rect">
              <a:avLst/>
            </a:prstGeom>
          </p:spPr>
        </p:pic>
      </p:grpSp>
      <p:grpSp>
        <p:nvGrpSpPr>
          <p:cNvPr id="12" name="object 12" descr=""/>
          <p:cNvGrpSpPr/>
          <p:nvPr/>
        </p:nvGrpSpPr>
        <p:grpSpPr>
          <a:xfrm>
            <a:off x="1377762" y="3706002"/>
            <a:ext cx="226695" cy="300990"/>
            <a:chOff x="1377762" y="3706002"/>
            <a:chExt cx="226695" cy="300990"/>
          </a:xfrm>
        </p:grpSpPr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14795" y="3802353"/>
              <a:ext cx="152457" cy="159957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379923" y="3708163"/>
              <a:ext cx="222250" cy="296545"/>
            </a:xfrm>
            <a:custGeom>
              <a:avLst/>
              <a:gdLst/>
              <a:ahLst/>
              <a:cxnLst/>
              <a:rect l="l" t="t" r="r" b="b"/>
              <a:pathLst>
                <a:path w="222250" h="296545">
                  <a:moveTo>
                    <a:pt x="142261" y="0"/>
                  </a:moveTo>
                  <a:lnTo>
                    <a:pt x="0" y="0"/>
                  </a:lnTo>
                  <a:lnTo>
                    <a:pt x="0" y="296453"/>
                  </a:lnTo>
                  <a:lnTo>
                    <a:pt x="222202" y="296453"/>
                  </a:lnTo>
                  <a:lnTo>
                    <a:pt x="222202" y="289041"/>
                  </a:lnTo>
                  <a:lnTo>
                    <a:pt x="7406" y="289041"/>
                  </a:lnTo>
                  <a:lnTo>
                    <a:pt x="7406" y="7411"/>
                  </a:lnTo>
                  <a:lnTo>
                    <a:pt x="149667" y="7411"/>
                  </a:lnTo>
                  <a:lnTo>
                    <a:pt x="142261" y="0"/>
                  </a:lnTo>
                  <a:close/>
                </a:path>
                <a:path w="222250" h="296545">
                  <a:moveTo>
                    <a:pt x="149667" y="7411"/>
                  </a:moveTo>
                  <a:lnTo>
                    <a:pt x="137024" y="7411"/>
                  </a:lnTo>
                  <a:lnTo>
                    <a:pt x="137024" y="85234"/>
                  </a:lnTo>
                  <a:lnTo>
                    <a:pt x="214795" y="85234"/>
                  </a:lnTo>
                  <a:lnTo>
                    <a:pt x="214795" y="289041"/>
                  </a:lnTo>
                  <a:lnTo>
                    <a:pt x="222202" y="289041"/>
                  </a:lnTo>
                  <a:lnTo>
                    <a:pt x="222202" y="79994"/>
                  </a:lnTo>
                  <a:lnTo>
                    <a:pt x="220032" y="77823"/>
                  </a:lnTo>
                  <a:lnTo>
                    <a:pt x="144431" y="77823"/>
                  </a:lnTo>
                  <a:lnTo>
                    <a:pt x="144431" y="12753"/>
                  </a:lnTo>
                  <a:lnTo>
                    <a:pt x="155006" y="12753"/>
                  </a:lnTo>
                  <a:lnTo>
                    <a:pt x="149667" y="7411"/>
                  </a:lnTo>
                  <a:close/>
                </a:path>
                <a:path w="222250" h="296545">
                  <a:moveTo>
                    <a:pt x="155006" y="12753"/>
                  </a:moveTo>
                  <a:lnTo>
                    <a:pt x="144527" y="12753"/>
                  </a:lnTo>
                  <a:lnTo>
                    <a:pt x="209561" y="77823"/>
                  </a:lnTo>
                  <a:lnTo>
                    <a:pt x="220032" y="77823"/>
                  </a:lnTo>
                  <a:lnTo>
                    <a:pt x="155006" y="1275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79923" y="3708163"/>
              <a:ext cx="222250" cy="296545"/>
            </a:xfrm>
            <a:custGeom>
              <a:avLst/>
              <a:gdLst/>
              <a:ahLst/>
              <a:cxnLst/>
              <a:rect l="l" t="t" r="r" b="b"/>
              <a:pathLst>
                <a:path w="222250" h="296545">
                  <a:moveTo>
                    <a:pt x="0" y="0"/>
                  </a:moveTo>
                  <a:lnTo>
                    <a:pt x="0" y="296453"/>
                  </a:lnTo>
                  <a:lnTo>
                    <a:pt x="222202" y="296453"/>
                  </a:lnTo>
                  <a:lnTo>
                    <a:pt x="222202" y="79994"/>
                  </a:lnTo>
                  <a:lnTo>
                    <a:pt x="142261" y="0"/>
                  </a:lnTo>
                  <a:lnTo>
                    <a:pt x="0" y="0"/>
                  </a:lnTo>
                  <a:close/>
                </a:path>
              </a:pathLst>
            </a:custGeom>
            <a:ln w="432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22194" y="3718724"/>
              <a:ext cx="69402" cy="69422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387330" y="3715574"/>
              <a:ext cx="207645" cy="281940"/>
            </a:xfrm>
            <a:custGeom>
              <a:avLst/>
              <a:gdLst/>
              <a:ahLst/>
              <a:cxnLst/>
              <a:rect l="l" t="t" r="r" b="b"/>
              <a:pathLst>
                <a:path w="207644" h="281939">
                  <a:moveTo>
                    <a:pt x="0" y="281630"/>
                  </a:moveTo>
                  <a:lnTo>
                    <a:pt x="0" y="0"/>
                  </a:lnTo>
                  <a:lnTo>
                    <a:pt x="129617" y="0"/>
                  </a:lnTo>
                  <a:lnTo>
                    <a:pt x="129617" y="77823"/>
                  </a:lnTo>
                  <a:lnTo>
                    <a:pt x="207388" y="77823"/>
                  </a:lnTo>
                  <a:lnTo>
                    <a:pt x="207388" y="281630"/>
                  </a:lnTo>
                  <a:lnTo>
                    <a:pt x="0" y="281630"/>
                  </a:lnTo>
                  <a:close/>
                </a:path>
              </a:pathLst>
            </a:custGeom>
            <a:ln w="432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1329610" y="4243714"/>
            <a:ext cx="323215" cy="252095"/>
            <a:chOff x="1329610" y="4243714"/>
            <a:chExt cx="323215" cy="252095"/>
          </a:xfrm>
        </p:grpSpPr>
        <p:pic>
          <p:nvPicPr>
            <p:cNvPr id="19" name="object 1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48131" y="4243714"/>
              <a:ext cx="204674" cy="192301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1331772" y="4449076"/>
              <a:ext cx="318770" cy="45085"/>
            </a:xfrm>
            <a:custGeom>
              <a:avLst/>
              <a:gdLst/>
              <a:ahLst/>
              <a:cxnLst/>
              <a:rect l="l" t="t" r="r" b="b"/>
              <a:pathLst>
                <a:path w="318769" h="45085">
                  <a:moveTo>
                    <a:pt x="318490" y="0"/>
                  </a:moveTo>
                  <a:lnTo>
                    <a:pt x="0" y="0"/>
                  </a:lnTo>
                  <a:lnTo>
                    <a:pt x="0" y="7632"/>
                  </a:lnTo>
                  <a:lnTo>
                    <a:pt x="0" y="36918"/>
                  </a:lnTo>
                  <a:lnTo>
                    <a:pt x="0" y="44551"/>
                  </a:lnTo>
                  <a:lnTo>
                    <a:pt x="318490" y="44551"/>
                  </a:lnTo>
                  <a:lnTo>
                    <a:pt x="318490" y="36918"/>
                  </a:lnTo>
                  <a:lnTo>
                    <a:pt x="7404" y="36918"/>
                  </a:lnTo>
                  <a:lnTo>
                    <a:pt x="7404" y="7632"/>
                  </a:lnTo>
                  <a:lnTo>
                    <a:pt x="62953" y="7632"/>
                  </a:lnTo>
                  <a:lnTo>
                    <a:pt x="62953" y="36855"/>
                  </a:lnTo>
                  <a:lnTo>
                    <a:pt x="70370" y="36855"/>
                  </a:lnTo>
                  <a:lnTo>
                    <a:pt x="70370" y="7632"/>
                  </a:lnTo>
                  <a:lnTo>
                    <a:pt x="285165" y="7632"/>
                  </a:lnTo>
                  <a:lnTo>
                    <a:pt x="285165" y="36855"/>
                  </a:lnTo>
                  <a:lnTo>
                    <a:pt x="292569" y="36855"/>
                  </a:lnTo>
                  <a:lnTo>
                    <a:pt x="292569" y="7632"/>
                  </a:lnTo>
                  <a:lnTo>
                    <a:pt x="311086" y="7632"/>
                  </a:lnTo>
                  <a:lnTo>
                    <a:pt x="311086" y="36855"/>
                  </a:lnTo>
                  <a:lnTo>
                    <a:pt x="318490" y="36855"/>
                  </a:lnTo>
                  <a:lnTo>
                    <a:pt x="318490" y="7632"/>
                  </a:lnTo>
                  <a:lnTo>
                    <a:pt x="318490" y="7073"/>
                  </a:lnTo>
                  <a:lnTo>
                    <a:pt x="3184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331780" y="4448707"/>
              <a:ext cx="318770" cy="45085"/>
            </a:xfrm>
            <a:custGeom>
              <a:avLst/>
              <a:gdLst/>
              <a:ahLst/>
              <a:cxnLst/>
              <a:rect l="l" t="t" r="r" b="b"/>
              <a:pathLst>
                <a:path w="318769" h="45085">
                  <a:moveTo>
                    <a:pt x="0" y="44655"/>
                  </a:moveTo>
                  <a:lnTo>
                    <a:pt x="318489" y="44655"/>
                  </a:lnTo>
                  <a:lnTo>
                    <a:pt x="318489" y="0"/>
                  </a:lnTo>
                  <a:lnTo>
                    <a:pt x="0" y="0"/>
                  </a:lnTo>
                  <a:lnTo>
                    <a:pt x="0" y="44655"/>
                  </a:lnTo>
                  <a:close/>
                </a:path>
                <a:path w="318769" h="45085">
                  <a:moveTo>
                    <a:pt x="292565" y="7442"/>
                  </a:moveTo>
                  <a:lnTo>
                    <a:pt x="311082" y="7442"/>
                  </a:lnTo>
                  <a:lnTo>
                    <a:pt x="311082" y="37213"/>
                  </a:lnTo>
                  <a:lnTo>
                    <a:pt x="292565" y="37213"/>
                  </a:lnTo>
                  <a:lnTo>
                    <a:pt x="292565" y="7442"/>
                  </a:lnTo>
                  <a:close/>
                </a:path>
                <a:path w="318769" h="45085">
                  <a:moveTo>
                    <a:pt x="70363" y="7442"/>
                  </a:moveTo>
                  <a:lnTo>
                    <a:pt x="285158" y="7442"/>
                  </a:lnTo>
                  <a:lnTo>
                    <a:pt x="285158" y="37213"/>
                  </a:lnTo>
                  <a:lnTo>
                    <a:pt x="70363" y="37213"/>
                  </a:lnTo>
                  <a:lnTo>
                    <a:pt x="70363" y="7442"/>
                  </a:lnTo>
                  <a:close/>
                </a:path>
                <a:path w="318769" h="45085">
                  <a:moveTo>
                    <a:pt x="7406" y="7442"/>
                  </a:moveTo>
                  <a:lnTo>
                    <a:pt x="62956" y="7442"/>
                  </a:lnTo>
                  <a:lnTo>
                    <a:pt x="62956" y="37213"/>
                  </a:lnTo>
                  <a:lnTo>
                    <a:pt x="7406" y="37213"/>
                  </a:lnTo>
                  <a:lnTo>
                    <a:pt x="7406" y="7442"/>
                  </a:lnTo>
                  <a:close/>
                </a:path>
              </a:pathLst>
            </a:custGeom>
            <a:ln w="433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110488" y="966292"/>
            <a:ext cx="7592059" cy="3515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Eligibility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criteria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chosen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reflect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real-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world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setting</a:t>
            </a:r>
            <a:endParaRPr sz="14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broaden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scope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include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moderate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lvl="1" marL="281940" marR="5080" indent="-135890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Additional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information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definitions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registries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participating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Inclusion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criteria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can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found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Online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Supplement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sng" sz="1200" spc="-20">
                <a:solidFill>
                  <a:srgbClr val="FF9900"/>
                </a:solidFill>
                <a:uFill>
                  <a:solidFill>
                    <a:srgbClr val="FF9900"/>
                  </a:solidFill>
                </a:uFill>
                <a:latin typeface="Arial"/>
                <a:cs typeface="Arial"/>
                <a:hlinkClick r:id="rId10"/>
              </a:rPr>
              <a:t>here</a:t>
            </a:r>
            <a:r>
              <a:rPr dirty="0" u="none" sz="1200" spc="-2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85"/>
              </a:spcBef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lvl="2" marL="815340" indent="-132080">
              <a:lnSpc>
                <a:spcPct val="100000"/>
              </a:lnSpc>
              <a:buClr>
                <a:srgbClr val="FF9900"/>
              </a:buClr>
              <a:buChar char="•"/>
              <a:tabLst>
                <a:tab pos="815340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18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or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older</a:t>
            </a:r>
            <a:endParaRPr sz="11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1160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lvl="2" marL="820419" indent="-132080">
              <a:lnSpc>
                <a:spcPct val="100000"/>
              </a:lnSpc>
              <a:spcBef>
                <a:spcPts val="5"/>
              </a:spcBef>
              <a:buClr>
                <a:srgbClr val="FF9900"/>
              </a:buClr>
              <a:buChar char="•"/>
              <a:tabLst>
                <a:tab pos="820419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Received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treatment</a:t>
            </a:r>
            <a:r>
              <a:rPr dirty="0" sz="11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Global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Initiative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(GINA)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5</a:t>
            </a:r>
            <a:endParaRPr sz="11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95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lvl="2" marL="820419" indent="-132080">
              <a:lnSpc>
                <a:spcPct val="100000"/>
              </a:lnSpc>
              <a:buClr>
                <a:srgbClr val="FF9900"/>
              </a:buClr>
              <a:buChar char="•"/>
              <a:tabLst>
                <a:tab pos="820419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4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(at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inclusion)</a:t>
            </a:r>
            <a:endParaRPr sz="11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780"/>
              </a:spcBef>
              <a:buClr>
                <a:srgbClr val="FF9900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lvl="2" marL="820419" indent="-132080">
              <a:lnSpc>
                <a:spcPct val="100000"/>
              </a:lnSpc>
              <a:buClr>
                <a:srgbClr val="FF9900"/>
              </a:buClr>
              <a:buChar char="•"/>
              <a:tabLst>
                <a:tab pos="820419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Provided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consent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their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be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included</a:t>
            </a:r>
            <a:endParaRPr sz="1100">
              <a:latin typeface="Arial"/>
              <a:cs typeface="Arial"/>
            </a:endParaRPr>
          </a:p>
          <a:p>
            <a:pPr marL="822325">
              <a:lnSpc>
                <a:spcPct val="100000"/>
              </a:lnSpc>
              <a:spcBef>
                <a:spcPts val="305"/>
              </a:spcBef>
            </a:pPr>
            <a:r>
              <a:rPr dirty="0" sz="9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900" spc="30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Except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States,</a:t>
            </a:r>
            <a:r>
              <a:rPr dirty="0" sz="9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where</a:t>
            </a:r>
            <a:r>
              <a:rPr dirty="0" sz="9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consent</a:t>
            </a:r>
            <a:r>
              <a:rPr dirty="0" sz="9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was not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required</a:t>
            </a:r>
            <a:r>
              <a:rPr dirty="0" sz="9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because</a:t>
            </a:r>
            <a:r>
              <a:rPr dirty="0" sz="9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9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deidentified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5"/>
              </a:spcBef>
            </a:pPr>
            <a:endParaRPr sz="900">
              <a:latin typeface="Arial"/>
              <a:cs typeface="Arial"/>
            </a:endParaRPr>
          </a:p>
          <a:p>
            <a:pPr lvl="2" marL="820419" indent="-132080">
              <a:lnSpc>
                <a:spcPct val="100000"/>
              </a:lnSpc>
              <a:buClr>
                <a:srgbClr val="FF9900"/>
              </a:buClr>
              <a:buChar char="•"/>
              <a:tabLst>
                <a:tab pos="820419" algn="l"/>
              </a:tabLst>
            </a:pP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Smokers</a:t>
            </a:r>
            <a:r>
              <a:rPr dirty="0" sz="11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asthma-COPD</a:t>
            </a:r>
            <a:r>
              <a:rPr dirty="0" sz="11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overlap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(ACO)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NOT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excluded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Methods:</a:t>
            </a:r>
            <a:r>
              <a:rPr dirty="0" spc="-75"/>
              <a:t> </a:t>
            </a:r>
            <a:r>
              <a:rPr dirty="0"/>
              <a:t>Data</a:t>
            </a:r>
            <a:r>
              <a:rPr dirty="0" spc="-75"/>
              <a:t> </a:t>
            </a:r>
            <a:r>
              <a:rPr dirty="0" spc="-10"/>
              <a:t>collection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088" y="1427988"/>
            <a:ext cx="359664" cy="3611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088" y="1898904"/>
            <a:ext cx="359664" cy="3596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3088" y="2371344"/>
            <a:ext cx="359664" cy="3596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23088" y="2843783"/>
            <a:ext cx="359664" cy="361188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310692" y="966292"/>
            <a:ext cx="7913370" cy="20701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collected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following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registries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December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2014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December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30,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2017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5"/>
              </a:spcBef>
              <a:buClr>
                <a:srgbClr val="FF9900"/>
              </a:buClr>
              <a:buFont typeface="Arial"/>
              <a:buChar char="•"/>
            </a:pPr>
            <a:endParaRPr sz="1400">
              <a:latin typeface="Arial"/>
              <a:cs typeface="Arial"/>
            </a:endParaRPr>
          </a:p>
          <a:p>
            <a:pPr lvl="1" marL="66548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66548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National</a:t>
            </a:r>
            <a:r>
              <a:rPr dirty="0" sz="12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Jewish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Health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Electronic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Medical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Record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(NJH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EMR)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200" spc="-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Cohort</a:t>
            </a:r>
            <a:endParaRPr sz="1200">
              <a:latin typeface="Arial"/>
              <a:cs typeface="Arial"/>
            </a:endParaRPr>
          </a:p>
          <a:p>
            <a:pPr marL="664845">
              <a:lnSpc>
                <a:spcPct val="100000"/>
              </a:lnSpc>
              <a:spcBef>
                <a:spcPts val="305"/>
              </a:spcBef>
            </a:pPr>
            <a:r>
              <a:rPr dirty="0" sz="11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1100" spc="13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States,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1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all regions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[predominantly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Colorado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Wyoming]</a:t>
            </a:r>
            <a:r>
              <a:rPr dirty="0" sz="11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small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proportion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1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other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countries)</a:t>
            </a:r>
            <a:endParaRPr sz="1100">
              <a:latin typeface="Arial"/>
              <a:cs typeface="Arial"/>
            </a:endParaRPr>
          </a:p>
          <a:p>
            <a:pPr lvl="1" marL="665480" indent="-134620">
              <a:lnSpc>
                <a:spcPct val="100000"/>
              </a:lnSpc>
              <a:spcBef>
                <a:spcPts val="685"/>
              </a:spcBef>
              <a:buClr>
                <a:srgbClr val="FF9900"/>
              </a:buClr>
              <a:buChar char="•"/>
              <a:tabLst>
                <a:tab pos="66548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UK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200" spc="-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(four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sites)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buClr>
                <a:srgbClr val="FF990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lvl="1" marL="665480" indent="-134620">
              <a:lnSpc>
                <a:spcPct val="100000"/>
              </a:lnSpc>
              <a:spcBef>
                <a:spcPts val="5"/>
              </a:spcBef>
              <a:buClr>
                <a:srgbClr val="FF9900"/>
              </a:buClr>
              <a:buChar char="•"/>
              <a:tabLst>
                <a:tab pos="66548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Korean</a:t>
            </a:r>
            <a:r>
              <a:rPr dirty="0" sz="1200" spc="-10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Academy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Asthma,</a:t>
            </a:r>
            <a:r>
              <a:rPr dirty="0" sz="1200" spc="-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Allergy and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Clinical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Immunology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(KAAACI; 15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sites)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buClr>
                <a:srgbClr val="FF990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lvl="1" marL="66548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66548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200" spc="-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Network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Italy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(SANI;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61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sites)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3088" y="3317747"/>
            <a:ext cx="359664" cy="35966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3088" y="3788664"/>
            <a:ext cx="359664" cy="36118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0040" y="4261103"/>
            <a:ext cx="359663" cy="359663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828852" y="3725058"/>
            <a:ext cx="7392034" cy="41783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44780" indent="-132080">
              <a:lnSpc>
                <a:spcPct val="100000"/>
              </a:lnSpc>
              <a:spcBef>
                <a:spcPts val="480"/>
              </a:spcBef>
              <a:buClr>
                <a:srgbClr val="FF9900"/>
              </a:buClr>
              <a:buChar char="•"/>
              <a:tabLst>
                <a:tab pos="144780" algn="l"/>
              </a:tabLst>
            </a:pP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Australasian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1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1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1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(ASAR)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hosted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1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Thoracic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Society</a:t>
            </a:r>
            <a:r>
              <a:rPr dirty="0" sz="11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1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Australia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New</a:t>
            </a:r>
            <a:r>
              <a:rPr dirty="0" sz="11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3762"/>
                </a:solidFill>
                <a:latin typeface="Arial"/>
                <a:cs typeface="Arial"/>
              </a:rPr>
              <a:t>Zealand</a:t>
            </a:r>
            <a:r>
              <a:rPr dirty="0" sz="11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3762"/>
                </a:solidFill>
                <a:latin typeface="Arial"/>
                <a:cs typeface="Arial"/>
              </a:rPr>
              <a:t>(TSANZ)</a:t>
            </a:r>
            <a:endParaRPr sz="11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305"/>
              </a:spcBef>
            </a:pPr>
            <a:r>
              <a:rPr dirty="0" sz="9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900" spc="30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i.e.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9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9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r>
              <a:rPr dirty="0" sz="9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[SAWD],</a:t>
            </a:r>
            <a:r>
              <a:rPr dirty="0" sz="9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including</a:t>
            </a:r>
            <a:r>
              <a:rPr dirty="0" sz="9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patient</a:t>
            </a:r>
            <a:r>
              <a:rPr dirty="0" sz="9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9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Australia,</a:t>
            </a:r>
            <a:r>
              <a:rPr dirty="0" sz="9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Singapore,</a:t>
            </a:r>
            <a:r>
              <a:rPr dirty="0" sz="9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New</a:t>
            </a:r>
            <a:r>
              <a:rPr dirty="0" sz="9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Zealand:</a:t>
            </a:r>
            <a:r>
              <a:rPr dirty="0" sz="9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73762"/>
                </a:solidFill>
                <a:latin typeface="Arial"/>
                <a:cs typeface="Arial"/>
              </a:rPr>
              <a:t>23</a:t>
            </a:r>
            <a:r>
              <a:rPr dirty="0" sz="9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073762"/>
                </a:solidFill>
                <a:latin typeface="Arial"/>
                <a:cs typeface="Arial"/>
              </a:rPr>
              <a:t>sites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Methods:</a:t>
            </a:r>
            <a:r>
              <a:rPr dirty="0" spc="-75"/>
              <a:t> </a:t>
            </a:r>
            <a:r>
              <a:rPr dirty="0"/>
              <a:t>Data</a:t>
            </a:r>
            <a:r>
              <a:rPr dirty="0" spc="-75"/>
              <a:t> </a:t>
            </a:r>
            <a:r>
              <a:rPr dirty="0" spc="-10"/>
              <a:t>collection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10692" y="920192"/>
            <a:ext cx="8402320" cy="69151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470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captures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95</a:t>
            </a:r>
            <a:r>
              <a:rPr dirty="0" sz="14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core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variables</a:t>
            </a:r>
            <a:r>
              <a:rPr dirty="0" sz="14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agreed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through</a:t>
            </a:r>
            <a:r>
              <a:rPr dirty="0" sz="1400" spc="-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modified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Delphi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process.</a:t>
            </a:r>
            <a:endParaRPr sz="1400">
              <a:latin typeface="Arial"/>
              <a:cs typeface="Arial"/>
            </a:endParaRPr>
          </a:p>
          <a:p>
            <a:pPr marL="281940" marR="5080" indent="-135890">
              <a:lnSpc>
                <a:spcPct val="100000"/>
              </a:lnSpc>
              <a:spcBef>
                <a:spcPts val="310"/>
              </a:spcBef>
            </a:pP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1200" spc="4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You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may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find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our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Delphi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which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fully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describes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process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reaching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consensus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which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core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variables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collect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u="sng" sz="1200" spc="-20">
                <a:solidFill>
                  <a:srgbClr val="FF9900"/>
                </a:solidFill>
                <a:uFill>
                  <a:solidFill>
                    <a:srgbClr val="FF9900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none" sz="1200" spc="-20">
                <a:solidFill>
                  <a:srgbClr val="073762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316839" y="1725422"/>
          <a:ext cx="8585835" cy="3303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530"/>
                <a:gridCol w="6668134"/>
              </a:tblGrid>
              <a:tr h="243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collected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00" spc="-4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exacerbations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3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requiring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rescue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systemic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corticosteroids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past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months;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4160" marR="182245" indent="-172720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United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States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used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duration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OCS</a:t>
                      </a:r>
                      <a:r>
                        <a:rPr dirty="0" sz="900" spc="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proxy for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exacerbation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(assuming</a:t>
                      </a:r>
                      <a:r>
                        <a:rPr dirty="0" sz="900" spc="-5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OCS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course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lasts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≥7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days),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line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GINA</a:t>
                      </a:r>
                      <a:r>
                        <a:rPr dirty="0" sz="900" spc="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2018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recommendations,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previously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published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research,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discussion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900" spc="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site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investigator.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Prednisolone</a:t>
                      </a:r>
                      <a:r>
                        <a:rPr dirty="0" sz="900" spc="-5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prescriptions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40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Most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were</a:t>
                      </a:r>
                      <a:r>
                        <a:rPr dirty="0" sz="900" spc="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least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short-term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94945" marR="88900" indent="-1022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00" spc="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hospitalization </a:t>
                      </a:r>
                      <a:r>
                        <a:rPr dirty="0" sz="900" spc="-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900" spc="-1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admissions</a:t>
                      </a:r>
                      <a:r>
                        <a:rPr dirty="0" sz="900" spc="-4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asthma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40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past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months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00" spc="-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times</a:t>
                      </a:r>
                      <a:r>
                        <a:rPr dirty="0" sz="900" spc="-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invasive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ventilation</a:t>
                      </a:r>
                      <a:r>
                        <a:rPr dirty="0" sz="900" spc="-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was</a:t>
                      </a:r>
                      <a:r>
                        <a:rPr dirty="0" sz="900" spc="-5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40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episodes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before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extraction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</a:tr>
              <a:tr h="776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Comorbidity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40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formal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diagnosis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reliably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inferred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relevant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900" spc="-5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data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4160" marR="203835" indent="-172720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United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States,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comorbidity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were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captured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using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International</a:t>
                      </a:r>
                      <a:r>
                        <a:rPr dirty="0" sz="900" spc="-5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Classification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Diseases,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Tenth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Revision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codes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active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diagnosis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comorbidity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4160" marR="184150" indent="-172720">
                        <a:lnSpc>
                          <a:spcPct val="100000"/>
                        </a:lnSpc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were</a:t>
                      </a:r>
                      <a:r>
                        <a:rPr dirty="0" sz="900" spc="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used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supplement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identify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comorbidity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status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allergic</a:t>
                      </a:r>
                      <a:r>
                        <a:rPr dirty="0" sz="900" spc="-3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rhinitis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(AR)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eczema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because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active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diagnosis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was</a:t>
                      </a:r>
                      <a:r>
                        <a:rPr dirty="0" sz="900" spc="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underreported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electronic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medical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records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data.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Regular</a:t>
                      </a:r>
                      <a:r>
                        <a:rPr dirty="0" sz="900" spc="-3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OCS</a:t>
                      </a:r>
                      <a:r>
                        <a:rPr dirty="0" sz="900" spc="-1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4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≥90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OCS</a:t>
                      </a:r>
                      <a:r>
                        <a:rPr dirty="0" sz="900" spc="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Intermittent</a:t>
                      </a:r>
                      <a:r>
                        <a:rPr dirty="0" sz="900" spc="-4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OCS</a:t>
                      </a:r>
                      <a:r>
                        <a:rPr dirty="0" sz="900" spc="-1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4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Prescription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repeated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OCS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≥2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exacerbations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1-year</a:t>
                      </a:r>
                      <a:r>
                        <a:rPr dirty="0" sz="900" spc="-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period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ECA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90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Asthma</a:t>
                      </a:r>
                      <a:r>
                        <a:rPr dirty="0" sz="900" spc="-45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control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  <a:tc>
                  <a:txBody>
                    <a:bodyPr/>
                    <a:lstStyle/>
                    <a:p>
                      <a:pPr marL="264160" marR="161290" indent="-172720">
                        <a:lnSpc>
                          <a:spcPct val="100000"/>
                        </a:lnSpc>
                        <a:spcBef>
                          <a:spcPts val="345"/>
                        </a:spcBef>
                        <a:buChar char="•"/>
                        <a:tabLst>
                          <a:tab pos="264160" algn="l"/>
                        </a:tabLst>
                      </a:pP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Categorized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controlled,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partly</a:t>
                      </a:r>
                      <a:r>
                        <a:rPr dirty="0" sz="900" spc="-2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controlled,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uncontrolled</a:t>
                      </a:r>
                      <a:r>
                        <a:rPr dirty="0" sz="900" spc="-5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according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GINA</a:t>
                      </a:r>
                      <a:r>
                        <a:rPr dirty="0" sz="900" spc="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r>
                        <a:rPr dirty="0" sz="900" spc="-4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determined</a:t>
                      </a:r>
                      <a:r>
                        <a:rPr dirty="0" sz="900" spc="-4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using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Asthma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Control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Test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questionnaire</a:t>
                      </a:r>
                      <a:r>
                        <a:rPr dirty="0" sz="900" spc="-5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Asthma</a:t>
                      </a:r>
                      <a:r>
                        <a:rPr dirty="0" sz="900" spc="-3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900" spc="-15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Questionnaire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E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Methods:</a:t>
            </a:r>
            <a:r>
              <a:rPr dirty="0" spc="-75"/>
              <a:t> </a:t>
            </a:r>
            <a:r>
              <a:rPr dirty="0"/>
              <a:t>Statistical</a:t>
            </a:r>
            <a:r>
              <a:rPr dirty="0" spc="-90"/>
              <a:t> </a:t>
            </a:r>
            <a:r>
              <a:rPr dirty="0" spc="-10"/>
              <a:t>analysis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Char char="•"/>
              <a:tabLst>
                <a:tab pos="145415" algn="l"/>
              </a:tabLst>
            </a:pPr>
            <a:r>
              <a:rPr dirty="0"/>
              <a:t>Data</a:t>
            </a:r>
            <a:r>
              <a:rPr dirty="0" spc="-30"/>
              <a:t> </a:t>
            </a:r>
            <a:r>
              <a:rPr dirty="0"/>
              <a:t>were</a:t>
            </a:r>
            <a:r>
              <a:rPr dirty="0" spc="-20"/>
              <a:t> </a:t>
            </a:r>
            <a:r>
              <a:rPr dirty="0"/>
              <a:t>assessed</a:t>
            </a:r>
            <a:r>
              <a:rPr dirty="0" spc="-70"/>
              <a:t> </a:t>
            </a:r>
            <a:r>
              <a:rPr dirty="0"/>
              <a:t>using</a:t>
            </a:r>
            <a:r>
              <a:rPr dirty="0" spc="-25"/>
              <a:t> </a:t>
            </a:r>
            <a:r>
              <a:rPr dirty="0"/>
              <a:t>Stata</a:t>
            </a:r>
            <a:r>
              <a:rPr dirty="0" spc="-45"/>
              <a:t> </a:t>
            </a:r>
            <a:r>
              <a:rPr dirty="0"/>
              <a:t>version</a:t>
            </a:r>
            <a:r>
              <a:rPr dirty="0" spc="-30"/>
              <a:t> </a:t>
            </a:r>
            <a:r>
              <a:rPr dirty="0"/>
              <a:t>14</a:t>
            </a:r>
            <a:r>
              <a:rPr dirty="0" spc="-20"/>
              <a:t> </a:t>
            </a:r>
            <a:r>
              <a:rPr dirty="0"/>
              <a:t>(StataCorp)</a:t>
            </a:r>
            <a:r>
              <a:rPr dirty="0" spc="-50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/>
              <a:t>SAS</a:t>
            </a:r>
            <a:r>
              <a:rPr dirty="0" spc="-25"/>
              <a:t> </a:t>
            </a:r>
            <a:r>
              <a:rPr dirty="0"/>
              <a:t>version</a:t>
            </a:r>
            <a:r>
              <a:rPr dirty="0" spc="-20"/>
              <a:t> </a:t>
            </a:r>
            <a:r>
              <a:rPr dirty="0"/>
              <a:t>9.4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/>
              <a:t>9.5</a:t>
            </a:r>
            <a:r>
              <a:rPr dirty="0" spc="-40"/>
              <a:t> </a:t>
            </a:r>
            <a:r>
              <a:rPr dirty="0"/>
              <a:t>(SAS</a:t>
            </a:r>
            <a:r>
              <a:rPr dirty="0" spc="-10"/>
              <a:t> Institute)</a:t>
            </a:r>
          </a:p>
          <a:p>
            <a:pPr marL="146685">
              <a:lnSpc>
                <a:spcPct val="100000"/>
              </a:lnSpc>
              <a:spcBef>
                <a:spcPts val="5"/>
              </a:spcBef>
            </a:pPr>
            <a:r>
              <a:rPr dirty="0"/>
              <a:t>according</a:t>
            </a:r>
            <a:r>
              <a:rPr dirty="0" spc="-7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predefined</a:t>
            </a:r>
            <a:r>
              <a:rPr dirty="0" spc="-50"/>
              <a:t> </a:t>
            </a:r>
            <a:r>
              <a:rPr dirty="0"/>
              <a:t>data</a:t>
            </a:r>
            <a:r>
              <a:rPr dirty="0" spc="-45"/>
              <a:t> </a:t>
            </a:r>
            <a:r>
              <a:rPr dirty="0"/>
              <a:t>analysis</a:t>
            </a:r>
            <a:r>
              <a:rPr dirty="0" spc="-30"/>
              <a:t> </a:t>
            </a:r>
            <a:r>
              <a:rPr dirty="0"/>
              <a:t>plan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minimize</a:t>
            </a:r>
            <a:r>
              <a:rPr dirty="0" spc="-30"/>
              <a:t> </a:t>
            </a:r>
            <a:r>
              <a:rPr dirty="0" spc="-10"/>
              <a:t>bias.</a:t>
            </a:r>
          </a:p>
          <a:p>
            <a:pPr marL="145415" marR="15875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/>
              <a:t>Descriptive</a:t>
            </a:r>
            <a:r>
              <a:rPr dirty="0" spc="-45"/>
              <a:t> </a:t>
            </a:r>
            <a:r>
              <a:rPr dirty="0"/>
              <a:t>statistics</a:t>
            </a:r>
            <a:r>
              <a:rPr dirty="0" spc="-55"/>
              <a:t> </a:t>
            </a:r>
            <a:r>
              <a:rPr dirty="0"/>
              <a:t>were</a:t>
            </a:r>
            <a:r>
              <a:rPr dirty="0" spc="-30"/>
              <a:t> </a:t>
            </a:r>
            <a:r>
              <a:rPr dirty="0"/>
              <a:t>reported</a:t>
            </a:r>
            <a:r>
              <a:rPr dirty="0" spc="-65"/>
              <a:t> </a:t>
            </a:r>
            <a:r>
              <a:rPr dirty="0"/>
              <a:t>as</a:t>
            </a:r>
            <a:r>
              <a:rPr dirty="0" spc="-20"/>
              <a:t> </a:t>
            </a:r>
            <a:r>
              <a:rPr dirty="0"/>
              <a:t>categorical</a:t>
            </a:r>
            <a:r>
              <a:rPr dirty="0" spc="-60"/>
              <a:t> </a:t>
            </a:r>
            <a:r>
              <a:rPr dirty="0"/>
              <a:t>variables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40"/>
              <a:t> </a:t>
            </a:r>
            <a:r>
              <a:rPr dirty="0"/>
              <a:t>all</a:t>
            </a:r>
            <a:r>
              <a:rPr dirty="0" spc="-20"/>
              <a:t> </a:t>
            </a:r>
            <a:r>
              <a:rPr dirty="0"/>
              <a:t>variables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overall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 spc="-10"/>
              <a:t>country- </a:t>
            </a:r>
            <a:r>
              <a:rPr dirty="0" spc="-10"/>
              <a:t>	</a:t>
            </a:r>
            <a:r>
              <a:rPr dirty="0"/>
              <a:t>specific</a:t>
            </a:r>
            <a:r>
              <a:rPr dirty="0" spc="-40"/>
              <a:t> </a:t>
            </a:r>
            <a:r>
              <a:rPr dirty="0"/>
              <a:t>patient</a:t>
            </a:r>
            <a:r>
              <a:rPr dirty="0" spc="-40"/>
              <a:t> </a:t>
            </a:r>
            <a:r>
              <a:rPr dirty="0" spc="-10"/>
              <a:t>populations.</a:t>
            </a:r>
          </a:p>
          <a:p>
            <a:pPr marL="145415" marR="508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pc="-10"/>
              <a:t>Health-</a:t>
            </a:r>
            <a:r>
              <a:rPr dirty="0"/>
              <a:t>care</a:t>
            </a:r>
            <a:r>
              <a:rPr dirty="0" spc="-55"/>
              <a:t> </a:t>
            </a:r>
            <a:r>
              <a:rPr dirty="0"/>
              <a:t>resource</a:t>
            </a:r>
            <a:r>
              <a:rPr dirty="0" spc="-50"/>
              <a:t> </a:t>
            </a:r>
            <a:r>
              <a:rPr dirty="0"/>
              <a:t>use</a:t>
            </a:r>
            <a:r>
              <a:rPr dirty="0" spc="-30"/>
              <a:t> </a:t>
            </a:r>
            <a:r>
              <a:rPr dirty="0"/>
              <a:t>(HCRU),</a:t>
            </a:r>
            <a:r>
              <a:rPr dirty="0" spc="-15"/>
              <a:t> </a:t>
            </a:r>
            <a:r>
              <a:rPr dirty="0"/>
              <a:t>IgE</a:t>
            </a:r>
            <a:r>
              <a:rPr dirty="0" spc="-25"/>
              <a:t> </a:t>
            </a:r>
            <a:r>
              <a:rPr dirty="0"/>
              <a:t>count,</a:t>
            </a:r>
            <a:r>
              <a:rPr dirty="0" spc="-45"/>
              <a:t> </a:t>
            </a:r>
            <a:r>
              <a:rPr dirty="0"/>
              <a:t>blood</a:t>
            </a:r>
            <a:r>
              <a:rPr dirty="0" spc="-25"/>
              <a:t> </a:t>
            </a:r>
            <a:r>
              <a:rPr dirty="0"/>
              <a:t>eosinophil</a:t>
            </a:r>
            <a:r>
              <a:rPr dirty="0" spc="-40"/>
              <a:t> </a:t>
            </a:r>
            <a:r>
              <a:rPr dirty="0"/>
              <a:t>count</a:t>
            </a:r>
            <a:r>
              <a:rPr dirty="0" spc="-40"/>
              <a:t> </a:t>
            </a:r>
            <a:r>
              <a:rPr dirty="0"/>
              <a:t>(BEC),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comorbidities</a:t>
            </a:r>
            <a:r>
              <a:rPr dirty="0" spc="-45"/>
              <a:t> </a:t>
            </a:r>
            <a:r>
              <a:rPr dirty="0"/>
              <a:t>also</a:t>
            </a:r>
            <a:r>
              <a:rPr dirty="0" spc="-40"/>
              <a:t> </a:t>
            </a:r>
            <a:r>
              <a:rPr dirty="0" spc="-20"/>
              <a:t>were </a:t>
            </a:r>
            <a:r>
              <a:rPr dirty="0" spc="-20"/>
              <a:t>	</a:t>
            </a:r>
            <a:r>
              <a:rPr dirty="0"/>
              <a:t>stratified</a:t>
            </a:r>
            <a:r>
              <a:rPr dirty="0" spc="-60"/>
              <a:t> </a:t>
            </a:r>
            <a:r>
              <a:rPr dirty="0"/>
              <a:t>by</a:t>
            </a:r>
            <a:r>
              <a:rPr dirty="0" spc="-25"/>
              <a:t> </a:t>
            </a:r>
            <a:r>
              <a:rPr dirty="0"/>
              <a:t>severe</a:t>
            </a:r>
            <a:r>
              <a:rPr dirty="0" spc="-30"/>
              <a:t> </a:t>
            </a:r>
            <a:r>
              <a:rPr dirty="0"/>
              <a:t>asthma</a:t>
            </a:r>
            <a:r>
              <a:rPr dirty="0" spc="-45"/>
              <a:t> </a:t>
            </a:r>
            <a:r>
              <a:rPr dirty="0"/>
              <a:t>status</a:t>
            </a:r>
            <a:r>
              <a:rPr dirty="0" spc="-5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sex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overall</a:t>
            </a:r>
            <a:r>
              <a:rPr dirty="0" spc="-20"/>
              <a:t> </a:t>
            </a:r>
            <a:r>
              <a:rPr dirty="0" spc="-10"/>
              <a:t>population.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11302" y="4859223"/>
            <a:ext cx="2012314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ISAR: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International</a:t>
            </a:r>
            <a:r>
              <a:rPr dirty="0" sz="800" spc="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78180"/>
            <a:ext cx="9144000" cy="113030"/>
            <a:chOff x="0" y="678180"/>
            <a:chExt cx="9144000" cy="113030"/>
          </a:xfrm>
        </p:grpSpPr>
        <p:sp>
          <p:nvSpPr>
            <p:cNvPr id="3" name="object 3" descr=""/>
            <p:cNvSpPr/>
            <p:nvPr/>
          </p:nvSpPr>
          <p:spPr>
            <a:xfrm>
              <a:off x="0" y="678180"/>
              <a:ext cx="9144000" cy="45720"/>
            </a:xfrm>
            <a:custGeom>
              <a:avLst/>
              <a:gdLst/>
              <a:ahLst/>
              <a:cxnLst/>
              <a:rect l="l" t="t" r="r" b="b"/>
              <a:pathLst>
                <a:path w="9144000" h="45720">
                  <a:moveTo>
                    <a:pt x="914400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144000" y="4572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745236"/>
              <a:ext cx="9144000" cy="45720"/>
            </a:xfrm>
            <a:custGeom>
              <a:avLst/>
              <a:gdLst/>
              <a:ahLst/>
              <a:cxnLst/>
              <a:rect l="l" t="t" r="r" b="b"/>
              <a:pathLst>
                <a:path w="9144000" h="45720">
                  <a:moveTo>
                    <a:pt x="914400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144000" y="4572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87789" y="137742"/>
            <a:ext cx="643356" cy="19332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5611" y="4751832"/>
            <a:ext cx="504444" cy="249936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311302" y="216534"/>
            <a:ext cx="4495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73762"/>
                </a:solidFill>
                <a:latin typeface="Arial"/>
                <a:cs typeface="Arial"/>
              </a:rPr>
              <a:t>Results:</a:t>
            </a:r>
            <a:r>
              <a:rPr dirty="0" sz="2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73762"/>
                </a:solidFill>
                <a:latin typeface="Arial"/>
                <a:cs typeface="Arial"/>
              </a:rPr>
              <a:t>Patient</a:t>
            </a:r>
            <a:r>
              <a:rPr dirty="0" sz="2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073762"/>
                </a:solidFill>
                <a:latin typeface="Arial"/>
                <a:cs typeface="Arial"/>
              </a:rPr>
              <a:t>demographics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688224" y="1127040"/>
            <a:ext cx="515620" cy="1582420"/>
            <a:chOff x="4688224" y="1127040"/>
            <a:chExt cx="515620" cy="158242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66689" y="1127040"/>
              <a:ext cx="88881" cy="88944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4688224" y="1227101"/>
              <a:ext cx="245110" cy="400685"/>
            </a:xfrm>
            <a:custGeom>
              <a:avLst/>
              <a:gdLst/>
              <a:ahLst/>
              <a:cxnLst/>
              <a:rect l="l" t="t" r="r" b="b"/>
              <a:pathLst>
                <a:path w="245110" h="400685">
                  <a:moveTo>
                    <a:pt x="122906" y="0"/>
                  </a:moveTo>
                  <a:lnTo>
                    <a:pt x="84437" y="5332"/>
                  </a:lnTo>
                  <a:lnTo>
                    <a:pt x="46246" y="24457"/>
                  </a:lnTo>
                  <a:lnTo>
                    <a:pt x="41802" y="33350"/>
                  </a:lnTo>
                  <a:lnTo>
                    <a:pt x="694" y="171199"/>
                  </a:lnTo>
                  <a:lnTo>
                    <a:pt x="22914" y="200103"/>
                  </a:lnTo>
                  <a:lnTo>
                    <a:pt x="30119" y="198922"/>
                  </a:lnTo>
                  <a:lnTo>
                    <a:pt x="36385" y="195656"/>
                  </a:lnTo>
                  <a:lnTo>
                    <a:pt x="41194" y="190723"/>
                  </a:lnTo>
                  <a:lnTo>
                    <a:pt x="44024" y="184539"/>
                  </a:lnTo>
                  <a:lnTo>
                    <a:pt x="78465" y="67812"/>
                  </a:lnTo>
                  <a:lnTo>
                    <a:pt x="78465" y="106721"/>
                  </a:lnTo>
                  <a:lnTo>
                    <a:pt x="37358" y="244570"/>
                  </a:lnTo>
                  <a:lnTo>
                    <a:pt x="67355" y="244570"/>
                  </a:lnTo>
                  <a:lnTo>
                    <a:pt x="67355" y="400204"/>
                  </a:lnTo>
                  <a:lnTo>
                    <a:pt x="111796" y="400204"/>
                  </a:lnTo>
                  <a:lnTo>
                    <a:pt x="111796" y="244570"/>
                  </a:lnTo>
                  <a:lnTo>
                    <a:pt x="134016" y="244570"/>
                  </a:lnTo>
                  <a:lnTo>
                    <a:pt x="134016" y="400204"/>
                  </a:lnTo>
                  <a:lnTo>
                    <a:pt x="178457" y="400204"/>
                  </a:lnTo>
                  <a:lnTo>
                    <a:pt x="178457" y="244570"/>
                  </a:lnTo>
                  <a:lnTo>
                    <a:pt x="208455" y="244570"/>
                  </a:lnTo>
                  <a:lnTo>
                    <a:pt x="167347" y="106721"/>
                  </a:lnTo>
                  <a:lnTo>
                    <a:pt x="167347" y="67812"/>
                  </a:lnTo>
                  <a:lnTo>
                    <a:pt x="201789" y="184539"/>
                  </a:lnTo>
                  <a:lnTo>
                    <a:pt x="205243" y="191192"/>
                  </a:lnTo>
                  <a:lnTo>
                    <a:pt x="210260" y="196073"/>
                  </a:lnTo>
                  <a:lnTo>
                    <a:pt x="216319" y="199078"/>
                  </a:lnTo>
                  <a:lnTo>
                    <a:pt x="227342" y="200103"/>
                  </a:lnTo>
                  <a:lnTo>
                    <a:pt x="236977" y="194961"/>
                  </a:lnTo>
                  <a:lnTo>
                    <a:pt x="242202" y="188430"/>
                  </a:lnTo>
                  <a:lnTo>
                    <a:pt x="244719" y="180232"/>
                  </a:lnTo>
                  <a:lnTo>
                    <a:pt x="244007" y="171199"/>
                  </a:lnTo>
                  <a:lnTo>
                    <a:pt x="204010" y="33350"/>
                  </a:lnTo>
                  <a:lnTo>
                    <a:pt x="202899" y="27792"/>
                  </a:lnTo>
                  <a:lnTo>
                    <a:pt x="161375" y="5801"/>
                  </a:lnTo>
                  <a:lnTo>
                    <a:pt x="148459" y="2223"/>
                  </a:lnTo>
                  <a:lnTo>
                    <a:pt x="122906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66689" y="2209080"/>
              <a:ext cx="88881" cy="88944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4688224" y="2309141"/>
              <a:ext cx="245110" cy="400685"/>
            </a:xfrm>
            <a:custGeom>
              <a:avLst/>
              <a:gdLst/>
              <a:ahLst/>
              <a:cxnLst/>
              <a:rect l="l" t="t" r="r" b="b"/>
              <a:pathLst>
                <a:path w="245110" h="400685">
                  <a:moveTo>
                    <a:pt x="122906" y="0"/>
                  </a:moveTo>
                  <a:lnTo>
                    <a:pt x="84437" y="5332"/>
                  </a:lnTo>
                  <a:lnTo>
                    <a:pt x="46246" y="24457"/>
                  </a:lnTo>
                  <a:lnTo>
                    <a:pt x="41802" y="33350"/>
                  </a:lnTo>
                  <a:lnTo>
                    <a:pt x="694" y="171199"/>
                  </a:lnTo>
                  <a:lnTo>
                    <a:pt x="22914" y="200103"/>
                  </a:lnTo>
                  <a:lnTo>
                    <a:pt x="30119" y="198922"/>
                  </a:lnTo>
                  <a:lnTo>
                    <a:pt x="36385" y="195656"/>
                  </a:lnTo>
                  <a:lnTo>
                    <a:pt x="41194" y="190723"/>
                  </a:lnTo>
                  <a:lnTo>
                    <a:pt x="44024" y="184539"/>
                  </a:lnTo>
                  <a:lnTo>
                    <a:pt x="78465" y="67812"/>
                  </a:lnTo>
                  <a:lnTo>
                    <a:pt x="78465" y="106721"/>
                  </a:lnTo>
                  <a:lnTo>
                    <a:pt x="37358" y="244570"/>
                  </a:lnTo>
                  <a:lnTo>
                    <a:pt x="67355" y="244570"/>
                  </a:lnTo>
                  <a:lnTo>
                    <a:pt x="67355" y="400204"/>
                  </a:lnTo>
                  <a:lnTo>
                    <a:pt x="111796" y="400204"/>
                  </a:lnTo>
                  <a:lnTo>
                    <a:pt x="111796" y="244570"/>
                  </a:lnTo>
                  <a:lnTo>
                    <a:pt x="134016" y="244570"/>
                  </a:lnTo>
                  <a:lnTo>
                    <a:pt x="134016" y="400204"/>
                  </a:lnTo>
                  <a:lnTo>
                    <a:pt x="178457" y="400204"/>
                  </a:lnTo>
                  <a:lnTo>
                    <a:pt x="178457" y="244570"/>
                  </a:lnTo>
                  <a:lnTo>
                    <a:pt x="208455" y="244570"/>
                  </a:lnTo>
                  <a:lnTo>
                    <a:pt x="167347" y="106721"/>
                  </a:lnTo>
                  <a:lnTo>
                    <a:pt x="167347" y="67812"/>
                  </a:lnTo>
                  <a:lnTo>
                    <a:pt x="201789" y="184539"/>
                  </a:lnTo>
                  <a:lnTo>
                    <a:pt x="205243" y="191192"/>
                  </a:lnTo>
                  <a:lnTo>
                    <a:pt x="210260" y="196073"/>
                  </a:lnTo>
                  <a:lnTo>
                    <a:pt x="216319" y="199078"/>
                  </a:lnTo>
                  <a:lnTo>
                    <a:pt x="227342" y="200103"/>
                  </a:lnTo>
                  <a:lnTo>
                    <a:pt x="236977" y="194961"/>
                  </a:lnTo>
                  <a:lnTo>
                    <a:pt x="242202" y="188430"/>
                  </a:lnTo>
                  <a:lnTo>
                    <a:pt x="244719" y="180232"/>
                  </a:lnTo>
                  <a:lnTo>
                    <a:pt x="244007" y="171199"/>
                  </a:lnTo>
                  <a:lnTo>
                    <a:pt x="204010" y="33350"/>
                  </a:lnTo>
                  <a:lnTo>
                    <a:pt x="202899" y="27792"/>
                  </a:lnTo>
                  <a:lnTo>
                    <a:pt x="161375" y="5801"/>
                  </a:lnTo>
                  <a:lnTo>
                    <a:pt x="148459" y="2223"/>
                  </a:lnTo>
                  <a:lnTo>
                    <a:pt x="122906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66689" y="1668060"/>
              <a:ext cx="88881" cy="88944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4688224" y="1768121"/>
              <a:ext cx="245110" cy="400685"/>
            </a:xfrm>
            <a:custGeom>
              <a:avLst/>
              <a:gdLst/>
              <a:ahLst/>
              <a:cxnLst/>
              <a:rect l="l" t="t" r="r" b="b"/>
              <a:pathLst>
                <a:path w="245110" h="400685">
                  <a:moveTo>
                    <a:pt x="122906" y="0"/>
                  </a:moveTo>
                  <a:lnTo>
                    <a:pt x="84437" y="5332"/>
                  </a:lnTo>
                  <a:lnTo>
                    <a:pt x="46246" y="24457"/>
                  </a:lnTo>
                  <a:lnTo>
                    <a:pt x="41802" y="33350"/>
                  </a:lnTo>
                  <a:lnTo>
                    <a:pt x="694" y="171199"/>
                  </a:lnTo>
                  <a:lnTo>
                    <a:pt x="22914" y="200103"/>
                  </a:lnTo>
                  <a:lnTo>
                    <a:pt x="30119" y="198922"/>
                  </a:lnTo>
                  <a:lnTo>
                    <a:pt x="36385" y="195656"/>
                  </a:lnTo>
                  <a:lnTo>
                    <a:pt x="41194" y="190723"/>
                  </a:lnTo>
                  <a:lnTo>
                    <a:pt x="44024" y="184539"/>
                  </a:lnTo>
                  <a:lnTo>
                    <a:pt x="78465" y="67812"/>
                  </a:lnTo>
                  <a:lnTo>
                    <a:pt x="78465" y="106721"/>
                  </a:lnTo>
                  <a:lnTo>
                    <a:pt x="37358" y="244570"/>
                  </a:lnTo>
                  <a:lnTo>
                    <a:pt x="67355" y="244570"/>
                  </a:lnTo>
                  <a:lnTo>
                    <a:pt x="67355" y="400204"/>
                  </a:lnTo>
                  <a:lnTo>
                    <a:pt x="111796" y="400204"/>
                  </a:lnTo>
                  <a:lnTo>
                    <a:pt x="111796" y="244570"/>
                  </a:lnTo>
                  <a:lnTo>
                    <a:pt x="134016" y="244570"/>
                  </a:lnTo>
                  <a:lnTo>
                    <a:pt x="134016" y="400204"/>
                  </a:lnTo>
                  <a:lnTo>
                    <a:pt x="178457" y="400204"/>
                  </a:lnTo>
                  <a:lnTo>
                    <a:pt x="178457" y="244570"/>
                  </a:lnTo>
                  <a:lnTo>
                    <a:pt x="208455" y="244570"/>
                  </a:lnTo>
                  <a:lnTo>
                    <a:pt x="167347" y="106721"/>
                  </a:lnTo>
                  <a:lnTo>
                    <a:pt x="167347" y="67812"/>
                  </a:lnTo>
                  <a:lnTo>
                    <a:pt x="201789" y="184539"/>
                  </a:lnTo>
                  <a:lnTo>
                    <a:pt x="205243" y="191192"/>
                  </a:lnTo>
                  <a:lnTo>
                    <a:pt x="210260" y="196073"/>
                  </a:lnTo>
                  <a:lnTo>
                    <a:pt x="216319" y="199078"/>
                  </a:lnTo>
                  <a:lnTo>
                    <a:pt x="227342" y="200103"/>
                  </a:lnTo>
                  <a:lnTo>
                    <a:pt x="236977" y="194961"/>
                  </a:lnTo>
                  <a:lnTo>
                    <a:pt x="242202" y="188430"/>
                  </a:lnTo>
                  <a:lnTo>
                    <a:pt x="244719" y="180232"/>
                  </a:lnTo>
                  <a:lnTo>
                    <a:pt x="244007" y="171199"/>
                  </a:lnTo>
                  <a:lnTo>
                    <a:pt x="204010" y="33350"/>
                  </a:lnTo>
                  <a:lnTo>
                    <a:pt x="202899" y="27792"/>
                  </a:lnTo>
                  <a:lnTo>
                    <a:pt x="161375" y="5801"/>
                  </a:lnTo>
                  <a:lnTo>
                    <a:pt x="148459" y="2223"/>
                  </a:lnTo>
                  <a:lnTo>
                    <a:pt x="122906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37079" y="1127040"/>
              <a:ext cx="89133" cy="88944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4958391" y="1227101"/>
              <a:ext cx="245745" cy="400685"/>
            </a:xfrm>
            <a:custGeom>
              <a:avLst/>
              <a:gdLst/>
              <a:ahLst/>
              <a:cxnLst/>
              <a:rect l="l" t="t" r="r" b="b"/>
              <a:pathLst>
                <a:path w="245745" h="400685">
                  <a:moveTo>
                    <a:pt x="123254" y="0"/>
                  </a:moveTo>
                  <a:lnTo>
                    <a:pt x="84676" y="5332"/>
                  </a:lnTo>
                  <a:lnTo>
                    <a:pt x="46377" y="24457"/>
                  </a:lnTo>
                  <a:lnTo>
                    <a:pt x="41920" y="33350"/>
                  </a:lnTo>
                  <a:lnTo>
                    <a:pt x="696" y="171199"/>
                  </a:lnTo>
                  <a:lnTo>
                    <a:pt x="22979" y="200103"/>
                  </a:lnTo>
                  <a:lnTo>
                    <a:pt x="30204" y="198922"/>
                  </a:lnTo>
                  <a:lnTo>
                    <a:pt x="36488" y="195656"/>
                  </a:lnTo>
                  <a:lnTo>
                    <a:pt x="41311" y="190723"/>
                  </a:lnTo>
                  <a:lnTo>
                    <a:pt x="44148" y="184539"/>
                  </a:lnTo>
                  <a:lnTo>
                    <a:pt x="78687" y="67812"/>
                  </a:lnTo>
                  <a:lnTo>
                    <a:pt x="78687" y="106721"/>
                  </a:lnTo>
                  <a:lnTo>
                    <a:pt x="37463" y="244570"/>
                  </a:lnTo>
                  <a:lnTo>
                    <a:pt x="67546" y="244570"/>
                  </a:lnTo>
                  <a:lnTo>
                    <a:pt x="67546" y="400204"/>
                  </a:lnTo>
                  <a:lnTo>
                    <a:pt x="112112" y="400204"/>
                  </a:lnTo>
                  <a:lnTo>
                    <a:pt x="112112" y="244570"/>
                  </a:lnTo>
                  <a:lnTo>
                    <a:pt x="134396" y="244570"/>
                  </a:lnTo>
                  <a:lnTo>
                    <a:pt x="134396" y="400204"/>
                  </a:lnTo>
                  <a:lnTo>
                    <a:pt x="178962" y="400204"/>
                  </a:lnTo>
                  <a:lnTo>
                    <a:pt x="178962" y="244570"/>
                  </a:lnTo>
                  <a:lnTo>
                    <a:pt x="209045" y="244570"/>
                  </a:lnTo>
                  <a:lnTo>
                    <a:pt x="167821" y="106721"/>
                  </a:lnTo>
                  <a:lnTo>
                    <a:pt x="167821" y="67812"/>
                  </a:lnTo>
                  <a:lnTo>
                    <a:pt x="202360" y="184539"/>
                  </a:lnTo>
                  <a:lnTo>
                    <a:pt x="205824" y="191192"/>
                  </a:lnTo>
                  <a:lnTo>
                    <a:pt x="210855" y="196073"/>
                  </a:lnTo>
                  <a:lnTo>
                    <a:pt x="216931" y="199078"/>
                  </a:lnTo>
                  <a:lnTo>
                    <a:pt x="227985" y="200103"/>
                  </a:lnTo>
                  <a:lnTo>
                    <a:pt x="237647" y="194961"/>
                  </a:lnTo>
                  <a:lnTo>
                    <a:pt x="242887" y="188430"/>
                  </a:lnTo>
                  <a:lnTo>
                    <a:pt x="245412" y="180232"/>
                  </a:lnTo>
                  <a:lnTo>
                    <a:pt x="244698" y="171199"/>
                  </a:lnTo>
                  <a:lnTo>
                    <a:pt x="204588" y="33350"/>
                  </a:lnTo>
                  <a:lnTo>
                    <a:pt x="203474" y="27792"/>
                  </a:lnTo>
                  <a:lnTo>
                    <a:pt x="161832" y="5801"/>
                  </a:lnTo>
                  <a:lnTo>
                    <a:pt x="148880" y="2223"/>
                  </a:lnTo>
                  <a:lnTo>
                    <a:pt x="123254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37079" y="2209080"/>
              <a:ext cx="89133" cy="88944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4958391" y="2309141"/>
              <a:ext cx="245745" cy="400685"/>
            </a:xfrm>
            <a:custGeom>
              <a:avLst/>
              <a:gdLst/>
              <a:ahLst/>
              <a:cxnLst/>
              <a:rect l="l" t="t" r="r" b="b"/>
              <a:pathLst>
                <a:path w="245745" h="400685">
                  <a:moveTo>
                    <a:pt x="123254" y="0"/>
                  </a:moveTo>
                  <a:lnTo>
                    <a:pt x="84676" y="5332"/>
                  </a:lnTo>
                  <a:lnTo>
                    <a:pt x="46377" y="24457"/>
                  </a:lnTo>
                  <a:lnTo>
                    <a:pt x="41920" y="33350"/>
                  </a:lnTo>
                  <a:lnTo>
                    <a:pt x="696" y="171199"/>
                  </a:lnTo>
                  <a:lnTo>
                    <a:pt x="22979" y="200103"/>
                  </a:lnTo>
                  <a:lnTo>
                    <a:pt x="30204" y="198922"/>
                  </a:lnTo>
                  <a:lnTo>
                    <a:pt x="36488" y="195656"/>
                  </a:lnTo>
                  <a:lnTo>
                    <a:pt x="41311" y="190723"/>
                  </a:lnTo>
                  <a:lnTo>
                    <a:pt x="44148" y="184539"/>
                  </a:lnTo>
                  <a:lnTo>
                    <a:pt x="78687" y="67812"/>
                  </a:lnTo>
                  <a:lnTo>
                    <a:pt x="78687" y="106721"/>
                  </a:lnTo>
                  <a:lnTo>
                    <a:pt x="37463" y="244570"/>
                  </a:lnTo>
                  <a:lnTo>
                    <a:pt x="67546" y="244570"/>
                  </a:lnTo>
                  <a:lnTo>
                    <a:pt x="67546" y="400204"/>
                  </a:lnTo>
                  <a:lnTo>
                    <a:pt x="112112" y="400204"/>
                  </a:lnTo>
                  <a:lnTo>
                    <a:pt x="112112" y="244570"/>
                  </a:lnTo>
                  <a:lnTo>
                    <a:pt x="134396" y="244570"/>
                  </a:lnTo>
                  <a:lnTo>
                    <a:pt x="134396" y="400204"/>
                  </a:lnTo>
                  <a:lnTo>
                    <a:pt x="178962" y="400204"/>
                  </a:lnTo>
                  <a:lnTo>
                    <a:pt x="178962" y="244570"/>
                  </a:lnTo>
                  <a:lnTo>
                    <a:pt x="209045" y="244570"/>
                  </a:lnTo>
                  <a:lnTo>
                    <a:pt x="167821" y="106721"/>
                  </a:lnTo>
                  <a:lnTo>
                    <a:pt x="167821" y="67812"/>
                  </a:lnTo>
                  <a:lnTo>
                    <a:pt x="202360" y="184539"/>
                  </a:lnTo>
                  <a:lnTo>
                    <a:pt x="205824" y="191192"/>
                  </a:lnTo>
                  <a:lnTo>
                    <a:pt x="210855" y="196073"/>
                  </a:lnTo>
                  <a:lnTo>
                    <a:pt x="216931" y="199078"/>
                  </a:lnTo>
                  <a:lnTo>
                    <a:pt x="227985" y="200103"/>
                  </a:lnTo>
                  <a:lnTo>
                    <a:pt x="237647" y="194961"/>
                  </a:lnTo>
                  <a:lnTo>
                    <a:pt x="242887" y="188430"/>
                  </a:lnTo>
                  <a:lnTo>
                    <a:pt x="245412" y="180232"/>
                  </a:lnTo>
                  <a:lnTo>
                    <a:pt x="244698" y="171199"/>
                  </a:lnTo>
                  <a:lnTo>
                    <a:pt x="204588" y="33350"/>
                  </a:lnTo>
                  <a:lnTo>
                    <a:pt x="203474" y="27792"/>
                  </a:lnTo>
                  <a:lnTo>
                    <a:pt x="161832" y="5801"/>
                  </a:lnTo>
                  <a:lnTo>
                    <a:pt x="148880" y="2223"/>
                  </a:lnTo>
                  <a:lnTo>
                    <a:pt x="123254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37079" y="1668060"/>
              <a:ext cx="89133" cy="88944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4958391" y="1768121"/>
              <a:ext cx="245745" cy="400685"/>
            </a:xfrm>
            <a:custGeom>
              <a:avLst/>
              <a:gdLst/>
              <a:ahLst/>
              <a:cxnLst/>
              <a:rect l="l" t="t" r="r" b="b"/>
              <a:pathLst>
                <a:path w="245745" h="400685">
                  <a:moveTo>
                    <a:pt x="123254" y="0"/>
                  </a:moveTo>
                  <a:lnTo>
                    <a:pt x="84676" y="5332"/>
                  </a:lnTo>
                  <a:lnTo>
                    <a:pt x="46377" y="24457"/>
                  </a:lnTo>
                  <a:lnTo>
                    <a:pt x="41920" y="33350"/>
                  </a:lnTo>
                  <a:lnTo>
                    <a:pt x="696" y="171199"/>
                  </a:lnTo>
                  <a:lnTo>
                    <a:pt x="22979" y="200103"/>
                  </a:lnTo>
                  <a:lnTo>
                    <a:pt x="30204" y="198922"/>
                  </a:lnTo>
                  <a:lnTo>
                    <a:pt x="36488" y="195656"/>
                  </a:lnTo>
                  <a:lnTo>
                    <a:pt x="41311" y="190723"/>
                  </a:lnTo>
                  <a:lnTo>
                    <a:pt x="44148" y="184539"/>
                  </a:lnTo>
                  <a:lnTo>
                    <a:pt x="78687" y="67812"/>
                  </a:lnTo>
                  <a:lnTo>
                    <a:pt x="78687" y="106721"/>
                  </a:lnTo>
                  <a:lnTo>
                    <a:pt x="37463" y="244570"/>
                  </a:lnTo>
                  <a:lnTo>
                    <a:pt x="67546" y="244570"/>
                  </a:lnTo>
                  <a:lnTo>
                    <a:pt x="67546" y="400204"/>
                  </a:lnTo>
                  <a:lnTo>
                    <a:pt x="112112" y="400204"/>
                  </a:lnTo>
                  <a:lnTo>
                    <a:pt x="112112" y="244570"/>
                  </a:lnTo>
                  <a:lnTo>
                    <a:pt x="134396" y="244570"/>
                  </a:lnTo>
                  <a:lnTo>
                    <a:pt x="134396" y="400204"/>
                  </a:lnTo>
                  <a:lnTo>
                    <a:pt x="178962" y="400204"/>
                  </a:lnTo>
                  <a:lnTo>
                    <a:pt x="178962" y="244570"/>
                  </a:lnTo>
                  <a:lnTo>
                    <a:pt x="209045" y="244570"/>
                  </a:lnTo>
                  <a:lnTo>
                    <a:pt x="167821" y="106721"/>
                  </a:lnTo>
                  <a:lnTo>
                    <a:pt x="167821" y="67812"/>
                  </a:lnTo>
                  <a:lnTo>
                    <a:pt x="202360" y="184539"/>
                  </a:lnTo>
                  <a:lnTo>
                    <a:pt x="205824" y="191192"/>
                  </a:lnTo>
                  <a:lnTo>
                    <a:pt x="210855" y="196073"/>
                  </a:lnTo>
                  <a:lnTo>
                    <a:pt x="216931" y="199078"/>
                  </a:lnTo>
                  <a:lnTo>
                    <a:pt x="227985" y="200103"/>
                  </a:lnTo>
                  <a:lnTo>
                    <a:pt x="237647" y="194961"/>
                  </a:lnTo>
                  <a:lnTo>
                    <a:pt x="242887" y="188430"/>
                  </a:lnTo>
                  <a:lnTo>
                    <a:pt x="245412" y="180232"/>
                  </a:lnTo>
                  <a:lnTo>
                    <a:pt x="244698" y="171199"/>
                  </a:lnTo>
                  <a:lnTo>
                    <a:pt x="204588" y="33350"/>
                  </a:lnTo>
                  <a:lnTo>
                    <a:pt x="203474" y="27792"/>
                  </a:lnTo>
                  <a:lnTo>
                    <a:pt x="161832" y="5801"/>
                  </a:lnTo>
                  <a:lnTo>
                    <a:pt x="148880" y="2223"/>
                  </a:lnTo>
                  <a:lnTo>
                    <a:pt x="123254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5348255" y="1127040"/>
            <a:ext cx="514350" cy="1041400"/>
            <a:chOff x="5348255" y="1127040"/>
            <a:chExt cx="514350" cy="1041400"/>
          </a:xfrm>
        </p:grpSpPr>
        <p:pic>
          <p:nvPicPr>
            <p:cNvPr id="22" name="object 2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26026" y="1127040"/>
              <a:ext cx="88881" cy="88944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5348255" y="1227484"/>
              <a:ext cx="244475" cy="400050"/>
            </a:xfrm>
            <a:custGeom>
              <a:avLst/>
              <a:gdLst/>
              <a:ahLst/>
              <a:cxnLst/>
              <a:rect l="l" t="t" r="r" b="b"/>
              <a:pathLst>
                <a:path w="244475" h="400050">
                  <a:moveTo>
                    <a:pt x="131378" y="0"/>
                  </a:moveTo>
                  <a:lnTo>
                    <a:pt x="72632" y="9310"/>
                  </a:lnTo>
                  <a:lnTo>
                    <a:pt x="38885" y="29633"/>
                  </a:lnTo>
                  <a:lnTo>
                    <a:pt x="1111" y="175264"/>
                  </a:lnTo>
                  <a:lnTo>
                    <a:pt x="0" y="177487"/>
                  </a:lnTo>
                  <a:lnTo>
                    <a:pt x="1753" y="188343"/>
                  </a:lnTo>
                  <a:lnTo>
                    <a:pt x="6527" y="195413"/>
                  </a:lnTo>
                  <a:lnTo>
                    <a:pt x="13592" y="200190"/>
                  </a:lnTo>
                  <a:lnTo>
                    <a:pt x="22220" y="201944"/>
                  </a:lnTo>
                  <a:lnTo>
                    <a:pt x="29424" y="200589"/>
                  </a:lnTo>
                  <a:lnTo>
                    <a:pt x="35691" y="196941"/>
                  </a:lnTo>
                  <a:lnTo>
                    <a:pt x="40500" y="191626"/>
                  </a:lnTo>
                  <a:lnTo>
                    <a:pt x="43329" y="185269"/>
                  </a:lnTo>
                  <a:lnTo>
                    <a:pt x="66661" y="88552"/>
                  </a:lnTo>
                  <a:lnTo>
                    <a:pt x="66661" y="399822"/>
                  </a:lnTo>
                  <a:lnTo>
                    <a:pt x="111102" y="399822"/>
                  </a:lnTo>
                  <a:lnTo>
                    <a:pt x="111102" y="199721"/>
                  </a:lnTo>
                  <a:lnTo>
                    <a:pt x="133322" y="199721"/>
                  </a:lnTo>
                  <a:lnTo>
                    <a:pt x="133322" y="399822"/>
                  </a:lnTo>
                  <a:lnTo>
                    <a:pt x="177763" y="399822"/>
                  </a:lnTo>
                  <a:lnTo>
                    <a:pt x="177763" y="87441"/>
                  </a:lnTo>
                  <a:lnTo>
                    <a:pt x="201094" y="184157"/>
                  </a:lnTo>
                  <a:lnTo>
                    <a:pt x="203924" y="190515"/>
                  </a:lnTo>
                  <a:lnTo>
                    <a:pt x="208732" y="195830"/>
                  </a:lnTo>
                  <a:lnTo>
                    <a:pt x="214999" y="199478"/>
                  </a:lnTo>
                  <a:lnTo>
                    <a:pt x="222204" y="200832"/>
                  </a:lnTo>
                  <a:lnTo>
                    <a:pt x="230831" y="199078"/>
                  </a:lnTo>
                  <a:lnTo>
                    <a:pt x="237897" y="194301"/>
                  </a:lnTo>
                  <a:lnTo>
                    <a:pt x="242671" y="187232"/>
                  </a:lnTo>
                  <a:lnTo>
                    <a:pt x="244424" y="176375"/>
                  </a:lnTo>
                  <a:lnTo>
                    <a:pt x="243313" y="173040"/>
                  </a:lnTo>
                  <a:lnTo>
                    <a:pt x="211093" y="36303"/>
                  </a:lnTo>
                  <a:lnTo>
                    <a:pt x="171791" y="8667"/>
                  </a:lnTo>
                  <a:lnTo>
                    <a:pt x="158875" y="4064"/>
                  </a:lnTo>
                  <a:lnTo>
                    <a:pt x="131378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95774" y="1127040"/>
              <a:ext cx="88881" cy="88944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5618003" y="1227484"/>
              <a:ext cx="244475" cy="400050"/>
            </a:xfrm>
            <a:custGeom>
              <a:avLst/>
              <a:gdLst/>
              <a:ahLst/>
              <a:cxnLst/>
              <a:rect l="l" t="t" r="r" b="b"/>
              <a:pathLst>
                <a:path w="244475" h="400050">
                  <a:moveTo>
                    <a:pt x="131378" y="0"/>
                  </a:moveTo>
                  <a:lnTo>
                    <a:pt x="72632" y="9310"/>
                  </a:lnTo>
                  <a:lnTo>
                    <a:pt x="38885" y="29633"/>
                  </a:lnTo>
                  <a:lnTo>
                    <a:pt x="1111" y="175264"/>
                  </a:lnTo>
                  <a:lnTo>
                    <a:pt x="0" y="177487"/>
                  </a:lnTo>
                  <a:lnTo>
                    <a:pt x="1753" y="188343"/>
                  </a:lnTo>
                  <a:lnTo>
                    <a:pt x="6527" y="195413"/>
                  </a:lnTo>
                  <a:lnTo>
                    <a:pt x="13592" y="200190"/>
                  </a:lnTo>
                  <a:lnTo>
                    <a:pt x="22220" y="201944"/>
                  </a:lnTo>
                  <a:lnTo>
                    <a:pt x="29424" y="200589"/>
                  </a:lnTo>
                  <a:lnTo>
                    <a:pt x="35691" y="196941"/>
                  </a:lnTo>
                  <a:lnTo>
                    <a:pt x="40500" y="191626"/>
                  </a:lnTo>
                  <a:lnTo>
                    <a:pt x="43329" y="185269"/>
                  </a:lnTo>
                  <a:lnTo>
                    <a:pt x="66661" y="88552"/>
                  </a:lnTo>
                  <a:lnTo>
                    <a:pt x="66661" y="399822"/>
                  </a:lnTo>
                  <a:lnTo>
                    <a:pt x="111102" y="399822"/>
                  </a:lnTo>
                  <a:lnTo>
                    <a:pt x="111102" y="199721"/>
                  </a:lnTo>
                  <a:lnTo>
                    <a:pt x="133322" y="199721"/>
                  </a:lnTo>
                  <a:lnTo>
                    <a:pt x="133322" y="399822"/>
                  </a:lnTo>
                  <a:lnTo>
                    <a:pt x="177763" y="399822"/>
                  </a:lnTo>
                  <a:lnTo>
                    <a:pt x="177763" y="87441"/>
                  </a:lnTo>
                  <a:lnTo>
                    <a:pt x="201094" y="184157"/>
                  </a:lnTo>
                  <a:lnTo>
                    <a:pt x="203924" y="190515"/>
                  </a:lnTo>
                  <a:lnTo>
                    <a:pt x="208732" y="195830"/>
                  </a:lnTo>
                  <a:lnTo>
                    <a:pt x="214999" y="199478"/>
                  </a:lnTo>
                  <a:lnTo>
                    <a:pt x="222204" y="200832"/>
                  </a:lnTo>
                  <a:lnTo>
                    <a:pt x="230831" y="199078"/>
                  </a:lnTo>
                  <a:lnTo>
                    <a:pt x="237897" y="194301"/>
                  </a:lnTo>
                  <a:lnTo>
                    <a:pt x="242671" y="187232"/>
                  </a:lnTo>
                  <a:lnTo>
                    <a:pt x="244424" y="176375"/>
                  </a:lnTo>
                  <a:lnTo>
                    <a:pt x="243313" y="173040"/>
                  </a:lnTo>
                  <a:lnTo>
                    <a:pt x="211093" y="36303"/>
                  </a:lnTo>
                  <a:lnTo>
                    <a:pt x="171791" y="8667"/>
                  </a:lnTo>
                  <a:lnTo>
                    <a:pt x="158875" y="4064"/>
                  </a:lnTo>
                  <a:lnTo>
                    <a:pt x="131378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26026" y="1668060"/>
              <a:ext cx="88881" cy="88944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5348255" y="1768504"/>
              <a:ext cx="244475" cy="400050"/>
            </a:xfrm>
            <a:custGeom>
              <a:avLst/>
              <a:gdLst/>
              <a:ahLst/>
              <a:cxnLst/>
              <a:rect l="l" t="t" r="r" b="b"/>
              <a:pathLst>
                <a:path w="244475" h="400050">
                  <a:moveTo>
                    <a:pt x="131378" y="0"/>
                  </a:moveTo>
                  <a:lnTo>
                    <a:pt x="72632" y="9310"/>
                  </a:lnTo>
                  <a:lnTo>
                    <a:pt x="38885" y="29633"/>
                  </a:lnTo>
                  <a:lnTo>
                    <a:pt x="1111" y="175264"/>
                  </a:lnTo>
                  <a:lnTo>
                    <a:pt x="0" y="177487"/>
                  </a:lnTo>
                  <a:lnTo>
                    <a:pt x="1753" y="188343"/>
                  </a:lnTo>
                  <a:lnTo>
                    <a:pt x="6527" y="195413"/>
                  </a:lnTo>
                  <a:lnTo>
                    <a:pt x="13592" y="200190"/>
                  </a:lnTo>
                  <a:lnTo>
                    <a:pt x="22220" y="201944"/>
                  </a:lnTo>
                  <a:lnTo>
                    <a:pt x="29424" y="200589"/>
                  </a:lnTo>
                  <a:lnTo>
                    <a:pt x="35691" y="196941"/>
                  </a:lnTo>
                  <a:lnTo>
                    <a:pt x="40500" y="191626"/>
                  </a:lnTo>
                  <a:lnTo>
                    <a:pt x="43329" y="185269"/>
                  </a:lnTo>
                  <a:lnTo>
                    <a:pt x="66661" y="88552"/>
                  </a:lnTo>
                  <a:lnTo>
                    <a:pt x="66661" y="399822"/>
                  </a:lnTo>
                  <a:lnTo>
                    <a:pt x="111102" y="399822"/>
                  </a:lnTo>
                  <a:lnTo>
                    <a:pt x="111102" y="199721"/>
                  </a:lnTo>
                  <a:lnTo>
                    <a:pt x="133322" y="199721"/>
                  </a:lnTo>
                  <a:lnTo>
                    <a:pt x="133322" y="399822"/>
                  </a:lnTo>
                  <a:lnTo>
                    <a:pt x="177763" y="399822"/>
                  </a:lnTo>
                  <a:lnTo>
                    <a:pt x="177763" y="87441"/>
                  </a:lnTo>
                  <a:lnTo>
                    <a:pt x="201094" y="184157"/>
                  </a:lnTo>
                  <a:lnTo>
                    <a:pt x="203924" y="190515"/>
                  </a:lnTo>
                  <a:lnTo>
                    <a:pt x="208732" y="195830"/>
                  </a:lnTo>
                  <a:lnTo>
                    <a:pt x="214999" y="199478"/>
                  </a:lnTo>
                  <a:lnTo>
                    <a:pt x="222204" y="200832"/>
                  </a:lnTo>
                  <a:lnTo>
                    <a:pt x="230831" y="199078"/>
                  </a:lnTo>
                  <a:lnTo>
                    <a:pt x="237897" y="194301"/>
                  </a:lnTo>
                  <a:lnTo>
                    <a:pt x="242671" y="187232"/>
                  </a:lnTo>
                  <a:lnTo>
                    <a:pt x="244424" y="176375"/>
                  </a:lnTo>
                  <a:lnTo>
                    <a:pt x="243313" y="173040"/>
                  </a:lnTo>
                  <a:lnTo>
                    <a:pt x="211093" y="36303"/>
                  </a:lnTo>
                  <a:lnTo>
                    <a:pt x="171791" y="8667"/>
                  </a:lnTo>
                  <a:lnTo>
                    <a:pt x="158875" y="4064"/>
                  </a:lnTo>
                  <a:lnTo>
                    <a:pt x="131378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95774" y="1668060"/>
              <a:ext cx="88881" cy="88944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5618003" y="1768504"/>
              <a:ext cx="244475" cy="400050"/>
            </a:xfrm>
            <a:custGeom>
              <a:avLst/>
              <a:gdLst/>
              <a:ahLst/>
              <a:cxnLst/>
              <a:rect l="l" t="t" r="r" b="b"/>
              <a:pathLst>
                <a:path w="244475" h="400050">
                  <a:moveTo>
                    <a:pt x="131378" y="0"/>
                  </a:moveTo>
                  <a:lnTo>
                    <a:pt x="72632" y="9310"/>
                  </a:lnTo>
                  <a:lnTo>
                    <a:pt x="38885" y="29633"/>
                  </a:lnTo>
                  <a:lnTo>
                    <a:pt x="1111" y="175264"/>
                  </a:lnTo>
                  <a:lnTo>
                    <a:pt x="0" y="177487"/>
                  </a:lnTo>
                  <a:lnTo>
                    <a:pt x="1753" y="188343"/>
                  </a:lnTo>
                  <a:lnTo>
                    <a:pt x="6527" y="195413"/>
                  </a:lnTo>
                  <a:lnTo>
                    <a:pt x="13592" y="200190"/>
                  </a:lnTo>
                  <a:lnTo>
                    <a:pt x="22220" y="201944"/>
                  </a:lnTo>
                  <a:lnTo>
                    <a:pt x="29424" y="200589"/>
                  </a:lnTo>
                  <a:lnTo>
                    <a:pt x="35691" y="196941"/>
                  </a:lnTo>
                  <a:lnTo>
                    <a:pt x="40500" y="191626"/>
                  </a:lnTo>
                  <a:lnTo>
                    <a:pt x="43329" y="185269"/>
                  </a:lnTo>
                  <a:lnTo>
                    <a:pt x="66661" y="88552"/>
                  </a:lnTo>
                  <a:lnTo>
                    <a:pt x="66661" y="399822"/>
                  </a:lnTo>
                  <a:lnTo>
                    <a:pt x="111102" y="399822"/>
                  </a:lnTo>
                  <a:lnTo>
                    <a:pt x="111102" y="199721"/>
                  </a:lnTo>
                  <a:lnTo>
                    <a:pt x="133322" y="199721"/>
                  </a:lnTo>
                  <a:lnTo>
                    <a:pt x="133322" y="399822"/>
                  </a:lnTo>
                  <a:lnTo>
                    <a:pt x="177763" y="399822"/>
                  </a:lnTo>
                  <a:lnTo>
                    <a:pt x="177763" y="87441"/>
                  </a:lnTo>
                  <a:lnTo>
                    <a:pt x="201094" y="184157"/>
                  </a:lnTo>
                  <a:lnTo>
                    <a:pt x="203924" y="190515"/>
                  </a:lnTo>
                  <a:lnTo>
                    <a:pt x="208732" y="195830"/>
                  </a:lnTo>
                  <a:lnTo>
                    <a:pt x="214999" y="199478"/>
                  </a:lnTo>
                  <a:lnTo>
                    <a:pt x="222204" y="200832"/>
                  </a:lnTo>
                  <a:lnTo>
                    <a:pt x="230831" y="199078"/>
                  </a:lnTo>
                  <a:lnTo>
                    <a:pt x="237897" y="194301"/>
                  </a:lnTo>
                  <a:lnTo>
                    <a:pt x="242671" y="187232"/>
                  </a:lnTo>
                  <a:lnTo>
                    <a:pt x="244424" y="176375"/>
                  </a:lnTo>
                  <a:lnTo>
                    <a:pt x="243313" y="173040"/>
                  </a:lnTo>
                  <a:lnTo>
                    <a:pt x="211093" y="36303"/>
                  </a:lnTo>
                  <a:lnTo>
                    <a:pt x="171791" y="8667"/>
                  </a:lnTo>
                  <a:lnTo>
                    <a:pt x="158875" y="4064"/>
                  </a:lnTo>
                  <a:lnTo>
                    <a:pt x="131378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4703826" y="2758566"/>
            <a:ext cx="102425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FF9900"/>
                </a:solidFill>
                <a:latin typeface="Arial"/>
                <a:cs typeface="Arial"/>
              </a:rPr>
              <a:t>FEMALE</a:t>
            </a:r>
            <a:r>
              <a:rPr dirty="0" sz="1000" spc="-2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FF9900"/>
                </a:solidFill>
                <a:latin typeface="Arial"/>
                <a:cs typeface="Arial"/>
              </a:rPr>
              <a:t>(59.3%)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MALE</a:t>
            </a:r>
            <a:r>
              <a:rPr dirty="0" sz="10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73762"/>
                </a:solidFill>
                <a:latin typeface="Arial"/>
                <a:cs typeface="Arial"/>
              </a:rPr>
              <a:t>(40.7%)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44195" y="2765805"/>
            <a:ext cx="48387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1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endParaRPr sz="105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04571" y="2189479"/>
            <a:ext cx="1534795" cy="59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80"/>
              </a:lnSpc>
              <a:spcBef>
                <a:spcPts val="100"/>
              </a:spcBef>
              <a:tabLst>
                <a:tab pos="880110" algn="l"/>
              </a:tabLst>
            </a:pPr>
            <a:r>
              <a:rPr dirty="0" sz="600" b="1">
                <a:solidFill>
                  <a:srgbClr val="073762"/>
                </a:solidFill>
                <a:latin typeface="Arial"/>
                <a:cs typeface="Arial"/>
              </a:rPr>
              <a:t>MEAN</a:t>
            </a:r>
            <a:r>
              <a:rPr dirty="0" sz="6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073762"/>
                </a:solidFill>
                <a:latin typeface="Arial"/>
                <a:cs typeface="Arial"/>
              </a:rPr>
              <a:t>AGE</a:t>
            </a:r>
            <a:r>
              <a:rPr dirty="0" sz="600" spc="-25" b="1">
                <a:solidFill>
                  <a:srgbClr val="073762"/>
                </a:solidFill>
                <a:latin typeface="Arial"/>
                <a:cs typeface="Arial"/>
              </a:rPr>
              <a:t> OF</a:t>
            </a:r>
            <a:r>
              <a:rPr dirty="0" sz="600" b="1">
                <a:solidFill>
                  <a:srgbClr val="073762"/>
                </a:solidFill>
                <a:latin typeface="Arial"/>
                <a:cs typeface="Arial"/>
              </a:rPr>
              <a:t>	MEAN</a:t>
            </a:r>
            <a:r>
              <a:rPr dirty="0" sz="6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073762"/>
                </a:solidFill>
                <a:latin typeface="Arial"/>
                <a:cs typeface="Arial"/>
              </a:rPr>
              <a:t>AGE</a:t>
            </a:r>
            <a:r>
              <a:rPr dirty="0" sz="600" spc="-25" b="1">
                <a:solidFill>
                  <a:srgbClr val="073762"/>
                </a:solidFill>
                <a:latin typeface="Arial"/>
                <a:cs typeface="Arial"/>
              </a:rPr>
              <a:t> OF</a:t>
            </a:r>
            <a:endParaRPr sz="600">
              <a:latin typeface="Arial"/>
              <a:cs typeface="Arial"/>
            </a:endParaRPr>
          </a:p>
          <a:p>
            <a:pPr marL="32384">
              <a:lnSpc>
                <a:spcPts val="3800"/>
              </a:lnSpc>
              <a:tabLst>
                <a:tab pos="730885" algn="l"/>
              </a:tabLst>
            </a:pPr>
            <a:r>
              <a:rPr dirty="0" sz="3200" spc="-25" b="1">
                <a:solidFill>
                  <a:srgbClr val="FF9900"/>
                </a:solidFill>
                <a:latin typeface="Arial"/>
                <a:cs typeface="Arial"/>
              </a:rPr>
              <a:t>55</a:t>
            </a:r>
            <a:r>
              <a:rPr dirty="0" sz="3200" b="1">
                <a:solidFill>
                  <a:srgbClr val="FF9900"/>
                </a:solidFill>
                <a:latin typeface="Arial"/>
                <a:cs typeface="Arial"/>
              </a:rPr>
              <a:t>	</a:t>
            </a:r>
            <a:r>
              <a:rPr dirty="0" sz="3200" spc="-20" b="1">
                <a:solidFill>
                  <a:srgbClr val="FF9900"/>
                </a:solidFill>
                <a:latin typeface="Arial"/>
                <a:cs typeface="Arial"/>
              </a:rPr>
              <a:t>30.7</a:t>
            </a:r>
            <a:endParaRPr sz="3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187297" y="2767964"/>
            <a:ext cx="73469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32080">
              <a:lnSpc>
                <a:spcPct val="100000"/>
              </a:lnSpc>
              <a:spcBef>
                <a:spcPts val="95"/>
              </a:spcBef>
            </a:pPr>
            <a:r>
              <a:rPr dirty="0" sz="700" b="1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7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700" spc="-25" b="1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700" spc="50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700" b="1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7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700" spc="-10" b="1">
                <a:solidFill>
                  <a:srgbClr val="073762"/>
                </a:solidFill>
                <a:latin typeface="Arial"/>
                <a:cs typeface="Arial"/>
              </a:rPr>
              <a:t>ONSET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2691385" y="1330261"/>
            <a:ext cx="1228090" cy="1354455"/>
            <a:chOff x="2691385" y="1330261"/>
            <a:chExt cx="1228090" cy="1354455"/>
          </a:xfrm>
        </p:grpSpPr>
        <p:sp>
          <p:nvSpPr>
            <p:cNvPr id="35" name="object 35" descr=""/>
            <p:cNvSpPr/>
            <p:nvPr/>
          </p:nvSpPr>
          <p:spPr>
            <a:xfrm>
              <a:off x="2707259" y="1466469"/>
              <a:ext cx="1212215" cy="1218565"/>
            </a:xfrm>
            <a:custGeom>
              <a:avLst/>
              <a:gdLst/>
              <a:ahLst/>
              <a:cxnLst/>
              <a:rect l="l" t="t" r="r" b="b"/>
              <a:pathLst>
                <a:path w="1212214" h="1218564">
                  <a:moveTo>
                    <a:pt x="602615" y="0"/>
                  </a:moveTo>
                  <a:lnTo>
                    <a:pt x="602615" y="609091"/>
                  </a:lnTo>
                  <a:lnTo>
                    <a:pt x="0" y="697864"/>
                  </a:lnTo>
                  <a:lnTo>
                    <a:pt x="8698" y="744403"/>
                  </a:lnTo>
                  <a:lnTo>
                    <a:pt x="20780" y="789525"/>
                  </a:lnTo>
                  <a:lnTo>
                    <a:pt x="36100" y="833107"/>
                  </a:lnTo>
                  <a:lnTo>
                    <a:pt x="54512" y="875021"/>
                  </a:lnTo>
                  <a:lnTo>
                    <a:pt x="75870" y="915143"/>
                  </a:lnTo>
                  <a:lnTo>
                    <a:pt x="100029" y="953346"/>
                  </a:lnTo>
                  <a:lnTo>
                    <a:pt x="126842" y="989505"/>
                  </a:lnTo>
                  <a:lnTo>
                    <a:pt x="156164" y="1023494"/>
                  </a:lnTo>
                  <a:lnTo>
                    <a:pt x="187850" y="1055187"/>
                  </a:lnTo>
                  <a:lnTo>
                    <a:pt x="221753" y="1084458"/>
                  </a:lnTo>
                  <a:lnTo>
                    <a:pt x="257727" y="1111183"/>
                  </a:lnTo>
                  <a:lnTo>
                    <a:pt x="295628" y="1135234"/>
                  </a:lnTo>
                  <a:lnTo>
                    <a:pt x="335308" y="1156486"/>
                  </a:lnTo>
                  <a:lnTo>
                    <a:pt x="376624" y="1174814"/>
                  </a:lnTo>
                  <a:lnTo>
                    <a:pt x="419428" y="1190092"/>
                  </a:lnTo>
                  <a:lnTo>
                    <a:pt x="463574" y="1202193"/>
                  </a:lnTo>
                  <a:lnTo>
                    <a:pt x="508918" y="1210993"/>
                  </a:lnTo>
                  <a:lnTo>
                    <a:pt x="555314" y="1216365"/>
                  </a:lnTo>
                  <a:lnTo>
                    <a:pt x="602615" y="1218183"/>
                  </a:lnTo>
                  <a:lnTo>
                    <a:pt x="650220" y="1216351"/>
                  </a:lnTo>
                  <a:lnTo>
                    <a:pt x="696823" y="1210944"/>
                  </a:lnTo>
                  <a:lnTo>
                    <a:pt x="742290" y="1202099"/>
                  </a:lnTo>
                  <a:lnTo>
                    <a:pt x="786485" y="1189949"/>
                  </a:lnTo>
                  <a:lnTo>
                    <a:pt x="829272" y="1174631"/>
                  </a:lnTo>
                  <a:lnTo>
                    <a:pt x="870516" y="1156280"/>
                  </a:lnTo>
                  <a:lnTo>
                    <a:pt x="910082" y="1135031"/>
                  </a:lnTo>
                  <a:lnTo>
                    <a:pt x="947832" y="1111020"/>
                  </a:lnTo>
                  <a:lnTo>
                    <a:pt x="983633" y="1084383"/>
                  </a:lnTo>
                  <a:lnTo>
                    <a:pt x="1017349" y="1055253"/>
                  </a:lnTo>
                  <a:lnTo>
                    <a:pt x="1048844" y="1023767"/>
                  </a:lnTo>
                  <a:lnTo>
                    <a:pt x="1077983" y="990060"/>
                  </a:lnTo>
                  <a:lnTo>
                    <a:pt x="1104629" y="954268"/>
                  </a:lnTo>
                  <a:lnTo>
                    <a:pt x="1128648" y="916526"/>
                  </a:lnTo>
                  <a:lnTo>
                    <a:pt x="1149905" y="876968"/>
                  </a:lnTo>
                  <a:lnTo>
                    <a:pt x="1168263" y="835731"/>
                  </a:lnTo>
                  <a:lnTo>
                    <a:pt x="1183587" y="792950"/>
                  </a:lnTo>
                  <a:lnTo>
                    <a:pt x="1195742" y="748760"/>
                  </a:lnTo>
                  <a:lnTo>
                    <a:pt x="1204591" y="703297"/>
                  </a:lnTo>
                  <a:lnTo>
                    <a:pt x="1210000" y="656696"/>
                  </a:lnTo>
                  <a:lnTo>
                    <a:pt x="1211833" y="609091"/>
                  </a:lnTo>
                  <a:lnTo>
                    <a:pt x="1210000" y="561487"/>
                  </a:lnTo>
                  <a:lnTo>
                    <a:pt x="1204591" y="514886"/>
                  </a:lnTo>
                  <a:lnTo>
                    <a:pt x="1195742" y="469423"/>
                  </a:lnTo>
                  <a:lnTo>
                    <a:pt x="1183587" y="425233"/>
                  </a:lnTo>
                  <a:lnTo>
                    <a:pt x="1168263" y="382452"/>
                  </a:lnTo>
                  <a:lnTo>
                    <a:pt x="1149905" y="341215"/>
                  </a:lnTo>
                  <a:lnTo>
                    <a:pt x="1128648" y="301657"/>
                  </a:lnTo>
                  <a:lnTo>
                    <a:pt x="1104629" y="263915"/>
                  </a:lnTo>
                  <a:lnTo>
                    <a:pt x="1077983" y="228123"/>
                  </a:lnTo>
                  <a:lnTo>
                    <a:pt x="1048844" y="194416"/>
                  </a:lnTo>
                  <a:lnTo>
                    <a:pt x="1017349" y="162930"/>
                  </a:lnTo>
                  <a:lnTo>
                    <a:pt x="983633" y="133800"/>
                  </a:lnTo>
                  <a:lnTo>
                    <a:pt x="947832" y="107163"/>
                  </a:lnTo>
                  <a:lnTo>
                    <a:pt x="910082" y="83152"/>
                  </a:lnTo>
                  <a:lnTo>
                    <a:pt x="870516" y="61903"/>
                  </a:lnTo>
                  <a:lnTo>
                    <a:pt x="829272" y="43552"/>
                  </a:lnTo>
                  <a:lnTo>
                    <a:pt x="786485" y="28234"/>
                  </a:lnTo>
                  <a:lnTo>
                    <a:pt x="742290" y="16084"/>
                  </a:lnTo>
                  <a:lnTo>
                    <a:pt x="696823" y="7239"/>
                  </a:lnTo>
                  <a:lnTo>
                    <a:pt x="650220" y="1832"/>
                  </a:lnTo>
                  <a:lnTo>
                    <a:pt x="602615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2700910" y="1727327"/>
              <a:ext cx="608965" cy="437515"/>
            </a:xfrm>
            <a:custGeom>
              <a:avLst/>
              <a:gdLst/>
              <a:ahLst/>
              <a:cxnLst/>
              <a:rect l="l" t="t" r="r" b="b"/>
              <a:pathLst>
                <a:path w="608964" h="437514">
                  <a:moveTo>
                    <a:pt x="109218" y="0"/>
                  </a:moveTo>
                  <a:lnTo>
                    <a:pt x="81599" y="43451"/>
                  </a:lnTo>
                  <a:lnTo>
                    <a:pt x="57881" y="88793"/>
                  </a:lnTo>
                  <a:lnTo>
                    <a:pt x="38127" y="135763"/>
                  </a:lnTo>
                  <a:lnTo>
                    <a:pt x="22399" y="184096"/>
                  </a:lnTo>
                  <a:lnTo>
                    <a:pt x="10759" y="233531"/>
                  </a:lnTo>
                  <a:lnTo>
                    <a:pt x="3272" y="283802"/>
                  </a:lnTo>
                  <a:lnTo>
                    <a:pt x="0" y="334648"/>
                  </a:lnTo>
                  <a:lnTo>
                    <a:pt x="1004" y="385804"/>
                  </a:lnTo>
                  <a:lnTo>
                    <a:pt x="6348" y="437006"/>
                  </a:lnTo>
                  <a:lnTo>
                    <a:pt x="608963" y="348234"/>
                  </a:lnTo>
                  <a:lnTo>
                    <a:pt x="109218" y="0"/>
                  </a:lnTo>
                  <a:close/>
                </a:path>
              </a:pathLst>
            </a:custGeom>
            <a:solidFill>
              <a:srgbClr val="0C5E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700910" y="1727327"/>
              <a:ext cx="608965" cy="437515"/>
            </a:xfrm>
            <a:custGeom>
              <a:avLst/>
              <a:gdLst/>
              <a:ahLst/>
              <a:cxnLst/>
              <a:rect l="l" t="t" r="r" b="b"/>
              <a:pathLst>
                <a:path w="608964" h="437514">
                  <a:moveTo>
                    <a:pt x="6348" y="437006"/>
                  </a:moveTo>
                  <a:lnTo>
                    <a:pt x="1004" y="385804"/>
                  </a:lnTo>
                  <a:lnTo>
                    <a:pt x="0" y="334648"/>
                  </a:lnTo>
                  <a:lnTo>
                    <a:pt x="3272" y="283802"/>
                  </a:lnTo>
                  <a:lnTo>
                    <a:pt x="10759" y="233531"/>
                  </a:lnTo>
                  <a:lnTo>
                    <a:pt x="22399" y="184096"/>
                  </a:lnTo>
                  <a:lnTo>
                    <a:pt x="38127" y="135763"/>
                  </a:lnTo>
                  <a:lnTo>
                    <a:pt x="57881" y="88793"/>
                  </a:lnTo>
                  <a:lnTo>
                    <a:pt x="81599" y="43451"/>
                  </a:lnTo>
                  <a:lnTo>
                    <a:pt x="109218" y="0"/>
                  </a:lnTo>
                  <a:lnTo>
                    <a:pt x="608963" y="348234"/>
                  </a:lnTo>
                  <a:lnTo>
                    <a:pt x="6348" y="43700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810129" y="1580769"/>
              <a:ext cx="499745" cy="495300"/>
            </a:xfrm>
            <a:custGeom>
              <a:avLst/>
              <a:gdLst/>
              <a:ahLst/>
              <a:cxnLst/>
              <a:rect l="l" t="t" r="r" b="b"/>
              <a:pathLst>
                <a:path w="499745" h="495300">
                  <a:moveTo>
                    <a:pt x="144525" y="0"/>
                  </a:moveTo>
                  <a:lnTo>
                    <a:pt x="103816" y="31918"/>
                  </a:lnTo>
                  <a:lnTo>
                    <a:pt x="66024" y="67135"/>
                  </a:lnTo>
                  <a:lnTo>
                    <a:pt x="31351" y="105423"/>
                  </a:lnTo>
                  <a:lnTo>
                    <a:pt x="0" y="146557"/>
                  </a:lnTo>
                  <a:lnTo>
                    <a:pt x="499744" y="494791"/>
                  </a:lnTo>
                  <a:lnTo>
                    <a:pt x="144525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2810129" y="1580769"/>
              <a:ext cx="499745" cy="495300"/>
            </a:xfrm>
            <a:custGeom>
              <a:avLst/>
              <a:gdLst/>
              <a:ahLst/>
              <a:cxnLst/>
              <a:rect l="l" t="t" r="r" b="b"/>
              <a:pathLst>
                <a:path w="499745" h="495300">
                  <a:moveTo>
                    <a:pt x="0" y="146557"/>
                  </a:moveTo>
                  <a:lnTo>
                    <a:pt x="31351" y="105423"/>
                  </a:lnTo>
                  <a:lnTo>
                    <a:pt x="66024" y="67135"/>
                  </a:lnTo>
                  <a:lnTo>
                    <a:pt x="103816" y="31918"/>
                  </a:lnTo>
                  <a:lnTo>
                    <a:pt x="144525" y="0"/>
                  </a:lnTo>
                  <a:lnTo>
                    <a:pt x="499744" y="494791"/>
                  </a:lnTo>
                  <a:lnTo>
                    <a:pt x="0" y="146557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2954655" y="1567688"/>
              <a:ext cx="355600" cy="508000"/>
            </a:xfrm>
            <a:custGeom>
              <a:avLst/>
              <a:gdLst/>
              <a:ahLst/>
              <a:cxnLst/>
              <a:rect l="l" t="t" r="r" b="b"/>
              <a:pathLst>
                <a:path w="355600" h="508000">
                  <a:moveTo>
                    <a:pt x="18922" y="0"/>
                  </a:moveTo>
                  <a:lnTo>
                    <a:pt x="12572" y="4190"/>
                  </a:lnTo>
                  <a:lnTo>
                    <a:pt x="0" y="13081"/>
                  </a:lnTo>
                  <a:lnTo>
                    <a:pt x="355219" y="507873"/>
                  </a:lnTo>
                  <a:lnTo>
                    <a:pt x="18922" y="0"/>
                  </a:lnTo>
                  <a:close/>
                </a:path>
              </a:pathLst>
            </a:custGeom>
            <a:solidFill>
              <a:srgbClr val="FBCD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2954655" y="1567688"/>
              <a:ext cx="355600" cy="508000"/>
            </a:xfrm>
            <a:custGeom>
              <a:avLst/>
              <a:gdLst/>
              <a:ahLst/>
              <a:cxnLst/>
              <a:rect l="l" t="t" r="r" b="b"/>
              <a:pathLst>
                <a:path w="355600" h="508000">
                  <a:moveTo>
                    <a:pt x="0" y="13081"/>
                  </a:moveTo>
                  <a:lnTo>
                    <a:pt x="6222" y="8636"/>
                  </a:lnTo>
                  <a:lnTo>
                    <a:pt x="12572" y="4190"/>
                  </a:lnTo>
                  <a:lnTo>
                    <a:pt x="18922" y="0"/>
                  </a:lnTo>
                  <a:lnTo>
                    <a:pt x="355219" y="507873"/>
                  </a:lnTo>
                  <a:lnTo>
                    <a:pt x="0" y="13081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2973578" y="1519682"/>
              <a:ext cx="336550" cy="556260"/>
            </a:xfrm>
            <a:custGeom>
              <a:avLst/>
              <a:gdLst/>
              <a:ahLst/>
              <a:cxnLst/>
              <a:rect l="l" t="t" r="r" b="b"/>
              <a:pathLst>
                <a:path w="336550" h="556260">
                  <a:moveTo>
                    <a:pt x="87122" y="0"/>
                  </a:moveTo>
                  <a:lnTo>
                    <a:pt x="64650" y="10662"/>
                  </a:lnTo>
                  <a:lnTo>
                    <a:pt x="42608" y="22240"/>
                  </a:lnTo>
                  <a:lnTo>
                    <a:pt x="21042" y="34700"/>
                  </a:lnTo>
                  <a:lnTo>
                    <a:pt x="0" y="48005"/>
                  </a:lnTo>
                  <a:lnTo>
                    <a:pt x="336296" y="555878"/>
                  </a:lnTo>
                  <a:lnTo>
                    <a:pt x="87122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2973578" y="1519682"/>
              <a:ext cx="336550" cy="556260"/>
            </a:xfrm>
            <a:custGeom>
              <a:avLst/>
              <a:gdLst/>
              <a:ahLst/>
              <a:cxnLst/>
              <a:rect l="l" t="t" r="r" b="b"/>
              <a:pathLst>
                <a:path w="336550" h="556260">
                  <a:moveTo>
                    <a:pt x="0" y="48005"/>
                  </a:moveTo>
                  <a:lnTo>
                    <a:pt x="21042" y="34700"/>
                  </a:lnTo>
                  <a:lnTo>
                    <a:pt x="42608" y="22240"/>
                  </a:lnTo>
                  <a:lnTo>
                    <a:pt x="64650" y="10662"/>
                  </a:lnTo>
                  <a:lnTo>
                    <a:pt x="87122" y="0"/>
                  </a:lnTo>
                  <a:lnTo>
                    <a:pt x="336296" y="555878"/>
                  </a:lnTo>
                  <a:lnTo>
                    <a:pt x="0" y="4800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3060700" y="1466469"/>
              <a:ext cx="249554" cy="609600"/>
            </a:xfrm>
            <a:custGeom>
              <a:avLst/>
              <a:gdLst/>
              <a:ahLst/>
              <a:cxnLst/>
              <a:rect l="l" t="t" r="r" b="b"/>
              <a:pathLst>
                <a:path w="249554" h="609600">
                  <a:moveTo>
                    <a:pt x="249174" y="0"/>
                  </a:moveTo>
                  <a:lnTo>
                    <a:pt x="197815" y="2169"/>
                  </a:lnTo>
                  <a:lnTo>
                    <a:pt x="146944" y="8635"/>
                  </a:lnTo>
                  <a:lnTo>
                    <a:pt x="96834" y="19339"/>
                  </a:lnTo>
                  <a:lnTo>
                    <a:pt x="47762" y="34218"/>
                  </a:lnTo>
                  <a:lnTo>
                    <a:pt x="0" y="53212"/>
                  </a:lnTo>
                  <a:lnTo>
                    <a:pt x="249174" y="609091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3060700" y="1466469"/>
              <a:ext cx="249554" cy="609600"/>
            </a:xfrm>
            <a:custGeom>
              <a:avLst/>
              <a:gdLst/>
              <a:ahLst/>
              <a:cxnLst/>
              <a:rect l="l" t="t" r="r" b="b"/>
              <a:pathLst>
                <a:path w="249554" h="609600">
                  <a:moveTo>
                    <a:pt x="0" y="53212"/>
                  </a:moveTo>
                  <a:lnTo>
                    <a:pt x="47762" y="34218"/>
                  </a:lnTo>
                  <a:lnTo>
                    <a:pt x="96834" y="19339"/>
                  </a:lnTo>
                  <a:lnTo>
                    <a:pt x="146944" y="8635"/>
                  </a:lnTo>
                  <a:lnTo>
                    <a:pt x="197815" y="2169"/>
                  </a:lnTo>
                  <a:lnTo>
                    <a:pt x="249174" y="0"/>
                  </a:lnTo>
                  <a:lnTo>
                    <a:pt x="249174" y="609091"/>
                  </a:lnTo>
                  <a:lnTo>
                    <a:pt x="0" y="5321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2956560" y="1335024"/>
              <a:ext cx="59690" cy="207645"/>
            </a:xfrm>
            <a:custGeom>
              <a:avLst/>
              <a:gdLst/>
              <a:ahLst/>
              <a:cxnLst/>
              <a:rect l="l" t="t" r="r" b="b"/>
              <a:pathLst>
                <a:path w="59689" h="207644">
                  <a:moveTo>
                    <a:pt x="59435" y="207263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3584828" y="2316607"/>
            <a:ext cx="17462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0">
                <a:solidFill>
                  <a:srgbClr val="FFFFFF"/>
                </a:solidFill>
                <a:latin typeface="Arial"/>
                <a:cs typeface="Arial"/>
              </a:rPr>
              <a:t>72.6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2756407" y="1906904"/>
            <a:ext cx="11112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6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2889630" y="1668221"/>
            <a:ext cx="13271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073762"/>
                </a:solidFill>
                <a:latin typeface="Arial"/>
                <a:cs typeface="Arial"/>
              </a:rPr>
              <a:t>5.4</a:t>
            </a:r>
            <a:endParaRPr sz="6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2822829" y="1439926"/>
            <a:ext cx="13208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073762"/>
                </a:solidFill>
                <a:latin typeface="Arial"/>
                <a:cs typeface="Arial"/>
              </a:rPr>
              <a:t>0.6</a:t>
            </a:r>
            <a:endParaRPr sz="6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3137407" y="1516126"/>
            <a:ext cx="13208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FFFFFF"/>
                </a:solidFill>
                <a:latin typeface="Arial"/>
                <a:cs typeface="Arial"/>
              </a:rPr>
              <a:t>6.7</a:t>
            </a:r>
            <a:endParaRPr sz="6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2944495" y="1025778"/>
            <a:ext cx="733425" cy="340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1">
                <a:solidFill>
                  <a:srgbClr val="073762"/>
                </a:solidFill>
                <a:latin typeface="Arial"/>
                <a:cs typeface="Arial"/>
              </a:rPr>
              <a:t>ETHNICITY</a:t>
            </a:r>
            <a:endParaRPr sz="1050">
              <a:latin typeface="Arial"/>
              <a:cs typeface="Arial"/>
            </a:endParaRPr>
          </a:p>
          <a:p>
            <a:pPr marL="24130">
              <a:lnSpc>
                <a:spcPct val="100000"/>
              </a:lnSpc>
              <a:spcBef>
                <a:spcPts val="495"/>
              </a:spcBef>
            </a:pPr>
            <a:r>
              <a:rPr dirty="0" sz="600" spc="-25">
                <a:solidFill>
                  <a:srgbClr val="073762"/>
                </a:solidFill>
                <a:latin typeface="Arial"/>
                <a:cs typeface="Arial"/>
              </a:rPr>
              <a:t>2.6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 descr=""/>
          <p:cNvSpPr/>
          <p:nvPr/>
        </p:nvSpPr>
        <p:spPr>
          <a:xfrm>
            <a:off x="2672333" y="2850642"/>
            <a:ext cx="50800" cy="52069"/>
          </a:xfrm>
          <a:custGeom>
            <a:avLst/>
            <a:gdLst/>
            <a:ahLst/>
            <a:cxnLst/>
            <a:rect l="l" t="t" r="r" b="b"/>
            <a:pathLst>
              <a:path w="50800" h="52069">
                <a:moveTo>
                  <a:pt x="50292" y="0"/>
                </a:moveTo>
                <a:lnTo>
                  <a:pt x="0" y="0"/>
                </a:lnTo>
                <a:lnTo>
                  <a:pt x="0" y="51816"/>
                </a:lnTo>
                <a:lnTo>
                  <a:pt x="50292" y="51816"/>
                </a:lnTo>
                <a:lnTo>
                  <a:pt x="5029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 txBox="1"/>
          <p:nvPr/>
        </p:nvSpPr>
        <p:spPr>
          <a:xfrm>
            <a:off x="2731770" y="2794508"/>
            <a:ext cx="341630" cy="3867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97900"/>
              </a:lnSpc>
              <a:spcBef>
                <a:spcPts val="125"/>
              </a:spcBef>
            </a:pPr>
            <a:r>
              <a:rPr dirty="0" sz="800" spc="-10">
                <a:solidFill>
                  <a:srgbClr val="8B8B8B"/>
                </a:solidFill>
                <a:latin typeface="Arial"/>
                <a:cs typeface="Arial"/>
              </a:rPr>
              <a:t>White African Other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3460241" y="2850642"/>
            <a:ext cx="52069" cy="52069"/>
          </a:xfrm>
          <a:custGeom>
            <a:avLst/>
            <a:gdLst/>
            <a:ahLst/>
            <a:cxnLst/>
            <a:rect l="l" t="t" r="r" b="b"/>
            <a:pathLst>
              <a:path w="52070" h="52069">
                <a:moveTo>
                  <a:pt x="51815" y="0"/>
                </a:moveTo>
                <a:lnTo>
                  <a:pt x="0" y="0"/>
                </a:lnTo>
                <a:lnTo>
                  <a:pt x="0" y="51816"/>
                </a:lnTo>
                <a:lnTo>
                  <a:pt x="51815" y="51816"/>
                </a:lnTo>
                <a:lnTo>
                  <a:pt x="51815" y="0"/>
                </a:lnTo>
                <a:close/>
              </a:path>
            </a:pathLst>
          </a:custGeom>
          <a:solidFill>
            <a:srgbClr val="0C5E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3520185" y="2794508"/>
            <a:ext cx="449580" cy="3867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97900"/>
              </a:lnSpc>
              <a:spcBef>
                <a:spcPts val="125"/>
              </a:spcBef>
            </a:pPr>
            <a:r>
              <a:rPr dirty="0" sz="800" spc="-10">
                <a:solidFill>
                  <a:srgbClr val="8B8B8B"/>
                </a:solidFill>
                <a:latin typeface="Arial"/>
                <a:cs typeface="Arial"/>
              </a:rPr>
              <a:t>Asian Mixed Unknown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2672333" y="297103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292" y="0"/>
                </a:moveTo>
                <a:lnTo>
                  <a:pt x="0" y="0"/>
                </a:lnTo>
                <a:lnTo>
                  <a:pt x="0" y="50292"/>
                </a:lnTo>
                <a:lnTo>
                  <a:pt x="50292" y="50292"/>
                </a:lnTo>
                <a:lnTo>
                  <a:pt x="5029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/>
          <p:nvPr/>
        </p:nvSpPr>
        <p:spPr>
          <a:xfrm>
            <a:off x="3460241" y="2971038"/>
            <a:ext cx="52069" cy="50800"/>
          </a:xfrm>
          <a:custGeom>
            <a:avLst/>
            <a:gdLst/>
            <a:ahLst/>
            <a:cxnLst/>
            <a:rect l="l" t="t" r="r" b="b"/>
            <a:pathLst>
              <a:path w="52070" h="50800">
                <a:moveTo>
                  <a:pt x="51815" y="0"/>
                </a:moveTo>
                <a:lnTo>
                  <a:pt x="0" y="0"/>
                </a:lnTo>
                <a:lnTo>
                  <a:pt x="0" y="50292"/>
                </a:lnTo>
                <a:lnTo>
                  <a:pt x="51815" y="50292"/>
                </a:lnTo>
                <a:lnTo>
                  <a:pt x="51815" y="0"/>
                </a:lnTo>
                <a:close/>
              </a:path>
            </a:pathLst>
          </a:custGeom>
          <a:solidFill>
            <a:srgbClr val="FBCD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 descr=""/>
          <p:cNvSpPr/>
          <p:nvPr/>
        </p:nvSpPr>
        <p:spPr>
          <a:xfrm>
            <a:off x="2672333" y="3089910"/>
            <a:ext cx="50800" cy="52069"/>
          </a:xfrm>
          <a:custGeom>
            <a:avLst/>
            <a:gdLst/>
            <a:ahLst/>
            <a:cxnLst/>
            <a:rect l="l" t="t" r="r" b="b"/>
            <a:pathLst>
              <a:path w="50800" h="52069">
                <a:moveTo>
                  <a:pt x="50292" y="0"/>
                </a:moveTo>
                <a:lnTo>
                  <a:pt x="0" y="0"/>
                </a:lnTo>
                <a:lnTo>
                  <a:pt x="0" y="51816"/>
                </a:lnTo>
                <a:lnTo>
                  <a:pt x="50292" y="51816"/>
                </a:lnTo>
                <a:lnTo>
                  <a:pt x="50292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/>
          <p:nvPr/>
        </p:nvSpPr>
        <p:spPr>
          <a:xfrm>
            <a:off x="3460241" y="3089910"/>
            <a:ext cx="52069" cy="52069"/>
          </a:xfrm>
          <a:custGeom>
            <a:avLst/>
            <a:gdLst/>
            <a:ahLst/>
            <a:cxnLst/>
            <a:rect l="l" t="t" r="r" b="b"/>
            <a:pathLst>
              <a:path w="52070" h="52069">
                <a:moveTo>
                  <a:pt x="51815" y="0"/>
                </a:moveTo>
                <a:lnTo>
                  <a:pt x="0" y="0"/>
                </a:lnTo>
                <a:lnTo>
                  <a:pt x="0" y="51816"/>
                </a:lnTo>
                <a:lnTo>
                  <a:pt x="51815" y="51816"/>
                </a:lnTo>
                <a:lnTo>
                  <a:pt x="5181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1" name="object 61" descr=""/>
          <p:cNvGrpSpPr/>
          <p:nvPr/>
        </p:nvGrpSpPr>
        <p:grpSpPr>
          <a:xfrm>
            <a:off x="6918730" y="1458722"/>
            <a:ext cx="1262380" cy="1262380"/>
            <a:chOff x="6918730" y="1458722"/>
            <a:chExt cx="1262380" cy="1262380"/>
          </a:xfrm>
        </p:grpSpPr>
        <p:sp>
          <p:nvSpPr>
            <p:cNvPr id="62" name="object 62" descr=""/>
            <p:cNvSpPr/>
            <p:nvPr/>
          </p:nvSpPr>
          <p:spPr>
            <a:xfrm>
              <a:off x="7549769" y="1468247"/>
              <a:ext cx="225425" cy="621665"/>
            </a:xfrm>
            <a:custGeom>
              <a:avLst/>
              <a:gdLst/>
              <a:ahLst/>
              <a:cxnLst/>
              <a:rect l="l" t="t" r="r" b="b"/>
              <a:pathLst>
                <a:path w="225425" h="621664">
                  <a:moveTo>
                    <a:pt x="0" y="0"/>
                  </a:moveTo>
                  <a:lnTo>
                    <a:pt x="0" y="621410"/>
                  </a:lnTo>
                  <a:lnTo>
                    <a:pt x="225171" y="42163"/>
                  </a:lnTo>
                  <a:lnTo>
                    <a:pt x="181599" y="27049"/>
                  </a:lnTo>
                  <a:lnTo>
                    <a:pt x="137114" y="15252"/>
                  </a:lnTo>
                  <a:lnTo>
                    <a:pt x="91897" y="6795"/>
                  </a:lnTo>
                  <a:lnTo>
                    <a:pt x="46131" y="17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7549769" y="1510411"/>
              <a:ext cx="622300" cy="1068070"/>
            </a:xfrm>
            <a:custGeom>
              <a:avLst/>
              <a:gdLst/>
              <a:ahLst/>
              <a:cxnLst/>
              <a:rect l="l" t="t" r="r" b="b"/>
              <a:pathLst>
                <a:path w="622300" h="1068070">
                  <a:moveTo>
                    <a:pt x="225171" y="0"/>
                  </a:moveTo>
                  <a:lnTo>
                    <a:pt x="0" y="579246"/>
                  </a:lnTo>
                  <a:lnTo>
                    <a:pt x="384048" y="1068070"/>
                  </a:lnTo>
                  <a:lnTo>
                    <a:pt x="420300" y="1037236"/>
                  </a:lnTo>
                  <a:lnTo>
                    <a:pt x="453973" y="1003848"/>
                  </a:lnTo>
                  <a:lnTo>
                    <a:pt x="484945" y="968072"/>
                  </a:lnTo>
                  <a:lnTo>
                    <a:pt x="513093" y="930074"/>
                  </a:lnTo>
                  <a:lnTo>
                    <a:pt x="538295" y="890021"/>
                  </a:lnTo>
                  <a:lnTo>
                    <a:pt x="560429" y="848080"/>
                  </a:lnTo>
                  <a:lnTo>
                    <a:pt x="579374" y="804418"/>
                  </a:lnTo>
                  <a:lnTo>
                    <a:pt x="595224" y="758472"/>
                  </a:lnTo>
                  <a:lnTo>
                    <a:pt x="607306" y="712157"/>
                  </a:lnTo>
                  <a:lnTo>
                    <a:pt x="615697" y="665652"/>
                  </a:lnTo>
                  <a:lnTo>
                    <a:pt x="620475" y="619136"/>
                  </a:lnTo>
                  <a:lnTo>
                    <a:pt x="621720" y="572788"/>
                  </a:lnTo>
                  <a:lnTo>
                    <a:pt x="619509" y="526787"/>
                  </a:lnTo>
                  <a:lnTo>
                    <a:pt x="613922" y="481311"/>
                  </a:lnTo>
                  <a:lnTo>
                    <a:pt x="605037" y="436539"/>
                  </a:lnTo>
                  <a:lnTo>
                    <a:pt x="592933" y="392651"/>
                  </a:lnTo>
                  <a:lnTo>
                    <a:pt x="577688" y="349825"/>
                  </a:lnTo>
                  <a:lnTo>
                    <a:pt x="559380" y="308240"/>
                  </a:lnTo>
                  <a:lnTo>
                    <a:pt x="538089" y="268075"/>
                  </a:lnTo>
                  <a:lnTo>
                    <a:pt x="513893" y="229508"/>
                  </a:lnTo>
                  <a:lnTo>
                    <a:pt x="486870" y="192720"/>
                  </a:lnTo>
                  <a:lnTo>
                    <a:pt x="457100" y="157888"/>
                  </a:lnTo>
                  <a:lnTo>
                    <a:pt x="424660" y="125191"/>
                  </a:lnTo>
                  <a:lnTo>
                    <a:pt x="389629" y="94808"/>
                  </a:lnTo>
                  <a:lnTo>
                    <a:pt x="352086" y="66919"/>
                  </a:lnTo>
                  <a:lnTo>
                    <a:pt x="312110" y="41702"/>
                  </a:lnTo>
                  <a:lnTo>
                    <a:pt x="269778" y="19336"/>
                  </a:lnTo>
                  <a:lnTo>
                    <a:pt x="225171" y="0"/>
                  </a:lnTo>
                  <a:close/>
                </a:path>
              </a:pathLst>
            </a:custGeom>
            <a:solidFill>
              <a:srgbClr val="0C5E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7549769" y="1510411"/>
              <a:ext cx="622300" cy="1068070"/>
            </a:xfrm>
            <a:custGeom>
              <a:avLst/>
              <a:gdLst/>
              <a:ahLst/>
              <a:cxnLst/>
              <a:rect l="l" t="t" r="r" b="b"/>
              <a:pathLst>
                <a:path w="622300" h="1068070">
                  <a:moveTo>
                    <a:pt x="225171" y="0"/>
                  </a:moveTo>
                  <a:lnTo>
                    <a:pt x="269778" y="19336"/>
                  </a:lnTo>
                  <a:lnTo>
                    <a:pt x="312110" y="41702"/>
                  </a:lnTo>
                  <a:lnTo>
                    <a:pt x="352086" y="66919"/>
                  </a:lnTo>
                  <a:lnTo>
                    <a:pt x="389629" y="94808"/>
                  </a:lnTo>
                  <a:lnTo>
                    <a:pt x="424660" y="125191"/>
                  </a:lnTo>
                  <a:lnTo>
                    <a:pt x="457100" y="157888"/>
                  </a:lnTo>
                  <a:lnTo>
                    <a:pt x="486870" y="192720"/>
                  </a:lnTo>
                  <a:lnTo>
                    <a:pt x="513893" y="229508"/>
                  </a:lnTo>
                  <a:lnTo>
                    <a:pt x="538089" y="268075"/>
                  </a:lnTo>
                  <a:lnTo>
                    <a:pt x="559380" y="308240"/>
                  </a:lnTo>
                  <a:lnTo>
                    <a:pt x="577688" y="349825"/>
                  </a:lnTo>
                  <a:lnTo>
                    <a:pt x="592933" y="392651"/>
                  </a:lnTo>
                  <a:lnTo>
                    <a:pt x="605037" y="436539"/>
                  </a:lnTo>
                  <a:lnTo>
                    <a:pt x="613922" y="481311"/>
                  </a:lnTo>
                  <a:lnTo>
                    <a:pt x="619509" y="526787"/>
                  </a:lnTo>
                  <a:lnTo>
                    <a:pt x="621720" y="572788"/>
                  </a:lnTo>
                  <a:lnTo>
                    <a:pt x="620475" y="619136"/>
                  </a:lnTo>
                  <a:lnTo>
                    <a:pt x="615697" y="665652"/>
                  </a:lnTo>
                  <a:lnTo>
                    <a:pt x="607306" y="712157"/>
                  </a:lnTo>
                  <a:lnTo>
                    <a:pt x="595224" y="758472"/>
                  </a:lnTo>
                  <a:lnTo>
                    <a:pt x="579374" y="804418"/>
                  </a:lnTo>
                  <a:lnTo>
                    <a:pt x="560429" y="848080"/>
                  </a:lnTo>
                  <a:lnTo>
                    <a:pt x="538295" y="890021"/>
                  </a:lnTo>
                  <a:lnTo>
                    <a:pt x="513093" y="930074"/>
                  </a:lnTo>
                  <a:lnTo>
                    <a:pt x="484945" y="968072"/>
                  </a:lnTo>
                  <a:lnTo>
                    <a:pt x="453973" y="1003848"/>
                  </a:lnTo>
                  <a:lnTo>
                    <a:pt x="420300" y="1037236"/>
                  </a:lnTo>
                  <a:lnTo>
                    <a:pt x="384048" y="1068070"/>
                  </a:lnTo>
                  <a:lnTo>
                    <a:pt x="0" y="579246"/>
                  </a:lnTo>
                  <a:lnTo>
                    <a:pt x="225171" y="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6928255" y="1468247"/>
              <a:ext cx="1005840" cy="1243330"/>
            </a:xfrm>
            <a:custGeom>
              <a:avLst/>
              <a:gdLst/>
              <a:ahLst/>
              <a:cxnLst/>
              <a:rect l="l" t="t" r="r" b="b"/>
              <a:pathLst>
                <a:path w="1005840" h="1243330">
                  <a:moveTo>
                    <a:pt x="621513" y="0"/>
                  </a:moveTo>
                  <a:lnTo>
                    <a:pt x="569544" y="2176"/>
                  </a:lnTo>
                  <a:lnTo>
                    <a:pt x="518199" y="8645"/>
                  </a:lnTo>
                  <a:lnTo>
                    <a:pt x="467735" y="19321"/>
                  </a:lnTo>
                  <a:lnTo>
                    <a:pt x="418409" y="34115"/>
                  </a:lnTo>
                  <a:lnTo>
                    <a:pt x="370475" y="52939"/>
                  </a:lnTo>
                  <a:lnTo>
                    <a:pt x="324191" y="75705"/>
                  </a:lnTo>
                  <a:lnTo>
                    <a:pt x="279811" y="102327"/>
                  </a:lnTo>
                  <a:lnTo>
                    <a:pt x="237592" y="132714"/>
                  </a:lnTo>
                  <a:lnTo>
                    <a:pt x="200543" y="164196"/>
                  </a:lnTo>
                  <a:lnTo>
                    <a:pt x="166552" y="197915"/>
                  </a:lnTo>
                  <a:lnTo>
                    <a:pt x="135643" y="233677"/>
                  </a:lnTo>
                  <a:lnTo>
                    <a:pt x="107840" y="271288"/>
                  </a:lnTo>
                  <a:lnTo>
                    <a:pt x="83166" y="310553"/>
                  </a:lnTo>
                  <a:lnTo>
                    <a:pt x="61644" y="351279"/>
                  </a:lnTo>
                  <a:lnTo>
                    <a:pt x="43297" y="393271"/>
                  </a:lnTo>
                  <a:lnTo>
                    <a:pt x="28148" y="436336"/>
                  </a:lnTo>
                  <a:lnTo>
                    <a:pt x="16220" y="480280"/>
                  </a:lnTo>
                  <a:lnTo>
                    <a:pt x="7538" y="524907"/>
                  </a:lnTo>
                  <a:lnTo>
                    <a:pt x="2123" y="570025"/>
                  </a:lnTo>
                  <a:lnTo>
                    <a:pt x="0" y="615439"/>
                  </a:lnTo>
                  <a:lnTo>
                    <a:pt x="1190" y="660955"/>
                  </a:lnTo>
                  <a:lnTo>
                    <a:pt x="5719" y="706378"/>
                  </a:lnTo>
                  <a:lnTo>
                    <a:pt x="13608" y="751516"/>
                  </a:lnTo>
                  <a:lnTo>
                    <a:pt x="24881" y="796172"/>
                  </a:lnTo>
                  <a:lnTo>
                    <a:pt x="39561" y="840155"/>
                  </a:lnTo>
                  <a:lnTo>
                    <a:pt x="57672" y="883269"/>
                  </a:lnTo>
                  <a:lnTo>
                    <a:pt x="79236" y="925320"/>
                  </a:lnTo>
                  <a:lnTo>
                    <a:pt x="104277" y="966115"/>
                  </a:lnTo>
                  <a:lnTo>
                    <a:pt x="132817" y="1005458"/>
                  </a:lnTo>
                  <a:lnTo>
                    <a:pt x="164299" y="1042492"/>
                  </a:lnTo>
                  <a:lnTo>
                    <a:pt x="198018" y="1076469"/>
                  </a:lnTo>
                  <a:lnTo>
                    <a:pt x="233780" y="1107368"/>
                  </a:lnTo>
                  <a:lnTo>
                    <a:pt x="271390" y="1135163"/>
                  </a:lnTo>
                  <a:lnTo>
                    <a:pt x="310656" y="1159832"/>
                  </a:lnTo>
                  <a:lnTo>
                    <a:pt x="351382" y="1181352"/>
                  </a:lnTo>
                  <a:lnTo>
                    <a:pt x="393374" y="1199698"/>
                  </a:lnTo>
                  <a:lnTo>
                    <a:pt x="436439" y="1214848"/>
                  </a:lnTo>
                  <a:lnTo>
                    <a:pt x="480383" y="1226777"/>
                  </a:lnTo>
                  <a:lnTo>
                    <a:pt x="525010" y="1235463"/>
                  </a:lnTo>
                  <a:lnTo>
                    <a:pt x="570128" y="1240883"/>
                  </a:lnTo>
                  <a:lnTo>
                    <a:pt x="615542" y="1243011"/>
                  </a:lnTo>
                  <a:lnTo>
                    <a:pt x="661058" y="1241826"/>
                  </a:lnTo>
                  <a:lnTo>
                    <a:pt x="706481" y="1237304"/>
                  </a:lnTo>
                  <a:lnTo>
                    <a:pt x="751618" y="1229421"/>
                  </a:lnTo>
                  <a:lnTo>
                    <a:pt x="796275" y="1218154"/>
                  </a:lnTo>
                  <a:lnTo>
                    <a:pt x="840258" y="1203479"/>
                  </a:lnTo>
                  <a:lnTo>
                    <a:pt x="883372" y="1185373"/>
                  </a:lnTo>
                  <a:lnTo>
                    <a:pt x="925423" y="1163812"/>
                  </a:lnTo>
                  <a:lnTo>
                    <a:pt x="966218" y="1138774"/>
                  </a:lnTo>
                  <a:lnTo>
                    <a:pt x="1005561" y="1110233"/>
                  </a:lnTo>
                  <a:lnTo>
                    <a:pt x="621513" y="621410"/>
                  </a:lnTo>
                  <a:lnTo>
                    <a:pt x="621513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6928255" y="1468247"/>
              <a:ext cx="1005840" cy="1243330"/>
            </a:xfrm>
            <a:custGeom>
              <a:avLst/>
              <a:gdLst/>
              <a:ahLst/>
              <a:cxnLst/>
              <a:rect l="l" t="t" r="r" b="b"/>
              <a:pathLst>
                <a:path w="1005840" h="1243330">
                  <a:moveTo>
                    <a:pt x="1005561" y="1110233"/>
                  </a:moveTo>
                  <a:lnTo>
                    <a:pt x="966218" y="1138774"/>
                  </a:lnTo>
                  <a:lnTo>
                    <a:pt x="925423" y="1163812"/>
                  </a:lnTo>
                  <a:lnTo>
                    <a:pt x="883372" y="1185373"/>
                  </a:lnTo>
                  <a:lnTo>
                    <a:pt x="840258" y="1203479"/>
                  </a:lnTo>
                  <a:lnTo>
                    <a:pt x="796275" y="1218154"/>
                  </a:lnTo>
                  <a:lnTo>
                    <a:pt x="751618" y="1229421"/>
                  </a:lnTo>
                  <a:lnTo>
                    <a:pt x="706481" y="1237304"/>
                  </a:lnTo>
                  <a:lnTo>
                    <a:pt x="661058" y="1241826"/>
                  </a:lnTo>
                  <a:lnTo>
                    <a:pt x="615542" y="1243011"/>
                  </a:lnTo>
                  <a:lnTo>
                    <a:pt x="570128" y="1240883"/>
                  </a:lnTo>
                  <a:lnTo>
                    <a:pt x="525010" y="1235463"/>
                  </a:lnTo>
                  <a:lnTo>
                    <a:pt x="480383" y="1226777"/>
                  </a:lnTo>
                  <a:lnTo>
                    <a:pt x="436439" y="1214848"/>
                  </a:lnTo>
                  <a:lnTo>
                    <a:pt x="393374" y="1199698"/>
                  </a:lnTo>
                  <a:lnTo>
                    <a:pt x="351382" y="1181352"/>
                  </a:lnTo>
                  <a:lnTo>
                    <a:pt x="310656" y="1159832"/>
                  </a:lnTo>
                  <a:lnTo>
                    <a:pt x="271390" y="1135163"/>
                  </a:lnTo>
                  <a:lnTo>
                    <a:pt x="233780" y="1107368"/>
                  </a:lnTo>
                  <a:lnTo>
                    <a:pt x="198018" y="1076469"/>
                  </a:lnTo>
                  <a:lnTo>
                    <a:pt x="164299" y="1042492"/>
                  </a:lnTo>
                  <a:lnTo>
                    <a:pt x="132817" y="1005458"/>
                  </a:lnTo>
                  <a:lnTo>
                    <a:pt x="104277" y="966115"/>
                  </a:lnTo>
                  <a:lnTo>
                    <a:pt x="79236" y="925320"/>
                  </a:lnTo>
                  <a:lnTo>
                    <a:pt x="57672" y="883269"/>
                  </a:lnTo>
                  <a:lnTo>
                    <a:pt x="39561" y="840155"/>
                  </a:lnTo>
                  <a:lnTo>
                    <a:pt x="24881" y="796172"/>
                  </a:lnTo>
                  <a:lnTo>
                    <a:pt x="13608" y="751516"/>
                  </a:lnTo>
                  <a:lnTo>
                    <a:pt x="5719" y="706378"/>
                  </a:lnTo>
                  <a:lnTo>
                    <a:pt x="1190" y="660955"/>
                  </a:lnTo>
                  <a:lnTo>
                    <a:pt x="0" y="615439"/>
                  </a:lnTo>
                  <a:lnTo>
                    <a:pt x="2123" y="570025"/>
                  </a:lnTo>
                  <a:lnTo>
                    <a:pt x="7538" y="524907"/>
                  </a:lnTo>
                  <a:lnTo>
                    <a:pt x="16220" y="480280"/>
                  </a:lnTo>
                  <a:lnTo>
                    <a:pt x="28148" y="436336"/>
                  </a:lnTo>
                  <a:lnTo>
                    <a:pt x="43297" y="393271"/>
                  </a:lnTo>
                  <a:lnTo>
                    <a:pt x="61644" y="351279"/>
                  </a:lnTo>
                  <a:lnTo>
                    <a:pt x="83166" y="310553"/>
                  </a:lnTo>
                  <a:lnTo>
                    <a:pt x="107840" y="271288"/>
                  </a:lnTo>
                  <a:lnTo>
                    <a:pt x="135643" y="233677"/>
                  </a:lnTo>
                  <a:lnTo>
                    <a:pt x="166552" y="197915"/>
                  </a:lnTo>
                  <a:lnTo>
                    <a:pt x="200543" y="164196"/>
                  </a:lnTo>
                  <a:lnTo>
                    <a:pt x="237592" y="132714"/>
                  </a:lnTo>
                  <a:lnTo>
                    <a:pt x="279811" y="102327"/>
                  </a:lnTo>
                  <a:lnTo>
                    <a:pt x="324191" y="75705"/>
                  </a:lnTo>
                  <a:lnTo>
                    <a:pt x="370475" y="52939"/>
                  </a:lnTo>
                  <a:lnTo>
                    <a:pt x="418409" y="34115"/>
                  </a:lnTo>
                  <a:lnTo>
                    <a:pt x="467735" y="19321"/>
                  </a:lnTo>
                  <a:lnTo>
                    <a:pt x="518199" y="8645"/>
                  </a:lnTo>
                  <a:lnTo>
                    <a:pt x="569544" y="2176"/>
                  </a:lnTo>
                  <a:lnTo>
                    <a:pt x="621513" y="0"/>
                  </a:lnTo>
                  <a:lnTo>
                    <a:pt x="621513" y="621410"/>
                  </a:lnTo>
                  <a:lnTo>
                    <a:pt x="1005561" y="1110233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7" name="object 67" descr=""/>
          <p:cNvSpPr txBox="1"/>
          <p:nvPr/>
        </p:nvSpPr>
        <p:spPr>
          <a:xfrm>
            <a:off x="7571613" y="1516126"/>
            <a:ext cx="13208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FFFFFF"/>
                </a:solidFill>
                <a:latin typeface="Arial"/>
                <a:cs typeface="Arial"/>
              </a:rPr>
              <a:t>5.9</a:t>
            </a:r>
            <a:endParaRPr sz="6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7942833" y="1954529"/>
            <a:ext cx="17462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0">
                <a:solidFill>
                  <a:srgbClr val="FFFFFF"/>
                </a:solidFill>
                <a:latin typeface="Arial"/>
                <a:cs typeface="Arial"/>
              </a:rPr>
              <a:t>33.5</a:t>
            </a:r>
            <a:endParaRPr sz="6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6999858" y="2202307"/>
            <a:ext cx="17462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0">
                <a:solidFill>
                  <a:srgbClr val="FFFFFF"/>
                </a:solidFill>
                <a:latin typeface="Arial"/>
                <a:cs typeface="Arial"/>
              </a:rPr>
              <a:t>60.6</a:t>
            </a:r>
            <a:endParaRPr sz="6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6933438" y="1025778"/>
            <a:ext cx="12363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073762"/>
                </a:solidFill>
                <a:latin typeface="Arial"/>
                <a:cs typeface="Arial"/>
              </a:rPr>
              <a:t>SMOKING</a:t>
            </a:r>
            <a:r>
              <a:rPr dirty="0" sz="105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073762"/>
                </a:solidFill>
                <a:latin typeface="Arial"/>
                <a:cs typeface="Arial"/>
              </a:rPr>
              <a:t>STATUS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71" name="object 71" descr=""/>
          <p:cNvSpPr/>
          <p:nvPr/>
        </p:nvSpPr>
        <p:spPr>
          <a:xfrm>
            <a:off x="6494526" y="2850642"/>
            <a:ext cx="50800" cy="52069"/>
          </a:xfrm>
          <a:custGeom>
            <a:avLst/>
            <a:gdLst/>
            <a:ahLst/>
            <a:cxnLst/>
            <a:rect l="l" t="t" r="r" b="b"/>
            <a:pathLst>
              <a:path w="50800" h="52069">
                <a:moveTo>
                  <a:pt x="50292" y="0"/>
                </a:moveTo>
                <a:lnTo>
                  <a:pt x="0" y="0"/>
                </a:lnTo>
                <a:lnTo>
                  <a:pt x="0" y="51816"/>
                </a:lnTo>
                <a:lnTo>
                  <a:pt x="50292" y="51816"/>
                </a:lnTo>
                <a:lnTo>
                  <a:pt x="5029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/>
          <p:nvPr/>
        </p:nvSpPr>
        <p:spPr>
          <a:xfrm>
            <a:off x="7344918" y="2850642"/>
            <a:ext cx="50800" cy="52069"/>
          </a:xfrm>
          <a:custGeom>
            <a:avLst/>
            <a:gdLst/>
            <a:ahLst/>
            <a:cxnLst/>
            <a:rect l="l" t="t" r="r" b="b"/>
            <a:pathLst>
              <a:path w="50800" h="52069">
                <a:moveTo>
                  <a:pt x="50292" y="0"/>
                </a:moveTo>
                <a:lnTo>
                  <a:pt x="0" y="0"/>
                </a:lnTo>
                <a:lnTo>
                  <a:pt x="0" y="51816"/>
                </a:lnTo>
                <a:lnTo>
                  <a:pt x="50292" y="51816"/>
                </a:lnTo>
                <a:lnTo>
                  <a:pt x="50292" y="0"/>
                </a:lnTo>
                <a:close/>
              </a:path>
            </a:pathLst>
          </a:custGeom>
          <a:solidFill>
            <a:srgbClr val="0C5E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/>
          <p:nvPr/>
        </p:nvSpPr>
        <p:spPr>
          <a:xfrm>
            <a:off x="7962138" y="2850642"/>
            <a:ext cx="52069" cy="52069"/>
          </a:xfrm>
          <a:custGeom>
            <a:avLst/>
            <a:gdLst/>
            <a:ahLst/>
            <a:cxnLst/>
            <a:rect l="l" t="t" r="r" b="b"/>
            <a:pathLst>
              <a:path w="52070" h="52069">
                <a:moveTo>
                  <a:pt x="51816" y="0"/>
                </a:moveTo>
                <a:lnTo>
                  <a:pt x="0" y="0"/>
                </a:lnTo>
                <a:lnTo>
                  <a:pt x="0" y="51816"/>
                </a:lnTo>
                <a:lnTo>
                  <a:pt x="51816" y="51816"/>
                </a:lnTo>
                <a:lnTo>
                  <a:pt x="51816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 txBox="1"/>
          <p:nvPr/>
        </p:nvSpPr>
        <p:spPr>
          <a:xfrm>
            <a:off x="6479794" y="2780156"/>
            <a:ext cx="2224405" cy="6115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87630">
              <a:lnSpc>
                <a:spcPct val="100000"/>
              </a:lnSpc>
              <a:spcBef>
                <a:spcPts val="210"/>
              </a:spcBef>
              <a:tabLst>
                <a:tab pos="937260" algn="l"/>
                <a:tab pos="1555750" algn="l"/>
              </a:tabLst>
            </a:pPr>
            <a:r>
              <a:rPr dirty="0" sz="800">
                <a:solidFill>
                  <a:srgbClr val="838383"/>
                </a:solidFill>
                <a:latin typeface="Arial"/>
                <a:cs typeface="Arial"/>
              </a:rPr>
              <a:t>Current</a:t>
            </a:r>
            <a:r>
              <a:rPr dirty="0" sz="800" spc="-40">
                <a:solidFill>
                  <a:srgbClr val="83838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838383"/>
                </a:solidFill>
                <a:latin typeface="Arial"/>
                <a:cs typeface="Arial"/>
              </a:rPr>
              <a:t>Smoker</a:t>
            </a:r>
            <a:r>
              <a:rPr dirty="0" sz="800">
                <a:solidFill>
                  <a:srgbClr val="838383"/>
                </a:solidFill>
                <a:latin typeface="Arial"/>
                <a:cs typeface="Arial"/>
              </a:rPr>
              <a:t>	</a:t>
            </a:r>
            <a:r>
              <a:rPr dirty="0" sz="800" spc="-10">
                <a:solidFill>
                  <a:srgbClr val="838383"/>
                </a:solidFill>
                <a:latin typeface="Arial"/>
                <a:cs typeface="Arial"/>
              </a:rPr>
              <a:t>Ex-smoker</a:t>
            </a:r>
            <a:r>
              <a:rPr dirty="0" sz="800">
                <a:solidFill>
                  <a:srgbClr val="838383"/>
                </a:solidFill>
                <a:latin typeface="Arial"/>
                <a:cs typeface="Arial"/>
              </a:rPr>
              <a:t>	Never</a:t>
            </a:r>
            <a:r>
              <a:rPr dirty="0" sz="800" spc="-35">
                <a:solidFill>
                  <a:srgbClr val="83838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838383"/>
                </a:solidFill>
                <a:latin typeface="Arial"/>
                <a:cs typeface="Arial"/>
              </a:rPr>
              <a:t>smoked</a:t>
            </a:r>
            <a:endParaRPr sz="800">
              <a:latin typeface="Arial"/>
              <a:cs typeface="Arial"/>
            </a:endParaRPr>
          </a:p>
          <a:p>
            <a:pPr marL="184785" marR="114300" indent="-172720">
              <a:lnSpc>
                <a:spcPct val="100600"/>
              </a:lnSpc>
              <a:spcBef>
                <a:spcPts val="155"/>
              </a:spcBef>
              <a:buClr>
                <a:srgbClr val="FF9900"/>
              </a:buClr>
              <a:buChar char="•"/>
              <a:tabLst>
                <a:tab pos="184785" algn="l"/>
              </a:tabLst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Approximately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C5EA8"/>
                </a:solidFill>
                <a:latin typeface="Arial"/>
                <a:cs typeface="Arial"/>
              </a:rPr>
              <a:t>⅓</a:t>
            </a:r>
            <a:r>
              <a:rPr dirty="0" sz="1200" spc="-114" b="1">
                <a:solidFill>
                  <a:srgbClr val="0C5EA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individuals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the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 SAWD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registry,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SK,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800" spc="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ex-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smokers.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331114" y="3528564"/>
            <a:ext cx="1237615" cy="6902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40"/>
              </a:spcBef>
            </a:pPr>
            <a:r>
              <a:rPr dirty="0" sz="3200" spc="-10" b="1">
                <a:solidFill>
                  <a:srgbClr val="FF9900"/>
                </a:solidFill>
                <a:latin typeface="Arial"/>
                <a:cs typeface="Arial"/>
              </a:rPr>
              <a:t>70.4%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OVERWEIGHT/OBESE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617016" y="1249778"/>
            <a:ext cx="1148715" cy="69151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350"/>
              </a:spcBef>
            </a:pPr>
            <a:r>
              <a:rPr dirty="0" sz="3200" spc="-10" b="1">
                <a:solidFill>
                  <a:srgbClr val="FF9900"/>
                </a:solidFill>
                <a:latin typeface="Arial"/>
                <a:cs typeface="Arial"/>
              </a:rPr>
              <a:t>4,990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ELIGIBLE</a:t>
            </a:r>
            <a:r>
              <a:rPr dirty="0" sz="9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endParaRPr sz="900">
              <a:latin typeface="Arial"/>
              <a:cs typeface="Arial"/>
            </a:endParaRPr>
          </a:p>
        </p:txBody>
      </p:sp>
      <p:pic>
        <p:nvPicPr>
          <p:cNvPr id="77" name="object 77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4867" y="1073293"/>
            <a:ext cx="241338" cy="283875"/>
          </a:xfrm>
          <a:prstGeom prst="rect">
            <a:avLst/>
          </a:prstGeom>
        </p:spPr>
      </p:pic>
      <p:pic>
        <p:nvPicPr>
          <p:cNvPr id="78" name="object 78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54531" y="1100866"/>
            <a:ext cx="241338" cy="256302"/>
          </a:xfrm>
          <a:prstGeom prst="rect">
            <a:avLst/>
          </a:prstGeom>
        </p:spPr>
      </p:pic>
      <p:grpSp>
        <p:nvGrpSpPr>
          <p:cNvPr id="79" name="object 79" descr=""/>
          <p:cNvGrpSpPr/>
          <p:nvPr/>
        </p:nvGrpSpPr>
        <p:grpSpPr>
          <a:xfrm>
            <a:off x="6511218" y="921170"/>
            <a:ext cx="323215" cy="250825"/>
            <a:chOff x="6511218" y="921170"/>
            <a:chExt cx="323215" cy="250825"/>
          </a:xfrm>
        </p:grpSpPr>
        <p:pic>
          <p:nvPicPr>
            <p:cNvPr id="80" name="object 80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629735" y="921170"/>
              <a:ext cx="204665" cy="191497"/>
            </a:xfrm>
            <a:prstGeom prst="rect">
              <a:avLst/>
            </a:prstGeom>
          </p:spPr>
        </p:pic>
        <p:sp>
          <p:nvSpPr>
            <p:cNvPr id="81" name="object 81" descr=""/>
            <p:cNvSpPr/>
            <p:nvPr/>
          </p:nvSpPr>
          <p:spPr>
            <a:xfrm>
              <a:off x="6513373" y="1125448"/>
              <a:ext cx="318770" cy="45085"/>
            </a:xfrm>
            <a:custGeom>
              <a:avLst/>
              <a:gdLst/>
              <a:ahLst/>
              <a:cxnLst/>
              <a:rect l="l" t="t" r="r" b="b"/>
              <a:pathLst>
                <a:path w="318770" h="45084">
                  <a:moveTo>
                    <a:pt x="318490" y="0"/>
                  </a:moveTo>
                  <a:lnTo>
                    <a:pt x="311086" y="0"/>
                  </a:lnTo>
                  <a:lnTo>
                    <a:pt x="311086" y="7620"/>
                  </a:lnTo>
                  <a:lnTo>
                    <a:pt x="311086" y="36842"/>
                  </a:lnTo>
                  <a:lnTo>
                    <a:pt x="292569" y="36842"/>
                  </a:lnTo>
                  <a:lnTo>
                    <a:pt x="292569" y="7620"/>
                  </a:lnTo>
                  <a:lnTo>
                    <a:pt x="311086" y="7620"/>
                  </a:lnTo>
                  <a:lnTo>
                    <a:pt x="311086" y="0"/>
                  </a:lnTo>
                  <a:lnTo>
                    <a:pt x="285165" y="0"/>
                  </a:lnTo>
                  <a:lnTo>
                    <a:pt x="285165" y="7620"/>
                  </a:lnTo>
                  <a:lnTo>
                    <a:pt x="285165" y="36842"/>
                  </a:lnTo>
                  <a:lnTo>
                    <a:pt x="70370" y="36842"/>
                  </a:lnTo>
                  <a:lnTo>
                    <a:pt x="70370" y="7620"/>
                  </a:lnTo>
                  <a:lnTo>
                    <a:pt x="285165" y="7620"/>
                  </a:lnTo>
                  <a:lnTo>
                    <a:pt x="285165" y="0"/>
                  </a:lnTo>
                  <a:lnTo>
                    <a:pt x="62953" y="0"/>
                  </a:lnTo>
                  <a:lnTo>
                    <a:pt x="62953" y="7620"/>
                  </a:lnTo>
                  <a:lnTo>
                    <a:pt x="62953" y="36842"/>
                  </a:lnTo>
                  <a:lnTo>
                    <a:pt x="7404" y="36842"/>
                  </a:lnTo>
                  <a:lnTo>
                    <a:pt x="7404" y="7620"/>
                  </a:lnTo>
                  <a:lnTo>
                    <a:pt x="62953" y="7620"/>
                  </a:lnTo>
                  <a:lnTo>
                    <a:pt x="62953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36842"/>
                  </a:lnTo>
                  <a:lnTo>
                    <a:pt x="0" y="44462"/>
                  </a:lnTo>
                  <a:lnTo>
                    <a:pt x="318490" y="44462"/>
                  </a:lnTo>
                  <a:lnTo>
                    <a:pt x="318490" y="36918"/>
                  </a:lnTo>
                  <a:lnTo>
                    <a:pt x="318490" y="7620"/>
                  </a:lnTo>
                  <a:lnTo>
                    <a:pt x="318490" y="7264"/>
                  </a:lnTo>
                  <a:lnTo>
                    <a:pt x="3184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6513380" y="1125300"/>
              <a:ext cx="318770" cy="45085"/>
            </a:xfrm>
            <a:custGeom>
              <a:avLst/>
              <a:gdLst/>
              <a:ahLst/>
              <a:cxnLst/>
              <a:rect l="l" t="t" r="r" b="b"/>
              <a:pathLst>
                <a:path w="318770" h="45084">
                  <a:moveTo>
                    <a:pt x="0" y="44467"/>
                  </a:moveTo>
                  <a:lnTo>
                    <a:pt x="318489" y="44467"/>
                  </a:lnTo>
                  <a:lnTo>
                    <a:pt x="318489" y="0"/>
                  </a:lnTo>
                  <a:lnTo>
                    <a:pt x="0" y="0"/>
                  </a:lnTo>
                  <a:lnTo>
                    <a:pt x="0" y="44467"/>
                  </a:lnTo>
                  <a:close/>
                </a:path>
                <a:path w="318770" h="45084">
                  <a:moveTo>
                    <a:pt x="292565" y="7411"/>
                  </a:moveTo>
                  <a:lnTo>
                    <a:pt x="311082" y="7411"/>
                  </a:lnTo>
                  <a:lnTo>
                    <a:pt x="311082" y="37055"/>
                  </a:lnTo>
                  <a:lnTo>
                    <a:pt x="292565" y="37055"/>
                  </a:lnTo>
                  <a:lnTo>
                    <a:pt x="292565" y="7411"/>
                  </a:lnTo>
                  <a:close/>
                </a:path>
                <a:path w="318770" h="45084">
                  <a:moveTo>
                    <a:pt x="70363" y="7411"/>
                  </a:moveTo>
                  <a:lnTo>
                    <a:pt x="285158" y="7411"/>
                  </a:lnTo>
                  <a:lnTo>
                    <a:pt x="285158" y="37055"/>
                  </a:lnTo>
                  <a:lnTo>
                    <a:pt x="70363" y="37055"/>
                  </a:lnTo>
                  <a:lnTo>
                    <a:pt x="70363" y="7411"/>
                  </a:lnTo>
                  <a:close/>
                </a:path>
                <a:path w="318770" h="45084">
                  <a:moveTo>
                    <a:pt x="7406" y="7411"/>
                  </a:moveTo>
                  <a:lnTo>
                    <a:pt x="62956" y="7411"/>
                  </a:lnTo>
                  <a:lnTo>
                    <a:pt x="62956" y="37055"/>
                  </a:lnTo>
                  <a:lnTo>
                    <a:pt x="7406" y="37055"/>
                  </a:lnTo>
                  <a:lnTo>
                    <a:pt x="7406" y="7411"/>
                  </a:lnTo>
                  <a:close/>
                </a:path>
              </a:pathLst>
            </a:custGeom>
            <a:ln w="432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3" name="object 8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99972" y="4535423"/>
            <a:ext cx="181356" cy="179831"/>
          </a:xfrm>
          <a:prstGeom prst="rect">
            <a:avLst/>
          </a:prstGeom>
        </p:spPr>
      </p:pic>
      <p:sp>
        <p:nvSpPr>
          <p:cNvPr id="84" name="object 84" descr=""/>
          <p:cNvSpPr txBox="1"/>
          <p:nvPr/>
        </p:nvSpPr>
        <p:spPr>
          <a:xfrm>
            <a:off x="311302" y="4554728"/>
            <a:ext cx="75736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065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oldest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patients,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lowest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prevalence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who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overweight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or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obese,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highest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prevalence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current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smokers.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0"/>
              </a:spcBef>
            </a:pP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5" name="object 85" descr=""/>
          <p:cNvGrpSpPr/>
          <p:nvPr/>
        </p:nvGrpSpPr>
        <p:grpSpPr>
          <a:xfrm>
            <a:off x="2295863" y="3678702"/>
            <a:ext cx="219075" cy="298450"/>
            <a:chOff x="2295863" y="3678702"/>
            <a:chExt cx="219075" cy="298450"/>
          </a:xfrm>
        </p:grpSpPr>
        <p:sp>
          <p:nvSpPr>
            <p:cNvPr id="86" name="object 86" descr=""/>
            <p:cNvSpPr/>
            <p:nvPr/>
          </p:nvSpPr>
          <p:spPr>
            <a:xfrm>
              <a:off x="2298027" y="3680865"/>
              <a:ext cx="170815" cy="267970"/>
            </a:xfrm>
            <a:custGeom>
              <a:avLst/>
              <a:gdLst/>
              <a:ahLst/>
              <a:cxnLst/>
              <a:rect l="l" t="t" r="r" b="b"/>
              <a:pathLst>
                <a:path w="170814" h="267970">
                  <a:moveTo>
                    <a:pt x="37033" y="48383"/>
                  </a:moveTo>
                  <a:lnTo>
                    <a:pt x="29626" y="48383"/>
                  </a:lnTo>
                  <a:lnTo>
                    <a:pt x="29626" y="63268"/>
                  </a:lnTo>
                  <a:lnTo>
                    <a:pt x="18516" y="63268"/>
                  </a:lnTo>
                  <a:lnTo>
                    <a:pt x="11313" y="64735"/>
                  </a:lnTo>
                  <a:lnTo>
                    <a:pt x="5430" y="68722"/>
                  </a:lnTo>
                  <a:lnTo>
                    <a:pt x="1461" y="74634"/>
                  </a:lnTo>
                  <a:lnTo>
                    <a:pt x="0" y="81875"/>
                  </a:lnTo>
                  <a:lnTo>
                    <a:pt x="0" y="249334"/>
                  </a:lnTo>
                  <a:lnTo>
                    <a:pt x="1461" y="256573"/>
                  </a:lnTo>
                  <a:lnTo>
                    <a:pt x="5316" y="262315"/>
                  </a:lnTo>
                  <a:lnTo>
                    <a:pt x="5430" y="262484"/>
                  </a:lnTo>
                  <a:lnTo>
                    <a:pt x="11313" y="266473"/>
                  </a:lnTo>
                  <a:lnTo>
                    <a:pt x="18516" y="267941"/>
                  </a:lnTo>
                  <a:lnTo>
                    <a:pt x="85273" y="267941"/>
                  </a:lnTo>
                  <a:lnTo>
                    <a:pt x="85189" y="264148"/>
                  </a:lnTo>
                  <a:lnTo>
                    <a:pt x="85318" y="262484"/>
                  </a:lnTo>
                  <a:lnTo>
                    <a:pt x="85603" y="260498"/>
                  </a:lnTo>
                  <a:lnTo>
                    <a:pt x="12381" y="260498"/>
                  </a:lnTo>
                  <a:lnTo>
                    <a:pt x="7406" y="255499"/>
                  </a:lnTo>
                  <a:lnTo>
                    <a:pt x="7406" y="75707"/>
                  </a:lnTo>
                  <a:lnTo>
                    <a:pt x="12313" y="70779"/>
                  </a:lnTo>
                  <a:lnTo>
                    <a:pt x="34478" y="70779"/>
                  </a:lnTo>
                  <a:lnTo>
                    <a:pt x="36965" y="68391"/>
                  </a:lnTo>
                  <a:lnTo>
                    <a:pt x="37033" y="48383"/>
                  </a:lnTo>
                  <a:close/>
                </a:path>
                <a:path w="170814" h="267970">
                  <a:moveTo>
                    <a:pt x="140727" y="48383"/>
                  </a:moveTo>
                  <a:lnTo>
                    <a:pt x="133321" y="48383"/>
                  </a:lnTo>
                  <a:lnTo>
                    <a:pt x="133253" y="68143"/>
                  </a:lnTo>
                  <a:lnTo>
                    <a:pt x="135759" y="70779"/>
                  </a:lnTo>
                  <a:lnTo>
                    <a:pt x="158041" y="70779"/>
                  </a:lnTo>
                  <a:lnTo>
                    <a:pt x="162948" y="75707"/>
                  </a:lnTo>
                  <a:lnTo>
                    <a:pt x="162948" y="111608"/>
                  </a:lnTo>
                  <a:lnTo>
                    <a:pt x="40351" y="111608"/>
                  </a:lnTo>
                  <a:lnTo>
                    <a:pt x="37033" y="114939"/>
                  </a:lnTo>
                  <a:lnTo>
                    <a:pt x="37033" y="190143"/>
                  </a:lnTo>
                  <a:lnTo>
                    <a:pt x="40351" y="193477"/>
                  </a:lnTo>
                  <a:lnTo>
                    <a:pt x="162948" y="193477"/>
                  </a:lnTo>
                  <a:lnTo>
                    <a:pt x="162948" y="226941"/>
                  </a:lnTo>
                  <a:lnTo>
                    <a:pt x="170355" y="226941"/>
                  </a:lnTo>
                  <a:lnTo>
                    <a:pt x="170355" y="186007"/>
                  </a:lnTo>
                  <a:lnTo>
                    <a:pt x="44440" y="186007"/>
                  </a:lnTo>
                  <a:lnTo>
                    <a:pt x="44440" y="119023"/>
                  </a:lnTo>
                  <a:lnTo>
                    <a:pt x="170354" y="119023"/>
                  </a:lnTo>
                  <a:lnTo>
                    <a:pt x="170354" y="81875"/>
                  </a:lnTo>
                  <a:lnTo>
                    <a:pt x="168895" y="74634"/>
                  </a:lnTo>
                  <a:lnTo>
                    <a:pt x="164927" y="68722"/>
                  </a:lnTo>
                  <a:lnTo>
                    <a:pt x="159043" y="64735"/>
                  </a:lnTo>
                  <a:lnTo>
                    <a:pt x="151838" y="63268"/>
                  </a:lnTo>
                  <a:lnTo>
                    <a:pt x="140728" y="63268"/>
                  </a:lnTo>
                  <a:lnTo>
                    <a:pt x="140727" y="48383"/>
                  </a:lnTo>
                  <a:close/>
                </a:path>
                <a:path w="170814" h="267970">
                  <a:moveTo>
                    <a:pt x="170354" y="119023"/>
                  </a:moveTo>
                  <a:lnTo>
                    <a:pt x="162948" y="119023"/>
                  </a:lnTo>
                  <a:lnTo>
                    <a:pt x="162948" y="186007"/>
                  </a:lnTo>
                  <a:lnTo>
                    <a:pt x="170355" y="186007"/>
                  </a:lnTo>
                  <a:lnTo>
                    <a:pt x="170354" y="119023"/>
                  </a:lnTo>
                  <a:close/>
                </a:path>
                <a:path w="170814" h="267970">
                  <a:moveTo>
                    <a:pt x="137024" y="0"/>
                  </a:moveTo>
                  <a:lnTo>
                    <a:pt x="33330" y="0"/>
                  </a:lnTo>
                  <a:lnTo>
                    <a:pt x="14796" y="41439"/>
                  </a:lnTo>
                  <a:lnTo>
                    <a:pt x="14677" y="44913"/>
                  </a:lnTo>
                  <a:lnTo>
                    <a:pt x="17769" y="48243"/>
                  </a:lnTo>
                  <a:lnTo>
                    <a:pt x="21723" y="48383"/>
                  </a:lnTo>
                  <a:lnTo>
                    <a:pt x="148134" y="48383"/>
                  </a:lnTo>
                  <a:lnTo>
                    <a:pt x="152088" y="48519"/>
                  </a:lnTo>
                  <a:lnTo>
                    <a:pt x="155405" y="45412"/>
                  </a:lnTo>
                  <a:lnTo>
                    <a:pt x="155422" y="44913"/>
                  </a:lnTo>
                  <a:lnTo>
                    <a:pt x="155541" y="40940"/>
                  </a:lnTo>
                  <a:lnTo>
                    <a:pt x="22220" y="40940"/>
                  </a:lnTo>
                  <a:lnTo>
                    <a:pt x="22220" y="12435"/>
                  </a:lnTo>
                  <a:lnTo>
                    <a:pt x="27195" y="7442"/>
                  </a:lnTo>
                  <a:lnTo>
                    <a:pt x="151439" y="7442"/>
                  </a:lnTo>
                  <a:lnTo>
                    <a:pt x="150111" y="5465"/>
                  </a:lnTo>
                  <a:lnTo>
                    <a:pt x="144228" y="1476"/>
                  </a:lnTo>
                  <a:lnTo>
                    <a:pt x="137024" y="0"/>
                  </a:lnTo>
                  <a:close/>
                </a:path>
                <a:path w="170814" h="267970">
                  <a:moveTo>
                    <a:pt x="151439" y="7442"/>
                  </a:moveTo>
                  <a:lnTo>
                    <a:pt x="143159" y="7442"/>
                  </a:lnTo>
                  <a:lnTo>
                    <a:pt x="148134" y="12435"/>
                  </a:lnTo>
                  <a:lnTo>
                    <a:pt x="148134" y="40940"/>
                  </a:lnTo>
                  <a:lnTo>
                    <a:pt x="155541" y="40940"/>
                  </a:lnTo>
                  <a:lnTo>
                    <a:pt x="155541" y="18606"/>
                  </a:lnTo>
                  <a:lnTo>
                    <a:pt x="154080" y="11373"/>
                  </a:lnTo>
                  <a:lnTo>
                    <a:pt x="151439" y="74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2298027" y="3680865"/>
              <a:ext cx="170815" cy="267970"/>
            </a:xfrm>
            <a:custGeom>
              <a:avLst/>
              <a:gdLst/>
              <a:ahLst/>
              <a:cxnLst/>
              <a:rect l="l" t="t" r="r" b="b"/>
              <a:pathLst>
                <a:path w="170814" h="267970">
                  <a:moveTo>
                    <a:pt x="18516" y="260498"/>
                  </a:moveTo>
                  <a:lnTo>
                    <a:pt x="12381" y="260498"/>
                  </a:lnTo>
                  <a:lnTo>
                    <a:pt x="7406" y="255499"/>
                  </a:lnTo>
                  <a:lnTo>
                    <a:pt x="7406" y="249334"/>
                  </a:lnTo>
                  <a:lnTo>
                    <a:pt x="7406" y="81875"/>
                  </a:lnTo>
                  <a:lnTo>
                    <a:pt x="7406" y="75707"/>
                  </a:lnTo>
                  <a:lnTo>
                    <a:pt x="12381" y="70711"/>
                  </a:lnTo>
                  <a:lnTo>
                    <a:pt x="18516" y="70711"/>
                  </a:lnTo>
                  <a:lnTo>
                    <a:pt x="31478" y="70711"/>
                  </a:lnTo>
                  <a:lnTo>
                    <a:pt x="34478" y="70779"/>
                  </a:lnTo>
                  <a:lnTo>
                    <a:pt x="36965" y="68391"/>
                  </a:lnTo>
                  <a:lnTo>
                    <a:pt x="37033" y="65377"/>
                  </a:lnTo>
                  <a:lnTo>
                    <a:pt x="37036" y="65209"/>
                  </a:lnTo>
                  <a:lnTo>
                    <a:pt x="37033" y="48383"/>
                  </a:lnTo>
                  <a:lnTo>
                    <a:pt x="133321" y="48383"/>
                  </a:lnTo>
                  <a:lnTo>
                    <a:pt x="133321" y="65129"/>
                  </a:lnTo>
                  <a:lnTo>
                    <a:pt x="133253" y="68143"/>
                  </a:lnTo>
                  <a:lnTo>
                    <a:pt x="135629" y="70643"/>
                  </a:lnTo>
                  <a:lnTo>
                    <a:pt x="138629" y="70711"/>
                  </a:lnTo>
                  <a:lnTo>
                    <a:pt x="138792" y="70711"/>
                  </a:lnTo>
                  <a:lnTo>
                    <a:pt x="151838" y="70711"/>
                  </a:lnTo>
                  <a:lnTo>
                    <a:pt x="157973" y="70711"/>
                  </a:lnTo>
                  <a:lnTo>
                    <a:pt x="162948" y="75707"/>
                  </a:lnTo>
                  <a:lnTo>
                    <a:pt x="162948" y="81875"/>
                  </a:lnTo>
                  <a:lnTo>
                    <a:pt x="162948" y="111608"/>
                  </a:lnTo>
                  <a:lnTo>
                    <a:pt x="44440" y="111608"/>
                  </a:lnTo>
                  <a:lnTo>
                    <a:pt x="40351" y="111608"/>
                  </a:lnTo>
                  <a:lnTo>
                    <a:pt x="37033" y="114939"/>
                  </a:lnTo>
                  <a:lnTo>
                    <a:pt x="37033" y="119051"/>
                  </a:lnTo>
                  <a:lnTo>
                    <a:pt x="37033" y="186034"/>
                  </a:lnTo>
                  <a:lnTo>
                    <a:pt x="37033" y="190143"/>
                  </a:lnTo>
                  <a:lnTo>
                    <a:pt x="40351" y="193477"/>
                  </a:lnTo>
                  <a:lnTo>
                    <a:pt x="44440" y="193477"/>
                  </a:lnTo>
                  <a:lnTo>
                    <a:pt x="162948" y="193477"/>
                  </a:lnTo>
                  <a:lnTo>
                    <a:pt x="162948" y="226941"/>
                  </a:lnTo>
                  <a:lnTo>
                    <a:pt x="170355" y="226941"/>
                  </a:lnTo>
                  <a:lnTo>
                    <a:pt x="170354" y="81875"/>
                  </a:lnTo>
                  <a:lnTo>
                    <a:pt x="140728" y="63268"/>
                  </a:lnTo>
                  <a:lnTo>
                    <a:pt x="140727" y="48383"/>
                  </a:lnTo>
                  <a:lnTo>
                    <a:pt x="148134" y="48383"/>
                  </a:lnTo>
                  <a:lnTo>
                    <a:pt x="152088" y="48519"/>
                  </a:lnTo>
                  <a:lnTo>
                    <a:pt x="155405" y="45412"/>
                  </a:lnTo>
                  <a:lnTo>
                    <a:pt x="155541" y="41440"/>
                  </a:lnTo>
                  <a:lnTo>
                    <a:pt x="155547" y="41272"/>
                  </a:lnTo>
                  <a:lnTo>
                    <a:pt x="155547" y="41105"/>
                  </a:lnTo>
                  <a:lnTo>
                    <a:pt x="155541" y="40940"/>
                  </a:lnTo>
                  <a:lnTo>
                    <a:pt x="155541" y="18606"/>
                  </a:lnTo>
                  <a:lnTo>
                    <a:pt x="154080" y="11373"/>
                  </a:lnTo>
                  <a:lnTo>
                    <a:pt x="150111" y="5465"/>
                  </a:lnTo>
                  <a:lnTo>
                    <a:pt x="144228" y="1476"/>
                  </a:lnTo>
                  <a:lnTo>
                    <a:pt x="137024" y="0"/>
                  </a:lnTo>
                  <a:lnTo>
                    <a:pt x="33330" y="0"/>
                  </a:lnTo>
                  <a:lnTo>
                    <a:pt x="26126" y="1476"/>
                  </a:lnTo>
                  <a:lnTo>
                    <a:pt x="20243" y="5465"/>
                  </a:lnTo>
                  <a:lnTo>
                    <a:pt x="16274" y="11373"/>
                  </a:lnTo>
                  <a:lnTo>
                    <a:pt x="14813" y="18606"/>
                  </a:lnTo>
                  <a:lnTo>
                    <a:pt x="14813" y="40940"/>
                  </a:lnTo>
                  <a:lnTo>
                    <a:pt x="14677" y="44913"/>
                  </a:lnTo>
                  <a:lnTo>
                    <a:pt x="17769" y="48243"/>
                  </a:lnTo>
                  <a:lnTo>
                    <a:pt x="21723" y="48383"/>
                  </a:lnTo>
                  <a:lnTo>
                    <a:pt x="21889" y="48389"/>
                  </a:lnTo>
                  <a:lnTo>
                    <a:pt x="22053" y="48389"/>
                  </a:lnTo>
                  <a:lnTo>
                    <a:pt x="22220" y="48383"/>
                  </a:lnTo>
                  <a:lnTo>
                    <a:pt x="29626" y="48383"/>
                  </a:lnTo>
                  <a:lnTo>
                    <a:pt x="29626" y="63268"/>
                  </a:lnTo>
                  <a:lnTo>
                    <a:pt x="18516" y="63268"/>
                  </a:lnTo>
                  <a:lnTo>
                    <a:pt x="11313" y="64735"/>
                  </a:lnTo>
                  <a:lnTo>
                    <a:pt x="5430" y="68722"/>
                  </a:lnTo>
                  <a:lnTo>
                    <a:pt x="1461" y="74634"/>
                  </a:lnTo>
                  <a:lnTo>
                    <a:pt x="0" y="81875"/>
                  </a:lnTo>
                  <a:lnTo>
                    <a:pt x="0" y="249334"/>
                  </a:lnTo>
                  <a:lnTo>
                    <a:pt x="85273" y="267941"/>
                  </a:lnTo>
                  <a:lnTo>
                    <a:pt x="85242" y="267290"/>
                  </a:lnTo>
                  <a:lnTo>
                    <a:pt x="85174" y="266644"/>
                  </a:lnTo>
                  <a:lnTo>
                    <a:pt x="85174" y="265987"/>
                  </a:lnTo>
                  <a:lnTo>
                    <a:pt x="85189" y="264148"/>
                  </a:lnTo>
                  <a:lnTo>
                    <a:pt x="85331" y="262315"/>
                  </a:lnTo>
                  <a:lnTo>
                    <a:pt x="85603" y="260498"/>
                  </a:lnTo>
                  <a:lnTo>
                    <a:pt x="18516" y="260498"/>
                  </a:lnTo>
                  <a:close/>
                </a:path>
                <a:path w="170814" h="267970">
                  <a:moveTo>
                    <a:pt x="22220" y="40940"/>
                  </a:moveTo>
                  <a:lnTo>
                    <a:pt x="22220" y="18606"/>
                  </a:lnTo>
                  <a:lnTo>
                    <a:pt x="22220" y="12435"/>
                  </a:lnTo>
                  <a:lnTo>
                    <a:pt x="27195" y="7442"/>
                  </a:lnTo>
                  <a:lnTo>
                    <a:pt x="33330" y="7442"/>
                  </a:lnTo>
                  <a:lnTo>
                    <a:pt x="137024" y="7442"/>
                  </a:lnTo>
                  <a:lnTo>
                    <a:pt x="143159" y="7442"/>
                  </a:lnTo>
                  <a:lnTo>
                    <a:pt x="148134" y="12435"/>
                  </a:lnTo>
                  <a:lnTo>
                    <a:pt x="148134" y="18606"/>
                  </a:lnTo>
                  <a:lnTo>
                    <a:pt x="148134" y="40940"/>
                  </a:lnTo>
                  <a:lnTo>
                    <a:pt x="22220" y="40940"/>
                  </a:lnTo>
                  <a:close/>
                </a:path>
              </a:pathLst>
            </a:custGeom>
            <a:ln w="433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2394546" y="3919036"/>
              <a:ext cx="118110" cy="55880"/>
            </a:xfrm>
            <a:custGeom>
              <a:avLst/>
              <a:gdLst/>
              <a:ahLst/>
              <a:cxnLst/>
              <a:rect l="l" t="t" r="r" b="b"/>
              <a:pathLst>
                <a:path w="118110" h="55879">
                  <a:moveTo>
                    <a:pt x="90272" y="0"/>
                  </a:moveTo>
                  <a:lnTo>
                    <a:pt x="27775" y="0"/>
                  </a:lnTo>
                  <a:lnTo>
                    <a:pt x="0" y="27909"/>
                  </a:lnTo>
                  <a:lnTo>
                    <a:pt x="2182" y="38772"/>
                  </a:lnTo>
                  <a:lnTo>
                    <a:pt x="8134" y="47644"/>
                  </a:lnTo>
                  <a:lnTo>
                    <a:pt x="16963" y="53626"/>
                  </a:lnTo>
                  <a:lnTo>
                    <a:pt x="27775" y="55819"/>
                  </a:lnTo>
                  <a:lnTo>
                    <a:pt x="90272" y="55819"/>
                  </a:lnTo>
                  <a:lnTo>
                    <a:pt x="101083" y="53626"/>
                  </a:lnTo>
                  <a:lnTo>
                    <a:pt x="108830" y="48377"/>
                  </a:lnTo>
                  <a:lnTo>
                    <a:pt x="27769" y="48377"/>
                  </a:lnTo>
                  <a:lnTo>
                    <a:pt x="19892" y="46768"/>
                  </a:lnTo>
                  <a:lnTo>
                    <a:pt x="13392" y="42382"/>
                  </a:lnTo>
                  <a:lnTo>
                    <a:pt x="9014" y="35876"/>
                  </a:lnTo>
                  <a:lnTo>
                    <a:pt x="7400" y="27909"/>
                  </a:lnTo>
                  <a:lnTo>
                    <a:pt x="9010" y="19948"/>
                  </a:lnTo>
                  <a:lnTo>
                    <a:pt x="13376" y="13445"/>
                  </a:lnTo>
                  <a:lnTo>
                    <a:pt x="19847" y="9058"/>
                  </a:lnTo>
                  <a:lnTo>
                    <a:pt x="27769" y="7442"/>
                  </a:lnTo>
                  <a:lnTo>
                    <a:pt x="108832" y="7442"/>
                  </a:lnTo>
                  <a:lnTo>
                    <a:pt x="101083" y="2193"/>
                  </a:lnTo>
                  <a:lnTo>
                    <a:pt x="90272" y="0"/>
                  </a:lnTo>
                  <a:close/>
                </a:path>
                <a:path w="118110" h="55879">
                  <a:moveTo>
                    <a:pt x="62951" y="7442"/>
                  </a:moveTo>
                  <a:lnTo>
                    <a:pt x="55544" y="7442"/>
                  </a:lnTo>
                  <a:lnTo>
                    <a:pt x="55544" y="48377"/>
                  </a:lnTo>
                  <a:lnTo>
                    <a:pt x="62951" y="48377"/>
                  </a:lnTo>
                  <a:lnTo>
                    <a:pt x="62951" y="7442"/>
                  </a:lnTo>
                  <a:close/>
                </a:path>
                <a:path w="118110" h="55879">
                  <a:moveTo>
                    <a:pt x="108832" y="7442"/>
                  </a:moveTo>
                  <a:lnTo>
                    <a:pt x="90272" y="7442"/>
                  </a:lnTo>
                  <a:lnTo>
                    <a:pt x="98212" y="9058"/>
                  </a:lnTo>
                  <a:lnTo>
                    <a:pt x="104681" y="13445"/>
                  </a:lnTo>
                  <a:lnTo>
                    <a:pt x="109041" y="19948"/>
                  </a:lnTo>
                  <a:lnTo>
                    <a:pt x="110641" y="27909"/>
                  </a:lnTo>
                  <a:lnTo>
                    <a:pt x="109040" y="35876"/>
                  </a:lnTo>
                  <a:lnTo>
                    <a:pt x="104675" y="42382"/>
                  </a:lnTo>
                  <a:lnTo>
                    <a:pt x="98200" y="46768"/>
                  </a:lnTo>
                  <a:lnTo>
                    <a:pt x="90272" y="48377"/>
                  </a:lnTo>
                  <a:lnTo>
                    <a:pt x="108830" y="48377"/>
                  </a:lnTo>
                  <a:lnTo>
                    <a:pt x="109912" y="47644"/>
                  </a:lnTo>
                  <a:lnTo>
                    <a:pt x="115865" y="38772"/>
                  </a:lnTo>
                  <a:lnTo>
                    <a:pt x="118047" y="27909"/>
                  </a:lnTo>
                  <a:lnTo>
                    <a:pt x="115864" y="17045"/>
                  </a:lnTo>
                  <a:lnTo>
                    <a:pt x="109912" y="8174"/>
                  </a:lnTo>
                  <a:lnTo>
                    <a:pt x="108832" y="74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2394546" y="3919036"/>
              <a:ext cx="118110" cy="55880"/>
            </a:xfrm>
            <a:custGeom>
              <a:avLst/>
              <a:gdLst/>
              <a:ahLst/>
              <a:cxnLst/>
              <a:rect l="l" t="t" r="r" b="b"/>
              <a:pathLst>
                <a:path w="118110" h="55879">
                  <a:moveTo>
                    <a:pt x="90272" y="0"/>
                  </a:moveTo>
                  <a:lnTo>
                    <a:pt x="27775" y="0"/>
                  </a:lnTo>
                  <a:lnTo>
                    <a:pt x="0" y="27909"/>
                  </a:lnTo>
                  <a:lnTo>
                    <a:pt x="2182" y="38772"/>
                  </a:lnTo>
                  <a:lnTo>
                    <a:pt x="8134" y="47644"/>
                  </a:lnTo>
                  <a:lnTo>
                    <a:pt x="16963" y="53626"/>
                  </a:lnTo>
                  <a:lnTo>
                    <a:pt x="27775" y="55819"/>
                  </a:lnTo>
                  <a:lnTo>
                    <a:pt x="90272" y="55819"/>
                  </a:lnTo>
                  <a:lnTo>
                    <a:pt x="101083" y="53626"/>
                  </a:lnTo>
                  <a:lnTo>
                    <a:pt x="109912" y="47644"/>
                  </a:lnTo>
                  <a:lnTo>
                    <a:pt x="115865" y="38772"/>
                  </a:lnTo>
                  <a:lnTo>
                    <a:pt x="118047" y="27909"/>
                  </a:lnTo>
                  <a:lnTo>
                    <a:pt x="115864" y="17045"/>
                  </a:lnTo>
                  <a:lnTo>
                    <a:pt x="109912" y="8174"/>
                  </a:lnTo>
                  <a:lnTo>
                    <a:pt x="101083" y="2193"/>
                  </a:lnTo>
                  <a:lnTo>
                    <a:pt x="90272" y="0"/>
                  </a:lnTo>
                  <a:close/>
                </a:path>
                <a:path w="118110" h="55879">
                  <a:moveTo>
                    <a:pt x="7400" y="27909"/>
                  </a:moveTo>
                  <a:lnTo>
                    <a:pt x="9010" y="19948"/>
                  </a:lnTo>
                  <a:lnTo>
                    <a:pt x="13376" y="13445"/>
                  </a:lnTo>
                  <a:lnTo>
                    <a:pt x="19847" y="9058"/>
                  </a:lnTo>
                  <a:lnTo>
                    <a:pt x="27769" y="7442"/>
                  </a:lnTo>
                  <a:lnTo>
                    <a:pt x="55544" y="7442"/>
                  </a:lnTo>
                  <a:lnTo>
                    <a:pt x="55544" y="48377"/>
                  </a:lnTo>
                  <a:lnTo>
                    <a:pt x="27769" y="48377"/>
                  </a:lnTo>
                  <a:lnTo>
                    <a:pt x="19847" y="46759"/>
                  </a:lnTo>
                  <a:lnTo>
                    <a:pt x="13376" y="42371"/>
                  </a:lnTo>
                  <a:lnTo>
                    <a:pt x="9010" y="35870"/>
                  </a:lnTo>
                  <a:lnTo>
                    <a:pt x="7400" y="27909"/>
                  </a:lnTo>
                  <a:close/>
                </a:path>
                <a:path w="118110" h="55879">
                  <a:moveTo>
                    <a:pt x="90272" y="48377"/>
                  </a:moveTo>
                  <a:lnTo>
                    <a:pt x="62951" y="48377"/>
                  </a:lnTo>
                  <a:lnTo>
                    <a:pt x="62951" y="7442"/>
                  </a:lnTo>
                  <a:lnTo>
                    <a:pt x="90272" y="7442"/>
                  </a:lnTo>
                  <a:lnTo>
                    <a:pt x="98200" y="9050"/>
                  </a:lnTo>
                  <a:lnTo>
                    <a:pt x="104675" y="13436"/>
                  </a:lnTo>
                  <a:lnTo>
                    <a:pt x="109040" y="19941"/>
                  </a:lnTo>
                  <a:lnTo>
                    <a:pt x="110641" y="27909"/>
                  </a:lnTo>
                  <a:lnTo>
                    <a:pt x="109040" y="35876"/>
                  </a:lnTo>
                  <a:lnTo>
                    <a:pt x="104675" y="42382"/>
                  </a:lnTo>
                  <a:lnTo>
                    <a:pt x="98200" y="46768"/>
                  </a:lnTo>
                  <a:lnTo>
                    <a:pt x="90272" y="48377"/>
                  </a:lnTo>
                  <a:close/>
                </a:path>
              </a:pathLst>
            </a:custGeom>
            <a:ln w="433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0" name="object 90" descr=""/>
          <p:cNvSpPr/>
          <p:nvPr/>
        </p:nvSpPr>
        <p:spPr>
          <a:xfrm>
            <a:off x="2342467" y="3799888"/>
            <a:ext cx="118745" cy="67310"/>
          </a:xfrm>
          <a:custGeom>
            <a:avLst/>
            <a:gdLst/>
            <a:ahLst/>
            <a:cxnLst/>
            <a:rect l="l" t="t" r="r" b="b"/>
            <a:pathLst>
              <a:path w="118744" h="67310">
                <a:moveTo>
                  <a:pt x="0" y="66983"/>
                </a:moveTo>
                <a:lnTo>
                  <a:pt x="0" y="0"/>
                </a:lnTo>
                <a:lnTo>
                  <a:pt x="118507" y="0"/>
                </a:lnTo>
                <a:lnTo>
                  <a:pt x="118507" y="66983"/>
                </a:lnTo>
                <a:lnTo>
                  <a:pt x="0" y="66983"/>
                </a:lnTo>
                <a:close/>
              </a:path>
            </a:pathLst>
          </a:custGeom>
          <a:ln w="4336">
            <a:solidFill>
              <a:srgbClr val="0737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 descr=""/>
          <p:cNvSpPr txBox="1"/>
          <p:nvPr/>
        </p:nvSpPr>
        <p:spPr>
          <a:xfrm>
            <a:off x="2470785" y="3528564"/>
            <a:ext cx="1491615" cy="82740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 marR="37465">
              <a:lnSpc>
                <a:spcPct val="100000"/>
              </a:lnSpc>
              <a:spcBef>
                <a:spcPts val="340"/>
              </a:spcBef>
            </a:pPr>
            <a:r>
              <a:rPr dirty="0" sz="3200" spc="-10" b="1">
                <a:solidFill>
                  <a:srgbClr val="FF9900"/>
                </a:solidFill>
                <a:latin typeface="Arial"/>
                <a:cs typeface="Arial"/>
              </a:rPr>
              <a:t>51.1%</a:t>
            </a:r>
            <a:endParaRPr sz="3200">
              <a:latin typeface="Arial"/>
              <a:cs typeface="Arial"/>
            </a:endParaRPr>
          </a:p>
          <a:p>
            <a:pPr algn="ctr" marL="12700" marR="5080" indent="-29845">
              <a:lnSpc>
                <a:spcPct val="100000"/>
              </a:lnSpc>
              <a:spcBef>
                <a:spcPts val="70"/>
              </a:spcBef>
            </a:pP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REGULAR</a:t>
            </a:r>
            <a:r>
              <a:rPr dirty="0" sz="9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INTERMITTENT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ORAL</a:t>
            </a:r>
            <a:r>
              <a:rPr dirty="0" sz="9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CORTICOSTEROIDS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4742434" y="3528564"/>
            <a:ext cx="1771014" cy="82740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 marR="36830">
              <a:lnSpc>
                <a:spcPct val="100000"/>
              </a:lnSpc>
              <a:spcBef>
                <a:spcPts val="340"/>
              </a:spcBef>
            </a:pPr>
            <a:r>
              <a:rPr dirty="0" sz="3200" spc="-10" b="1">
                <a:solidFill>
                  <a:srgbClr val="FF9900"/>
                </a:solidFill>
                <a:latin typeface="Arial"/>
                <a:cs typeface="Arial"/>
              </a:rPr>
              <a:t>25.4%</a:t>
            </a:r>
            <a:endParaRPr sz="3200">
              <a:latin typeface="Arial"/>
              <a:cs typeface="Arial"/>
            </a:endParaRPr>
          </a:p>
          <a:p>
            <a:pPr algn="ctr" marL="2540">
              <a:lnSpc>
                <a:spcPct val="100000"/>
              </a:lnSpc>
              <a:spcBef>
                <a:spcPts val="70"/>
              </a:spcBef>
            </a:pP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RECEIVING</a:t>
            </a:r>
            <a:r>
              <a:rPr dirty="0" sz="9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BIOLOGICS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(72.6%</a:t>
            </a:r>
            <a:r>
              <a:rPr dirty="0" sz="9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those</a:t>
            </a:r>
            <a:r>
              <a:rPr dirty="0" sz="9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at</a:t>
            </a:r>
            <a:r>
              <a:rPr dirty="0" sz="9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900" spc="-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9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25" b="1">
                <a:solidFill>
                  <a:srgbClr val="073762"/>
                </a:solidFill>
                <a:latin typeface="Arial"/>
                <a:cs typeface="Arial"/>
              </a:rPr>
              <a:t>5)</a:t>
            </a:r>
            <a:endParaRPr sz="900">
              <a:latin typeface="Arial"/>
              <a:cs typeface="Arial"/>
            </a:endParaRPr>
          </a:p>
        </p:txBody>
      </p:sp>
      <p:pic>
        <p:nvPicPr>
          <p:cNvPr id="93" name="object 93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690884" y="3660097"/>
            <a:ext cx="235779" cy="342967"/>
          </a:xfrm>
          <a:prstGeom prst="rect">
            <a:avLst/>
          </a:prstGeom>
        </p:spPr>
      </p:pic>
      <p:grpSp>
        <p:nvGrpSpPr>
          <p:cNvPr id="94" name="object 94" descr=""/>
          <p:cNvGrpSpPr/>
          <p:nvPr/>
        </p:nvGrpSpPr>
        <p:grpSpPr>
          <a:xfrm>
            <a:off x="7218578" y="3686142"/>
            <a:ext cx="286385" cy="287655"/>
            <a:chOff x="7218578" y="3686142"/>
            <a:chExt cx="286385" cy="287655"/>
          </a:xfrm>
        </p:grpSpPr>
        <p:sp>
          <p:nvSpPr>
            <p:cNvPr id="95" name="object 95" descr=""/>
            <p:cNvSpPr/>
            <p:nvPr/>
          </p:nvSpPr>
          <p:spPr>
            <a:xfrm>
              <a:off x="7220744" y="3688307"/>
              <a:ext cx="281940" cy="283210"/>
            </a:xfrm>
            <a:custGeom>
              <a:avLst/>
              <a:gdLst/>
              <a:ahLst/>
              <a:cxnLst/>
              <a:rect l="l" t="t" r="r" b="b"/>
              <a:pathLst>
                <a:path w="281940" h="283210">
                  <a:moveTo>
                    <a:pt x="140854" y="0"/>
                  </a:moveTo>
                  <a:lnTo>
                    <a:pt x="96217" y="7225"/>
                  </a:lnTo>
                  <a:lnTo>
                    <a:pt x="57591" y="27309"/>
                  </a:lnTo>
                  <a:lnTo>
                    <a:pt x="27139" y="57923"/>
                  </a:lnTo>
                  <a:lnTo>
                    <a:pt x="7171" y="96735"/>
                  </a:lnTo>
                  <a:lnTo>
                    <a:pt x="0" y="141416"/>
                  </a:lnTo>
                  <a:lnTo>
                    <a:pt x="7174" y="186112"/>
                  </a:lnTo>
                  <a:lnTo>
                    <a:pt x="27152" y="224931"/>
                  </a:lnTo>
                  <a:lnTo>
                    <a:pt x="57616" y="255542"/>
                  </a:lnTo>
                  <a:lnTo>
                    <a:pt x="96247" y="275617"/>
                  </a:lnTo>
                  <a:lnTo>
                    <a:pt x="140728" y="282826"/>
                  </a:lnTo>
                  <a:lnTo>
                    <a:pt x="185208" y="275617"/>
                  </a:lnTo>
                  <a:lnTo>
                    <a:pt x="185658" y="275383"/>
                  </a:lnTo>
                  <a:lnTo>
                    <a:pt x="140728" y="275383"/>
                  </a:lnTo>
                  <a:lnTo>
                    <a:pt x="98588" y="268553"/>
                  </a:lnTo>
                  <a:lnTo>
                    <a:pt x="61990" y="249535"/>
                  </a:lnTo>
                  <a:lnTo>
                    <a:pt x="33129" y="220534"/>
                  </a:lnTo>
                  <a:lnTo>
                    <a:pt x="14203" y="183759"/>
                  </a:lnTo>
                  <a:lnTo>
                    <a:pt x="7406" y="141416"/>
                  </a:lnTo>
                  <a:lnTo>
                    <a:pt x="14238" y="99093"/>
                  </a:lnTo>
                  <a:lnTo>
                    <a:pt x="33176" y="62335"/>
                  </a:lnTo>
                  <a:lnTo>
                    <a:pt x="62029" y="33342"/>
                  </a:lnTo>
                  <a:lnTo>
                    <a:pt x="98609" y="14311"/>
                  </a:lnTo>
                  <a:lnTo>
                    <a:pt x="140727" y="7442"/>
                  </a:lnTo>
                  <a:lnTo>
                    <a:pt x="185729" y="7442"/>
                  </a:lnTo>
                  <a:lnTo>
                    <a:pt x="185311" y="7225"/>
                  </a:lnTo>
                  <a:lnTo>
                    <a:pt x="140854" y="0"/>
                  </a:lnTo>
                  <a:close/>
                </a:path>
                <a:path w="281940" h="283210">
                  <a:moveTo>
                    <a:pt x="185729" y="7442"/>
                  </a:moveTo>
                  <a:lnTo>
                    <a:pt x="140727" y="7442"/>
                  </a:lnTo>
                  <a:lnTo>
                    <a:pt x="183108" y="14311"/>
                  </a:lnTo>
                  <a:lnTo>
                    <a:pt x="182943" y="14311"/>
                  </a:lnTo>
                  <a:lnTo>
                    <a:pt x="219515" y="33342"/>
                  </a:lnTo>
                  <a:lnTo>
                    <a:pt x="248347" y="62335"/>
                  </a:lnTo>
                  <a:lnTo>
                    <a:pt x="267256" y="99093"/>
                  </a:lnTo>
                  <a:lnTo>
                    <a:pt x="274049" y="141416"/>
                  </a:lnTo>
                  <a:lnTo>
                    <a:pt x="267252" y="183759"/>
                  </a:lnTo>
                  <a:lnTo>
                    <a:pt x="248326" y="220534"/>
                  </a:lnTo>
                  <a:lnTo>
                    <a:pt x="219466" y="249535"/>
                  </a:lnTo>
                  <a:lnTo>
                    <a:pt x="182868" y="268553"/>
                  </a:lnTo>
                  <a:lnTo>
                    <a:pt x="140728" y="275383"/>
                  </a:lnTo>
                  <a:lnTo>
                    <a:pt x="185658" y="275383"/>
                  </a:lnTo>
                  <a:lnTo>
                    <a:pt x="223840" y="255542"/>
                  </a:lnTo>
                  <a:lnTo>
                    <a:pt x="254303" y="224931"/>
                  </a:lnTo>
                  <a:lnTo>
                    <a:pt x="274281" y="186112"/>
                  </a:lnTo>
                  <a:lnTo>
                    <a:pt x="281456" y="141416"/>
                  </a:lnTo>
                  <a:lnTo>
                    <a:pt x="274303" y="96735"/>
                  </a:lnTo>
                  <a:lnTo>
                    <a:pt x="254351" y="57923"/>
                  </a:lnTo>
                  <a:lnTo>
                    <a:pt x="223915" y="27309"/>
                  </a:lnTo>
                  <a:lnTo>
                    <a:pt x="185729" y="74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7220744" y="3688307"/>
              <a:ext cx="281940" cy="283210"/>
            </a:xfrm>
            <a:custGeom>
              <a:avLst/>
              <a:gdLst/>
              <a:ahLst/>
              <a:cxnLst/>
              <a:rect l="l" t="t" r="r" b="b"/>
              <a:pathLst>
                <a:path w="281940" h="283210">
                  <a:moveTo>
                    <a:pt x="140727" y="7442"/>
                  </a:moveTo>
                  <a:lnTo>
                    <a:pt x="182867" y="14272"/>
                  </a:lnTo>
                  <a:lnTo>
                    <a:pt x="219466" y="33292"/>
                  </a:lnTo>
                  <a:lnTo>
                    <a:pt x="248326" y="62294"/>
                  </a:lnTo>
                  <a:lnTo>
                    <a:pt x="267252" y="99071"/>
                  </a:lnTo>
                  <a:lnTo>
                    <a:pt x="274049" y="141416"/>
                  </a:lnTo>
                  <a:lnTo>
                    <a:pt x="267252" y="183759"/>
                  </a:lnTo>
                  <a:lnTo>
                    <a:pt x="248326" y="220534"/>
                  </a:lnTo>
                  <a:lnTo>
                    <a:pt x="219466" y="249535"/>
                  </a:lnTo>
                  <a:lnTo>
                    <a:pt x="182868" y="268553"/>
                  </a:lnTo>
                  <a:lnTo>
                    <a:pt x="140728" y="275383"/>
                  </a:lnTo>
                  <a:lnTo>
                    <a:pt x="98588" y="268553"/>
                  </a:lnTo>
                  <a:lnTo>
                    <a:pt x="61990" y="249535"/>
                  </a:lnTo>
                  <a:lnTo>
                    <a:pt x="33129" y="220534"/>
                  </a:lnTo>
                  <a:lnTo>
                    <a:pt x="14203" y="183759"/>
                  </a:lnTo>
                  <a:lnTo>
                    <a:pt x="7406" y="141416"/>
                  </a:lnTo>
                  <a:lnTo>
                    <a:pt x="14238" y="99093"/>
                  </a:lnTo>
                  <a:lnTo>
                    <a:pt x="33176" y="62335"/>
                  </a:lnTo>
                  <a:lnTo>
                    <a:pt x="62029" y="33342"/>
                  </a:lnTo>
                  <a:lnTo>
                    <a:pt x="98609" y="14311"/>
                  </a:lnTo>
                  <a:lnTo>
                    <a:pt x="140727" y="7442"/>
                  </a:lnTo>
                </a:path>
                <a:path w="281940" h="283210">
                  <a:moveTo>
                    <a:pt x="140727" y="0"/>
                  </a:moveTo>
                  <a:lnTo>
                    <a:pt x="96247" y="7209"/>
                  </a:lnTo>
                  <a:lnTo>
                    <a:pt x="57615" y="27285"/>
                  </a:lnTo>
                  <a:lnTo>
                    <a:pt x="27152" y="57898"/>
                  </a:lnTo>
                  <a:lnTo>
                    <a:pt x="7174" y="96718"/>
                  </a:lnTo>
                  <a:lnTo>
                    <a:pt x="0" y="141416"/>
                  </a:lnTo>
                  <a:lnTo>
                    <a:pt x="7174" y="186112"/>
                  </a:lnTo>
                  <a:lnTo>
                    <a:pt x="27152" y="224931"/>
                  </a:lnTo>
                  <a:lnTo>
                    <a:pt x="57616" y="255542"/>
                  </a:lnTo>
                  <a:lnTo>
                    <a:pt x="96247" y="275617"/>
                  </a:lnTo>
                  <a:lnTo>
                    <a:pt x="140728" y="282826"/>
                  </a:lnTo>
                  <a:lnTo>
                    <a:pt x="185208" y="275617"/>
                  </a:lnTo>
                  <a:lnTo>
                    <a:pt x="223840" y="255542"/>
                  </a:lnTo>
                  <a:lnTo>
                    <a:pt x="254303" y="224931"/>
                  </a:lnTo>
                  <a:lnTo>
                    <a:pt x="274281" y="186112"/>
                  </a:lnTo>
                  <a:lnTo>
                    <a:pt x="281456" y="141416"/>
                  </a:lnTo>
                  <a:lnTo>
                    <a:pt x="274303" y="96735"/>
                  </a:lnTo>
                  <a:lnTo>
                    <a:pt x="254351" y="57923"/>
                  </a:lnTo>
                  <a:lnTo>
                    <a:pt x="223915" y="27309"/>
                  </a:lnTo>
                  <a:lnTo>
                    <a:pt x="185311" y="7225"/>
                  </a:lnTo>
                  <a:lnTo>
                    <a:pt x="140854" y="0"/>
                  </a:lnTo>
                  <a:close/>
                </a:path>
              </a:pathLst>
            </a:custGeom>
            <a:ln w="4331">
              <a:solidFill>
                <a:srgbClr val="07376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7" name="object 97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270425" y="3738247"/>
              <a:ext cx="182092" cy="182954"/>
            </a:xfrm>
            <a:prstGeom prst="rect">
              <a:avLst/>
            </a:prstGeom>
          </p:spPr>
        </p:pic>
      </p:grpSp>
      <p:sp>
        <p:nvSpPr>
          <p:cNvPr id="98" name="object 98" descr=""/>
          <p:cNvSpPr txBox="1"/>
          <p:nvPr/>
        </p:nvSpPr>
        <p:spPr>
          <a:xfrm>
            <a:off x="7504303" y="3528564"/>
            <a:ext cx="1304290" cy="82740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 marR="40005">
              <a:lnSpc>
                <a:spcPct val="100000"/>
              </a:lnSpc>
              <a:spcBef>
                <a:spcPts val="340"/>
              </a:spcBef>
            </a:pPr>
            <a:r>
              <a:rPr dirty="0" sz="3200" spc="-25" b="1">
                <a:solidFill>
                  <a:srgbClr val="FF9900"/>
                </a:solidFill>
                <a:latin typeface="Arial"/>
                <a:cs typeface="Arial"/>
              </a:rPr>
              <a:t>1.7</a:t>
            </a:r>
            <a:endParaRPr sz="32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  <a:spcBef>
                <a:spcPts val="70"/>
              </a:spcBef>
            </a:pP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MEAN</a:t>
            </a:r>
            <a:r>
              <a:rPr dirty="0" sz="9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EXACERBATION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RATE</a:t>
            </a:r>
            <a:r>
              <a:rPr dirty="0" sz="9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073762"/>
                </a:solidFill>
                <a:latin typeface="Arial"/>
                <a:cs typeface="Arial"/>
              </a:rPr>
              <a:t>PER</a:t>
            </a:r>
            <a:r>
              <a:rPr dirty="0" sz="9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900" spc="-20" b="1">
                <a:solidFill>
                  <a:srgbClr val="073762"/>
                </a:solidFill>
                <a:latin typeface="Arial"/>
                <a:cs typeface="Arial"/>
              </a:rPr>
              <a:t>YEAR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Results:</a:t>
            </a:r>
            <a:r>
              <a:rPr dirty="0" spc="-90"/>
              <a:t> </a:t>
            </a:r>
            <a:r>
              <a:rPr dirty="0"/>
              <a:t>Demographic</a:t>
            </a:r>
            <a:r>
              <a:rPr dirty="0" spc="-85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600"/>
              <a:t>Asthma</a:t>
            </a:r>
            <a:r>
              <a:rPr dirty="0" sz="1600" spc="-50"/>
              <a:t> </a:t>
            </a:r>
            <a:r>
              <a:rPr dirty="0" sz="1600" spc="-10"/>
              <a:t>Control</a:t>
            </a:r>
            <a:endParaRPr sz="1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443" y="1799940"/>
            <a:ext cx="3566056" cy="206946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10692" y="966292"/>
            <a:ext cx="618553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Font typeface="Arial"/>
              <a:buChar char="•"/>
              <a:tabLst>
                <a:tab pos="145415" algn="l"/>
              </a:tabLst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34.9%</a:t>
            </a:r>
            <a:r>
              <a:rPr dirty="0" sz="14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were at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GINA</a:t>
            </a:r>
            <a:r>
              <a:rPr dirty="0" sz="1400" spc="-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Step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5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57.2%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poorly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controlled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asthma,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08156" y="1865421"/>
            <a:ext cx="4512513" cy="208777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11302" y="4868895"/>
            <a:ext cx="575183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USA: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States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America;</a:t>
            </a:r>
            <a:r>
              <a:rPr dirty="0" sz="8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United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Kingdom;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SK:</a:t>
            </a:r>
            <a:r>
              <a:rPr dirty="0" sz="8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South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Korea; IT:</a:t>
            </a:r>
            <a:r>
              <a:rPr dirty="0" sz="8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Italy;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SAWD:</a:t>
            </a:r>
            <a:r>
              <a:rPr dirty="0" sz="8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800" spc="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8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073762"/>
                </a:solidFill>
                <a:latin typeface="Arial"/>
                <a:cs typeface="Arial"/>
              </a:rPr>
              <a:t>Web-based</a:t>
            </a:r>
            <a:r>
              <a:rPr dirty="0" sz="8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99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41BDA2721B41837B8BA28E55ACAF" ma:contentTypeVersion="20" ma:contentTypeDescription="Create a new document." ma:contentTypeScope="" ma:versionID="81ba27eebadeb43cb7d70786a59d7827">
  <xsd:schema xmlns:xsd="http://www.w3.org/2001/XMLSchema" xmlns:xs="http://www.w3.org/2001/XMLSchema" xmlns:p="http://schemas.microsoft.com/office/2006/metadata/properties" xmlns:ns2="45fb3224-858f-4285-b885-596f231a21c4" xmlns:ns3="2f033571-d360-456b-af5c-15748b9eebf1" targetNamespace="http://schemas.microsoft.com/office/2006/metadata/properties" ma:root="true" ma:fieldsID="552b9d3c7b5cf9f7eb65250a6663d295" ns2:_="" ns3:_="">
    <xsd:import namespace="45fb3224-858f-4285-b885-596f231a21c4"/>
    <xsd:import namespace="2f033571-d360-456b-af5c-15748b9eeb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Status" minOccurs="0"/>
                <xsd:element ref="ns3:ProjectLead" minOccurs="0"/>
                <xsd:element ref="ns3:ProjectCode" minOccurs="0"/>
                <xsd:element ref="ns3:Uploaded_x003f_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3224-858f-4285-b885-596f231a2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d70a7d1-828f-4c33-bf04-e2adf9cef425}" ma:internalName="TaxCatchAll" ma:showField="CatchAllData" ma:web="45fb3224-858f-4285-b885-596f231a2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33571-d360-456b-af5c-15748b9ee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ed13bda-c4fe-452c-9652-5df4252020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Current Status" ma:format="Dropdown" ma:internalName="Status">
      <xsd:simpleType>
        <xsd:restriction base="dms:Choice">
          <xsd:enumeration value="0 - Proposal (Collaborative)"/>
          <xsd:enumeration value="1 - Protocol"/>
          <xsd:enumeration value="2 - Ethics"/>
          <xsd:enumeration value="3 - Data"/>
          <xsd:enumeration value="4 - Analysis"/>
          <xsd:enumeration value="5 - Study Report"/>
          <xsd:enumeration value="6.1 - Kickoff"/>
          <xsd:enumeration value="6.2 - Outline"/>
          <xsd:enumeration value="6.3 - MS 1st Draft"/>
          <xsd:enumeration value="6.4 - MS 2nd Draft"/>
          <xsd:enumeration value="6.5 - MS Final Draft"/>
          <xsd:enumeration value="6.6 - Submission"/>
          <xsd:enumeration value="6.7 - Resubmission"/>
          <xsd:enumeration value="6.8 - Accepted"/>
          <xsd:enumeration value="6.9 Article Proof"/>
          <xsd:enumeration value="7 - Published"/>
        </xsd:restriction>
      </xsd:simpleType>
    </xsd:element>
    <xsd:element name="ProjectLead" ma:index="22" nillable="true" ma:displayName="Project Lead" ma:format="Dropdown" ma:list="UserInfo" ma:SharePointGroup="0" ma:internalName="ProjectLea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Code" ma:index="23" nillable="true" ma:displayName="Project Code" ma:format="Dropdown" ma:internalName="ProjectCode">
      <xsd:simpleType>
        <xsd:restriction base="dms:Text">
          <xsd:maxLength value="255"/>
        </xsd:restriction>
      </xsd:simpleType>
    </xsd:element>
    <xsd:element name="Uploaded_x003f_" ma:index="24" nillable="true" ma:displayName="Uploaded?" ma:format="Dropdown" ma:internalName="Uploaded_x003f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ploaded"/>
                    <xsd:enumeration value="Pui Yee to Upload"/>
                    <xsd:enumeration value="Pui Yee to move to completed"/>
                    <xsd:enumeration value="Pui Yee to double check/organise"/>
                    <xsd:enumeration value="Team to upload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f033571-d360-456b-af5c-15748b9eebf1" xsi:nil="true"/>
    <TaxCatchAll xmlns="45fb3224-858f-4285-b885-596f231a21c4" xsi:nil="true"/>
    <ProjectCode xmlns="2f033571-d360-456b-af5c-15748b9eebf1" xsi:nil="true"/>
    <lcf76f155ced4ddcb4097134ff3c332f xmlns="2f033571-d360-456b-af5c-15748b9eebf1">
      <Terms xmlns="http://schemas.microsoft.com/office/infopath/2007/PartnerControls"/>
    </lcf76f155ced4ddcb4097134ff3c332f>
    <Uploaded_x003f_ xmlns="2f033571-d360-456b-af5c-15748b9eebf1" xsi:nil="true"/>
    <ProjectLead xmlns="2f033571-d360-456b-af5c-15748b9eebf1">
      <UserInfo>
        <DisplayName/>
        <AccountId xsi:nil="true"/>
        <AccountType/>
      </UserInfo>
    </ProjectLead>
  </documentManagement>
</p:properties>
</file>

<file path=customXml/itemProps1.xml><?xml version="1.0" encoding="utf-8"?>
<ds:datastoreItem xmlns:ds="http://schemas.openxmlformats.org/officeDocument/2006/customXml" ds:itemID="{7E9BD96A-82C0-4273-9833-6887DE41F7E5}"/>
</file>

<file path=customXml/itemProps2.xml><?xml version="1.0" encoding="utf-8"?>
<ds:datastoreItem xmlns:ds="http://schemas.openxmlformats.org/officeDocument/2006/customXml" ds:itemID="{00EDF801-796D-421C-87DB-E4CF8BD513F1}"/>
</file>

<file path=customXml/itemProps3.xml><?xml version="1.0" encoding="utf-8"?>
<ds:datastoreItem xmlns:ds="http://schemas.openxmlformats.org/officeDocument/2006/customXml" ds:itemID="{40743517-2C54-4E1D-99CB-E1431BA76FF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Severe asthma registry (ISAR): protocol for a global registry</dc:title>
  <dc:creator>Medscript Ltd Ireland</dc:creator>
  <dcterms:created xsi:type="dcterms:W3CDTF">2024-09-23T02:25:18Z</dcterms:created>
  <dcterms:modified xsi:type="dcterms:W3CDTF">2024-09-23T02:25:18Z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2024-09-23T00:00:00Z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0x010100876141BDA2721B41837B8BA28E55ACAF</vt:lpwstr>
  </property>
</Properties>
</file>