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9"/>
  </p:notesMasterIdLst>
  <p:sldIdLst>
    <p:sldId id="256" r:id="rId3"/>
    <p:sldId id="260" r:id="rId4"/>
    <p:sldId id="269" r:id="rId5"/>
    <p:sldId id="268" r:id="rId6"/>
    <p:sldId id="264" r:id="rId7"/>
    <p:sldId id="263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D7D3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41472-BE3A-4BED-A399-91FEB7F964FE}" v="1" dt="2023-10-25T10:55:29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0e5709d26_2_45:notes"/>
          <p:cNvSpPr txBox="1">
            <a:spLocks noGrp="1"/>
          </p:cNvSpPr>
          <p:nvPr>
            <p:ph type="body" idx="1"/>
          </p:nvPr>
        </p:nvSpPr>
        <p:spPr>
          <a:xfrm>
            <a:off x="685315" y="4400596"/>
            <a:ext cx="5487370" cy="3600219"/>
          </a:xfrm>
          <a:prstGeom prst="rect">
            <a:avLst/>
          </a:prstGeom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00e5709d26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0e5709d26_2_71:notes"/>
          <p:cNvSpPr txBox="1">
            <a:spLocks noGrp="1"/>
          </p:cNvSpPr>
          <p:nvPr>
            <p:ph type="body" idx="1"/>
          </p:nvPr>
        </p:nvSpPr>
        <p:spPr>
          <a:xfrm>
            <a:off x="685315" y="4400596"/>
            <a:ext cx="5487370" cy="3600219"/>
          </a:xfrm>
          <a:prstGeom prst="rect">
            <a:avLst/>
          </a:prstGeom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00e5709d26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69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0e5709d26_2_71:notes"/>
          <p:cNvSpPr txBox="1">
            <a:spLocks noGrp="1"/>
          </p:cNvSpPr>
          <p:nvPr>
            <p:ph type="body" idx="1"/>
          </p:nvPr>
        </p:nvSpPr>
        <p:spPr>
          <a:xfrm>
            <a:off x="685315" y="4400596"/>
            <a:ext cx="5487370" cy="3600219"/>
          </a:xfrm>
          <a:prstGeom prst="rect">
            <a:avLst/>
          </a:prstGeom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00e5709d26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098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0e5709d26_2_71:notes"/>
          <p:cNvSpPr txBox="1">
            <a:spLocks noGrp="1"/>
          </p:cNvSpPr>
          <p:nvPr>
            <p:ph type="body" idx="1"/>
          </p:nvPr>
        </p:nvSpPr>
        <p:spPr>
          <a:xfrm>
            <a:off x="685315" y="4400596"/>
            <a:ext cx="5487370" cy="3600219"/>
          </a:xfrm>
          <a:prstGeom prst="rect">
            <a:avLst/>
          </a:prstGeom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00e5709d26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76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2041638"/>
            <a:ext cx="9144000" cy="1223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212833" y="3294256"/>
            <a:ext cx="8734097" cy="89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>
            <a:lvl1pPr lvl="0" algn="ctr"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909090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solidFill>
                  <a:srgbClr val="909090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800"/>
              <a:buNone/>
              <a:defRPr>
                <a:solidFill>
                  <a:srgbClr val="909090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220717" y="2049939"/>
            <a:ext cx="8726213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2750" y="1011889"/>
            <a:ext cx="2538498" cy="83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8176" y="4298551"/>
            <a:ext cx="1233933" cy="613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23193" y="4547013"/>
            <a:ext cx="385200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4310446" y="4547013"/>
            <a:ext cx="385200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3686" y="128566"/>
            <a:ext cx="671281" cy="22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6129" y="4752037"/>
            <a:ext cx="503251" cy="25033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23850" y="147924"/>
            <a:ext cx="8496300" cy="45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23850" y="141128"/>
            <a:ext cx="8496300" cy="45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23850" y="941560"/>
            <a:ext cx="8496300" cy="348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marR="0" lvl="0" indent="-330200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678922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0" y="744615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686" y="128566"/>
            <a:ext cx="671281" cy="22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6129" y="4752037"/>
            <a:ext cx="503250" cy="2503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  <p15:guide id="3" orient="horz" pos="787">
          <p15:clr>
            <a:srgbClr val="F26B43"/>
          </p15:clr>
        </p15:guide>
        <p15:guide id="4" pos="2880">
          <p15:clr>
            <a:srgbClr val="F26B43"/>
          </p15:clr>
        </p15:guide>
        <p15:guide id="5" pos="55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47/POR.S39987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47/POR.S39987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47/POR.S39987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hyperlink" Target="https://doi.org/10.2147/POR.S399879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hyperlink" Target="https://doi.org/10.2147/POR.S399879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ctrTitle"/>
          </p:nvPr>
        </p:nvSpPr>
        <p:spPr>
          <a:xfrm>
            <a:off x="220717" y="2049939"/>
            <a:ext cx="8726213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 severe asthma registries: a global and growing inventory</a:t>
            </a:r>
            <a:endParaRPr sz="2800" dirty="0">
              <a:latin typeface="+mj-lt"/>
            </a:endParaRPr>
          </a:p>
        </p:txBody>
      </p:sp>
      <p:sp>
        <p:nvSpPr>
          <p:cNvPr id="2" name="Google Shape;99;p20">
            <a:extLst>
              <a:ext uri="{FF2B5EF4-FFF2-40B4-BE49-F238E27FC236}">
                <a16:creationId xmlns:a16="http://schemas.microsoft.com/office/drawing/2014/main" id="{E30FFDAF-77BD-C8E5-1A37-7476A537FD97}"/>
              </a:ext>
            </a:extLst>
          </p:cNvPr>
          <p:cNvSpPr txBox="1">
            <a:spLocks/>
          </p:cNvSpPr>
          <p:nvPr/>
        </p:nvSpPr>
        <p:spPr>
          <a:xfrm>
            <a:off x="276136" y="3306862"/>
            <a:ext cx="8734097" cy="89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900" dirty="0"/>
              <a:t>Breda </a:t>
            </a:r>
            <a:r>
              <a:rPr lang="en-US" sz="900" dirty="0" err="1"/>
              <a:t>Cushen</a:t>
            </a:r>
            <a:r>
              <a:rPr lang="en-US" sz="900" dirty="0"/>
              <a:t>, Mariko </a:t>
            </a:r>
            <a:r>
              <a:rPr lang="en-US" sz="900" dirty="0" err="1"/>
              <a:t>Siyue</a:t>
            </a:r>
            <a:r>
              <a:rPr lang="en-US" sz="900" dirty="0"/>
              <a:t> Koh, Trung N Tran, Neil Martin, Ruth Murray, Thendral Uthaman, Celine Yun Yi Goh, Rebecca Vella, Neva Eleangovan, Lakmini Bulathsinhala, Jorge F Maspero, Matthew J Peters, Florence </a:t>
            </a:r>
            <a:r>
              <a:rPr lang="en-US" sz="900" dirty="0" err="1"/>
              <a:t>Schleich</a:t>
            </a:r>
            <a:r>
              <a:rPr lang="en-US" sz="900" dirty="0"/>
              <a:t>, Paulo </a:t>
            </a:r>
            <a:r>
              <a:rPr lang="en-US" sz="900" dirty="0" err="1"/>
              <a:t>Pitrez</a:t>
            </a:r>
            <a:r>
              <a:rPr lang="en-US" sz="900" dirty="0"/>
              <a:t>, George Christoff, Mohsen </a:t>
            </a:r>
            <a:r>
              <a:rPr lang="en-US" sz="900" dirty="0" err="1"/>
              <a:t>Sadsatsafavi</a:t>
            </a:r>
            <a:r>
              <a:rPr lang="en-US" sz="900" dirty="0"/>
              <a:t>, Carlos A. Torres-Duque, Celeste Porsbjerg, Alan </a:t>
            </a:r>
            <a:r>
              <a:rPr lang="en-US" sz="900" dirty="0" err="1"/>
              <a:t>Altraja</a:t>
            </a:r>
            <a:r>
              <a:rPr lang="en-US" sz="900" dirty="0"/>
              <a:t>,  Lauri </a:t>
            </a:r>
            <a:r>
              <a:rPr lang="en-US" sz="900" dirty="0" err="1"/>
              <a:t>Lehtimäki</a:t>
            </a:r>
            <a:r>
              <a:rPr lang="en-US" sz="900" dirty="0"/>
              <a:t>,  Arnaud Bourdin,  Christian Taube, Nikolaos G. Papadopoulos, </a:t>
            </a:r>
            <a:r>
              <a:rPr lang="en-US" sz="900" dirty="0" err="1"/>
              <a:t>Csoma</a:t>
            </a:r>
            <a:r>
              <a:rPr lang="en-US" sz="900" dirty="0"/>
              <a:t> </a:t>
            </a:r>
            <a:r>
              <a:rPr lang="en-US" sz="900" dirty="0" err="1"/>
              <a:t>Zsuzsanna</a:t>
            </a:r>
            <a:r>
              <a:rPr lang="en-US" sz="900" dirty="0"/>
              <a:t>, </a:t>
            </a:r>
            <a:r>
              <a:rPr lang="en-US" sz="900" dirty="0" err="1"/>
              <a:t>Unnur</a:t>
            </a:r>
            <a:r>
              <a:rPr lang="en-US" sz="900" dirty="0"/>
              <a:t> </a:t>
            </a:r>
            <a:r>
              <a:rPr lang="en-US" sz="900" dirty="0" err="1"/>
              <a:t>Björnsdóttir</a:t>
            </a:r>
            <a:r>
              <a:rPr lang="en-US" sz="900" dirty="0"/>
              <a:t>, Sundeep Salvi, Enrico </a:t>
            </a:r>
            <a:r>
              <a:rPr lang="en-US" sz="900" dirty="0" err="1"/>
              <a:t>Heffler</a:t>
            </a:r>
            <a:r>
              <a:rPr lang="en-US" sz="900" dirty="0"/>
              <a:t>, Takashi Iwanaga, Mona Al-Ahmad, </a:t>
            </a:r>
            <a:r>
              <a:rPr lang="en-US" sz="900" dirty="0" err="1"/>
              <a:t>Désirée</a:t>
            </a:r>
            <a:r>
              <a:rPr lang="en-US" sz="900" dirty="0"/>
              <a:t> </a:t>
            </a:r>
            <a:r>
              <a:rPr lang="en-US" sz="900" dirty="0" err="1"/>
              <a:t>Larenas-Linnemann</a:t>
            </a:r>
            <a:r>
              <a:rPr lang="en-US" sz="900" dirty="0"/>
              <a:t>, Job FM van Boven,  </a:t>
            </a:r>
            <a:r>
              <a:rPr lang="en-US" sz="900" dirty="0" err="1"/>
              <a:t>Bernt</a:t>
            </a:r>
            <a:r>
              <a:rPr lang="en-US" sz="900" dirty="0"/>
              <a:t> </a:t>
            </a:r>
            <a:r>
              <a:rPr lang="en-US" sz="900" dirty="0" err="1"/>
              <a:t>Bøgvald</a:t>
            </a:r>
            <a:r>
              <a:rPr lang="en-US" sz="900" dirty="0"/>
              <a:t> </a:t>
            </a:r>
            <a:r>
              <a:rPr lang="en-US" sz="900" dirty="0" err="1"/>
              <a:t>Aarli</a:t>
            </a:r>
            <a:r>
              <a:rPr lang="en-US" sz="900" dirty="0"/>
              <a:t>, Piotr Kuna, </a:t>
            </a:r>
            <a:r>
              <a:rPr lang="en-US" sz="900" dirty="0" err="1"/>
              <a:t>Cláudia</a:t>
            </a:r>
            <a:r>
              <a:rPr lang="en-US" sz="900" dirty="0"/>
              <a:t> Chaves Loureiro, Riyad Al-Lehebi, Jae Ha Lee, Nuria Marina, Leif </a:t>
            </a:r>
            <a:r>
              <a:rPr lang="en-US" sz="900" dirty="0" err="1"/>
              <a:t>Bjermer</a:t>
            </a:r>
            <a:r>
              <a:rPr lang="en-US" sz="900" dirty="0"/>
              <a:t>, Chau-</a:t>
            </a:r>
            <a:r>
              <a:rPr lang="en-US" sz="900" dirty="0" err="1"/>
              <a:t>Chyun</a:t>
            </a:r>
            <a:r>
              <a:rPr lang="en-US" sz="900" dirty="0"/>
              <a:t> </a:t>
            </a:r>
            <a:r>
              <a:rPr lang="en-US" sz="900" dirty="0" err="1"/>
              <a:t>Sheu</a:t>
            </a:r>
            <a:r>
              <a:rPr lang="en-US" sz="900" dirty="0"/>
              <a:t>, Bassam Mahboub, John Busby, Andrew Menzies-Gow, Eileen Wang, David B. Price</a:t>
            </a:r>
            <a:endParaRPr lang="en-SG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23850" y="205979"/>
            <a:ext cx="8496300" cy="33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 dirty="0"/>
              <a:t>Aim and Methods</a:t>
            </a:r>
            <a:endParaRPr dirty="0"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52925" y="4733651"/>
            <a:ext cx="864773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/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*</a:t>
            </a:r>
            <a:r>
              <a:rPr lang="en-GB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contributing data to ISAR</a:t>
            </a:r>
            <a:endParaRPr lang="en-US" sz="7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marL="0" indent="0"/>
            <a:r>
              <a:rPr lang="en-GB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Cushen, B. et al., 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Adult Severe Asthma Registries: A Global and Growing Inventory. </a:t>
            </a:r>
            <a:r>
              <a:rPr lang="en-US" sz="7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Pragmat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7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Obs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Res. 2023;14:127-147 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  <a:hlinkClick r:id="rId3"/>
              </a:rPr>
              <a:t>https://doi.org/10.2147/POR.S399879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endParaRPr lang="en-GB" sz="7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Inhaltsplatzhalter 4">
            <a:extLst>
              <a:ext uri="{FF2B5EF4-FFF2-40B4-BE49-F238E27FC236}">
                <a16:creationId xmlns:a16="http://schemas.microsoft.com/office/drawing/2014/main" id="{53444283-D004-A357-D80C-64A5E227F379}"/>
              </a:ext>
            </a:extLst>
          </p:cNvPr>
          <p:cNvSpPr txBox="1">
            <a:spLocks/>
          </p:cNvSpPr>
          <p:nvPr/>
        </p:nvSpPr>
        <p:spPr>
          <a:xfrm>
            <a:off x="128119" y="2024165"/>
            <a:ext cx="5038616" cy="3699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en-US" sz="1050" dirty="0">
                <a:solidFill>
                  <a:schemeClr val="bg2"/>
                </a:solidFill>
                <a:latin typeface="+mn-lt"/>
              </a:rPr>
              <a:t>To examine data that ISAR and non-ISAR countries report collecting that enable global research and support individual country interests</a:t>
            </a:r>
          </a:p>
        </p:txBody>
      </p:sp>
      <p:sp>
        <p:nvSpPr>
          <p:cNvPr id="3" name="Google Shape;2924;g1187c0eb48a_48_342">
            <a:extLst>
              <a:ext uri="{FF2B5EF4-FFF2-40B4-BE49-F238E27FC236}">
                <a16:creationId xmlns:a16="http://schemas.microsoft.com/office/drawing/2014/main" id="{A3B9AE33-CACD-ACFC-FDD8-979861AA140C}"/>
              </a:ext>
            </a:extLst>
          </p:cNvPr>
          <p:cNvSpPr/>
          <p:nvPr/>
        </p:nvSpPr>
        <p:spPr>
          <a:xfrm>
            <a:off x="128119" y="1521599"/>
            <a:ext cx="1639392" cy="409826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AU" b="1" dirty="0">
                <a:solidFill>
                  <a:schemeClr val="bg1"/>
                </a:solidFill>
                <a:ea typeface="Calibri" panose="020F0502020204030204" pitchFamily="34" charset="0"/>
              </a:rPr>
              <a:t>Aim</a:t>
            </a:r>
            <a:endParaRPr kumimoji="0" b="1" i="0" u="none" strike="noStrike" kern="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8C0621-06FB-E917-CD1B-12C03C1F3131}"/>
              </a:ext>
            </a:extLst>
          </p:cNvPr>
          <p:cNvSpPr txBox="1">
            <a:spLocks/>
          </p:cNvSpPr>
          <p:nvPr/>
        </p:nvSpPr>
        <p:spPr>
          <a:xfrm>
            <a:off x="128119" y="2944204"/>
            <a:ext cx="5136607" cy="1358460"/>
          </a:xfrm>
          <a:prstGeom prst="rect">
            <a:avLst/>
          </a:pr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3999" defTabSz="514338">
              <a:lnSpc>
                <a:spcPct val="107000"/>
              </a:lnSpc>
              <a:buSzPts val="1100"/>
              <a:defRPr/>
            </a:pPr>
            <a:r>
              <a:rPr lang="en-US" sz="105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Registries were identified by </a:t>
            </a:r>
            <a:r>
              <a:rPr lang="en-US" sz="105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online searches </a:t>
            </a:r>
            <a:r>
              <a:rPr lang="en-US" sz="105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(up to August 2022) and approaching </a:t>
            </a:r>
            <a:r>
              <a:rPr lang="en-US" sz="105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36 severe asthma experts globally </a:t>
            </a:r>
          </a:p>
          <a:p>
            <a:pPr marL="53999" defTabSz="514338">
              <a:lnSpc>
                <a:spcPct val="107000"/>
              </a:lnSpc>
              <a:buSzPts val="1100"/>
              <a:defRPr/>
            </a:pPr>
            <a:r>
              <a:rPr lang="en-US" sz="105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Participating registries provided data collection specifications or confirmed variables collected</a:t>
            </a:r>
          </a:p>
          <a:p>
            <a:pPr marL="53999" defTabSz="514338">
              <a:lnSpc>
                <a:spcPct val="107000"/>
              </a:lnSpc>
              <a:buSzPts val="1100"/>
              <a:defRPr/>
            </a:pPr>
            <a:endParaRPr lang="en-US" sz="105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marL="53999" defTabSz="514338">
              <a:lnSpc>
                <a:spcPct val="107000"/>
              </a:lnSpc>
              <a:buSzPts val="1100"/>
              <a:defRPr/>
            </a:pPr>
            <a:r>
              <a:rPr lang="en-US" sz="105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Variables summarized:</a:t>
            </a:r>
          </a:p>
          <a:p>
            <a:pPr marL="225449" indent="-171450" defTabSz="514338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05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Core variables (results from ISAR’s Delphi study)</a:t>
            </a:r>
          </a:p>
          <a:p>
            <a:pPr marL="225449" indent="-171450" defTabSz="514338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05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Steroid-related comorbidity variables</a:t>
            </a:r>
          </a:p>
          <a:p>
            <a:pPr marL="225449" indent="-171450" defTabSz="514338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05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Biologic safety variables (serious infection, anaphylaxis, and cancer)</a:t>
            </a:r>
          </a:p>
          <a:p>
            <a:pPr marL="225449" indent="-171450" defTabSz="514338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05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COVID-19 variables</a:t>
            </a:r>
          </a:p>
          <a:p>
            <a:pPr marL="225449" indent="-171450" defTabSz="514338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05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Additional variables (not belonging to the aforementioned categories)</a:t>
            </a:r>
            <a:endParaRPr lang="en-SG" sz="105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Google Shape;2924;g1187c0eb48a_48_342">
            <a:extLst>
              <a:ext uri="{FF2B5EF4-FFF2-40B4-BE49-F238E27FC236}">
                <a16:creationId xmlns:a16="http://schemas.microsoft.com/office/drawing/2014/main" id="{27B79331-D412-185B-6CC2-B679A905B4CB}"/>
              </a:ext>
            </a:extLst>
          </p:cNvPr>
          <p:cNvSpPr/>
          <p:nvPr/>
        </p:nvSpPr>
        <p:spPr>
          <a:xfrm>
            <a:off x="128121" y="2445252"/>
            <a:ext cx="1639390" cy="409826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AU" b="1" dirty="0">
                <a:solidFill>
                  <a:schemeClr val="bg1"/>
                </a:solidFill>
                <a:ea typeface="Calibri" panose="020F0502020204030204" pitchFamily="34" charset="0"/>
              </a:rPr>
              <a:t>Methods</a:t>
            </a:r>
            <a:endParaRPr kumimoji="0" b="1" i="0" u="none" strike="noStrike" kern="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044671-2F8E-3510-7363-6C068812EAEF}"/>
              </a:ext>
            </a:extLst>
          </p:cNvPr>
          <p:cNvGrpSpPr/>
          <p:nvPr/>
        </p:nvGrpSpPr>
        <p:grpSpPr>
          <a:xfrm rot="5400000">
            <a:off x="6882420" y="2066746"/>
            <a:ext cx="696265" cy="1399796"/>
            <a:chOff x="2734759" y="2535331"/>
            <a:chExt cx="1232533" cy="12957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F12A6A3-B871-04FE-F18C-47E0C9857E1A}"/>
                </a:ext>
              </a:extLst>
            </p:cNvPr>
            <p:cNvGrpSpPr/>
            <p:nvPr/>
          </p:nvGrpSpPr>
          <p:grpSpPr>
            <a:xfrm flipH="1">
              <a:off x="2734760" y="2535331"/>
              <a:ext cx="1229201" cy="533400"/>
              <a:chOff x="1642648" y="2319489"/>
              <a:chExt cx="1613325" cy="53340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493ABE1-99CE-67E0-0D57-2A8CDF29CD0D}"/>
                  </a:ext>
                </a:extLst>
              </p:cNvPr>
              <p:cNvCxnSpPr/>
              <p:nvPr/>
            </p:nvCxnSpPr>
            <p:spPr>
              <a:xfrm>
                <a:off x="1642648" y="2319489"/>
                <a:ext cx="1066800" cy="0"/>
              </a:xfrm>
              <a:prstGeom prst="line">
                <a:avLst/>
              </a:prstGeom>
              <a:ln w="1905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B05D7BA-AB0D-4639-BB20-9BC095C33712}"/>
                  </a:ext>
                </a:extLst>
              </p:cNvPr>
              <p:cNvCxnSpPr/>
              <p:nvPr/>
            </p:nvCxnSpPr>
            <p:spPr>
              <a:xfrm>
                <a:off x="2722573" y="2319489"/>
                <a:ext cx="533400" cy="533400"/>
              </a:xfrm>
              <a:prstGeom prst="line">
                <a:avLst/>
              </a:prstGeom>
              <a:ln w="1905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ABE08F-7F0E-4B56-94D6-7EA4F160E0EB}"/>
                </a:ext>
              </a:extLst>
            </p:cNvPr>
            <p:cNvGrpSpPr/>
            <p:nvPr/>
          </p:nvGrpSpPr>
          <p:grpSpPr>
            <a:xfrm flipH="1" flipV="1">
              <a:off x="2734759" y="3297645"/>
              <a:ext cx="1232533" cy="533400"/>
              <a:chOff x="1638276" y="2188755"/>
              <a:chExt cx="1617699" cy="53340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6E7525B-BB9E-CA20-05BA-24F9CA59DEEC}"/>
                  </a:ext>
                </a:extLst>
              </p:cNvPr>
              <p:cNvCxnSpPr/>
              <p:nvPr/>
            </p:nvCxnSpPr>
            <p:spPr>
              <a:xfrm>
                <a:off x="1638276" y="2188755"/>
                <a:ext cx="1066797" cy="0"/>
              </a:xfrm>
              <a:prstGeom prst="line">
                <a:avLst/>
              </a:prstGeom>
              <a:ln w="1905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C3D7301-02BC-3665-E81B-AD25FC120F06}"/>
                  </a:ext>
                </a:extLst>
              </p:cNvPr>
              <p:cNvCxnSpPr/>
              <p:nvPr/>
            </p:nvCxnSpPr>
            <p:spPr>
              <a:xfrm>
                <a:off x="2722574" y="2188755"/>
                <a:ext cx="533401" cy="533400"/>
              </a:xfrm>
              <a:prstGeom prst="line">
                <a:avLst/>
              </a:prstGeom>
              <a:ln w="1905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Freeform 158">
            <a:extLst>
              <a:ext uri="{FF2B5EF4-FFF2-40B4-BE49-F238E27FC236}">
                <a16:creationId xmlns:a16="http://schemas.microsoft.com/office/drawing/2014/main" id="{477E6C29-A556-9185-0749-4548180C0515}"/>
              </a:ext>
            </a:extLst>
          </p:cNvPr>
          <p:cNvSpPr/>
          <p:nvPr/>
        </p:nvSpPr>
        <p:spPr>
          <a:xfrm>
            <a:off x="5651093" y="3122309"/>
            <a:ext cx="1167684" cy="606105"/>
          </a:xfrm>
          <a:prstGeom prst="roundRect">
            <a:avLst/>
          </a:prstGeom>
          <a:solidFill>
            <a:srgbClr val="213A7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475" tIns="145475" rIns="145475" bIns="145475" numCol="1" spcCol="1270" anchor="ctr" anchorCtr="0">
            <a:noAutofit/>
          </a:bodyPr>
          <a:lstStyle/>
          <a:p>
            <a:pPr algn="ctr" defTabSz="514338">
              <a:defRPr/>
            </a:pPr>
            <a:r>
              <a:rPr lang="en-US" sz="1200" kern="0" dirty="0">
                <a:solidFill>
                  <a:schemeClr val="bg1"/>
                </a:solidFill>
              </a:rPr>
              <a:t>ISAR affiliated*</a:t>
            </a:r>
          </a:p>
          <a:p>
            <a:pPr algn="ctr" defTabSz="514338">
              <a:defRPr/>
            </a:pPr>
            <a:r>
              <a:rPr lang="en-US" sz="1200" dirty="0">
                <a:solidFill>
                  <a:schemeClr val="bg1"/>
                </a:solidFill>
              </a:rPr>
              <a:t>(n=26)</a:t>
            </a:r>
            <a:endParaRPr lang="en-US" sz="1200" kern="0" dirty="0">
              <a:solidFill>
                <a:schemeClr val="bg1"/>
              </a:solidFill>
            </a:endParaRPr>
          </a:p>
        </p:txBody>
      </p:sp>
      <p:sp>
        <p:nvSpPr>
          <p:cNvPr id="14" name="Freeform 162">
            <a:extLst>
              <a:ext uri="{FF2B5EF4-FFF2-40B4-BE49-F238E27FC236}">
                <a16:creationId xmlns:a16="http://schemas.microsoft.com/office/drawing/2014/main" id="{03AFFF73-58B2-3473-7F8F-D43FA3047584}"/>
              </a:ext>
            </a:extLst>
          </p:cNvPr>
          <p:cNvSpPr/>
          <p:nvPr/>
        </p:nvSpPr>
        <p:spPr>
          <a:xfrm>
            <a:off x="7642328" y="3130113"/>
            <a:ext cx="1167683" cy="60589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475" tIns="145475" rIns="145475" bIns="145475" numCol="1" spcCol="1270" anchor="ctr" anchorCtr="0">
            <a:noAutofit/>
          </a:bodyPr>
          <a:lstStyle/>
          <a:p>
            <a:pPr algn="ctr" defTabSz="914356">
              <a:defRPr/>
            </a:pPr>
            <a:r>
              <a:rPr lang="en-US" sz="1200" kern="0" dirty="0">
                <a:solidFill>
                  <a:schemeClr val="bg1"/>
                </a:solidFill>
              </a:rPr>
              <a:t>Non-ISAR affiliated</a:t>
            </a:r>
          </a:p>
          <a:p>
            <a:pPr algn="ctr" defTabSz="914356">
              <a:defRPr/>
            </a:pPr>
            <a:r>
              <a:rPr lang="en-US" sz="1200" dirty="0">
                <a:solidFill>
                  <a:schemeClr val="bg1"/>
                </a:solidFill>
              </a:rPr>
              <a:t>(n=11)</a:t>
            </a:r>
            <a:endParaRPr lang="en-US" sz="1200" kern="0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EF52F0-7629-DBDC-0566-DEF09607E3DA}"/>
              </a:ext>
            </a:extLst>
          </p:cNvPr>
          <p:cNvGrpSpPr/>
          <p:nvPr/>
        </p:nvGrpSpPr>
        <p:grpSpPr>
          <a:xfrm>
            <a:off x="5930434" y="1282172"/>
            <a:ext cx="2687651" cy="1045754"/>
            <a:chOff x="269692" y="2643607"/>
            <a:chExt cx="2687651" cy="1045754"/>
          </a:xfrm>
        </p:grpSpPr>
        <p:pic>
          <p:nvPicPr>
            <p:cNvPr id="16" name="Picture 15" descr="Logo, icon&#10;&#10;Description automatically generated">
              <a:extLst>
                <a:ext uri="{FF2B5EF4-FFF2-40B4-BE49-F238E27FC236}">
                  <a16:creationId xmlns:a16="http://schemas.microsoft.com/office/drawing/2014/main" id="{4DE2B5A0-C65F-F1D8-39E0-F2333A04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62" y="2643607"/>
              <a:ext cx="1419647" cy="468401"/>
            </a:xfrm>
            <a:prstGeom prst="rect">
              <a:avLst/>
            </a:prstGeom>
          </p:spPr>
        </p:pic>
        <p:sp>
          <p:nvSpPr>
            <p:cNvPr id="17" name="Rectangle: Rounded Corners 29">
              <a:extLst>
                <a:ext uri="{FF2B5EF4-FFF2-40B4-BE49-F238E27FC236}">
                  <a16:creationId xmlns:a16="http://schemas.microsoft.com/office/drawing/2014/main" id="{DE2B1D47-6F50-EB34-CCDC-BB173E690417}"/>
                </a:ext>
              </a:extLst>
            </p:cNvPr>
            <p:cNvSpPr/>
            <p:nvPr/>
          </p:nvSpPr>
          <p:spPr>
            <a:xfrm>
              <a:off x="269692" y="3230207"/>
              <a:ext cx="2687651" cy="4591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GB" sz="1000" dirty="0">
                  <a:solidFill>
                    <a:schemeClr val="bg1"/>
                  </a:solidFill>
                </a:rPr>
                <a:t>Severe asthma registries at the local, regional and national levels identified (n=37) </a:t>
              </a:r>
            </a:p>
          </p:txBody>
        </p:sp>
      </p:grpSp>
      <p:sp>
        <p:nvSpPr>
          <p:cNvPr id="18" name="Google Shape;2924;g1187c0eb48a_48_342">
            <a:extLst>
              <a:ext uri="{FF2B5EF4-FFF2-40B4-BE49-F238E27FC236}">
                <a16:creationId xmlns:a16="http://schemas.microsoft.com/office/drawing/2014/main" id="{BCB4E6FA-79F6-A00B-76A7-9A73307E8D9A}"/>
              </a:ext>
            </a:extLst>
          </p:cNvPr>
          <p:cNvSpPr/>
          <p:nvPr/>
        </p:nvSpPr>
        <p:spPr>
          <a:xfrm>
            <a:off x="128120" y="806570"/>
            <a:ext cx="1639392" cy="409826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AU" b="1" dirty="0">
                <a:solidFill>
                  <a:schemeClr val="bg1"/>
                </a:solidFill>
                <a:ea typeface="Calibri" panose="020F0502020204030204" pitchFamily="34" charset="0"/>
              </a:rPr>
              <a:t>Rationale</a:t>
            </a:r>
            <a:endParaRPr kumimoji="0" b="1" i="0" u="none" strike="noStrike" kern="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68EBDEDD-8C07-5B95-3929-A3C7AB1BA69D}"/>
              </a:ext>
            </a:extLst>
          </p:cNvPr>
          <p:cNvSpPr txBox="1">
            <a:spLocks/>
          </p:cNvSpPr>
          <p:nvPr/>
        </p:nvSpPr>
        <p:spPr>
          <a:xfrm>
            <a:off x="128119" y="1285046"/>
            <a:ext cx="5254369" cy="1760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en-US" sz="1050" dirty="0">
                <a:solidFill>
                  <a:schemeClr val="bg2"/>
                </a:solidFill>
                <a:latin typeface="+mn-lt"/>
              </a:rPr>
              <a:t>Currently, severe asthma inter-registry variability in data being collected is unknown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C207CBD-EAC6-E3DB-4E77-20A359394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6" t="3512" r="7084" b="17246"/>
          <a:stretch/>
        </p:blipFill>
        <p:spPr>
          <a:xfrm>
            <a:off x="0" y="1029635"/>
            <a:ext cx="8237930" cy="398271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9672C7-9659-A88A-4749-388920283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9" y="4821310"/>
            <a:ext cx="9070149" cy="402416"/>
          </a:xfrm>
        </p:spPr>
        <p:txBody>
          <a:bodyPr/>
          <a:lstStyle/>
          <a:p>
            <a:r>
              <a:rPr lang="en-GB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*ISAR affiliation status updated 06/10/2023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marL="0" indent="0"/>
            <a:r>
              <a:rPr lang="en-GB" sz="7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Cushen</a:t>
            </a:r>
            <a:r>
              <a:rPr lang="en-GB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, B. et al., 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Adult Severe Asthma Registries: A Global and Growing Inventory. </a:t>
            </a:r>
            <a:r>
              <a:rPr lang="en-US" sz="7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Pragmat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7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Obs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Res. 2023;14:127-147 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  <a:hlinkClick r:id="rId3"/>
              </a:rPr>
              <a:t>https://doi.org/10.2147/POR.S399879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endParaRPr lang="en-GB" sz="7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endParaRPr lang="en-GB" sz="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BD81E-1D3F-A5CB-B3C4-1D668E9707D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C2664-E6CD-07F0-0840-1562B726C382}"/>
              </a:ext>
            </a:extLst>
          </p:cNvPr>
          <p:cNvSpPr txBox="1"/>
          <p:nvPr/>
        </p:nvSpPr>
        <p:spPr>
          <a:xfrm>
            <a:off x="7214544" y="1188964"/>
            <a:ext cx="18958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ISAR-affiliated registries*:</a:t>
            </a:r>
          </a:p>
          <a:p>
            <a:endParaRPr lang="en-US" sz="7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Argentina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Australia &amp; 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New Zealand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Belgium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Brazil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Bulgaria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Canada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Colombia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Denmark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Estonia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Greece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India</a:t>
            </a:r>
            <a:endParaRPr lang="en-US" sz="105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23FD30-3A0E-8BD5-A361-501C85CE9FA5}"/>
              </a:ext>
            </a:extLst>
          </p:cNvPr>
          <p:cNvSpPr txBox="1"/>
          <p:nvPr/>
        </p:nvSpPr>
        <p:spPr>
          <a:xfrm>
            <a:off x="7782172" y="1307120"/>
            <a:ext cx="76054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Ireland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Italy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Japan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Kuwait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Mexico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Poland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Portugal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Saudi Arabia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Singapore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South Korea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AD9BE2-93FC-126F-59FC-0CAD6BC63CDC}"/>
              </a:ext>
            </a:extLst>
          </p:cNvPr>
          <p:cNvSpPr txBox="1"/>
          <p:nvPr/>
        </p:nvSpPr>
        <p:spPr>
          <a:xfrm>
            <a:off x="8368275" y="1230175"/>
            <a:ext cx="9494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Spain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Sweden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Taiwan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United Arab Emirates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United Kingdom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United States (National Jewish </a:t>
            </a:r>
            <a:r>
              <a:rPr lang="en-US" sz="7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Health,and</a:t>
            </a:r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Michigan state)</a:t>
            </a:r>
          </a:p>
          <a:p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B1D4C-B481-E176-7EC2-42F11A02863A}"/>
              </a:ext>
            </a:extLst>
          </p:cNvPr>
          <p:cNvSpPr txBox="1"/>
          <p:nvPr/>
        </p:nvSpPr>
        <p:spPr>
          <a:xfrm>
            <a:off x="7214544" y="2989372"/>
            <a:ext cx="15990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Non–ISAR-affiliated registries: </a:t>
            </a:r>
            <a:endParaRPr lang="en-US" sz="700" kern="1200" dirty="0">
              <a:solidFill>
                <a:srgbClr val="FF6600"/>
              </a:solidFill>
              <a:latin typeface="+mn-lt"/>
              <a:ea typeface="+mn-ea"/>
              <a:cs typeface="+mn-cs"/>
            </a:endParaRPr>
          </a:p>
          <a:p>
            <a:endParaRPr lang="en-US" sz="700" kern="1200" dirty="0">
              <a:solidFill>
                <a:srgbClr val="FF6600"/>
              </a:solidFill>
              <a:latin typeface="+mn-lt"/>
              <a:ea typeface="+mn-ea"/>
              <a:cs typeface="+mn-cs"/>
            </a:endParaRPr>
          </a:p>
          <a:p>
            <a:r>
              <a:rPr lang="en-US" sz="70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Finland</a:t>
            </a:r>
          </a:p>
          <a:p>
            <a:r>
              <a:rPr lang="en-US" sz="70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France</a:t>
            </a:r>
          </a:p>
          <a:p>
            <a:r>
              <a:rPr lang="en-US" sz="70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Germany (2 registries) </a:t>
            </a:r>
            <a:endParaRPr lang="en-GB" sz="700" kern="1200" dirty="0">
              <a:solidFill>
                <a:srgbClr val="FF66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A9620-ABA1-944B-7C17-25CB7EC63BB0}"/>
              </a:ext>
            </a:extLst>
          </p:cNvPr>
          <p:cNvSpPr txBox="1"/>
          <p:nvPr/>
        </p:nvSpPr>
        <p:spPr>
          <a:xfrm>
            <a:off x="7214544" y="3509852"/>
            <a:ext cx="2507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Hungary</a:t>
            </a:r>
          </a:p>
          <a:p>
            <a:r>
              <a:rPr lang="en-US" sz="70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Iceland</a:t>
            </a:r>
          </a:p>
          <a:p>
            <a:r>
              <a:rPr lang="en-US" sz="70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Netherlands</a:t>
            </a:r>
          </a:p>
          <a:p>
            <a:r>
              <a:rPr lang="en-US" sz="70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Norway</a:t>
            </a:r>
          </a:p>
          <a:p>
            <a:r>
              <a:rPr lang="en-US" sz="70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United States (CHRONICLE) </a:t>
            </a:r>
            <a:endParaRPr lang="en-GB" sz="700" kern="1200" dirty="0">
              <a:solidFill>
                <a:srgbClr val="FF66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2ACF497-FC78-9CFF-52E3-E07840F1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73" y="85204"/>
            <a:ext cx="8496300" cy="454420"/>
          </a:xfrm>
        </p:spPr>
        <p:txBody>
          <a:bodyPr/>
          <a:lstStyle/>
          <a:p>
            <a:r>
              <a:rPr lang="en-GB" dirty="0"/>
              <a:t>Severe asthma registries from across the globe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F5F50-D78A-46B7-AB6A-77ADECD8CEDB}"/>
              </a:ext>
            </a:extLst>
          </p:cNvPr>
          <p:cNvSpPr txBox="1"/>
          <p:nvPr/>
        </p:nvSpPr>
        <p:spPr>
          <a:xfrm>
            <a:off x="2476589" y="773469"/>
            <a:ext cx="441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3"/>
                </a:solidFill>
              </a:rPr>
              <a:t>37 Registries across 35 countries</a:t>
            </a:r>
          </a:p>
        </p:txBody>
      </p:sp>
    </p:spTree>
    <p:extLst>
      <p:ext uri="{BB962C8B-B14F-4D97-AF65-F5344CB8AC3E}">
        <p14:creationId xmlns:p14="http://schemas.microsoft.com/office/powerpoint/2010/main" val="235189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9672C7-9659-A88A-4749-388920283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27" y="4857088"/>
            <a:ext cx="8114818" cy="402416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50000"/>
                    <a:lumOff val="50000"/>
                  </a:schemeClr>
                </a:solidFill>
              </a:rPr>
              <a:t>*Affiliations with ISAR represented are in accordance with status at time of writing/production of publication</a:t>
            </a:r>
          </a:p>
          <a:p>
            <a:pPr marL="0" indent="0"/>
            <a:r>
              <a:rPr lang="en-GB" sz="7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Cushen</a:t>
            </a:r>
            <a:r>
              <a:rPr lang="en-GB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, B. et al., 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Adult Severe Asthma Registries: A Global and Growing Inventory. </a:t>
            </a:r>
            <a:r>
              <a:rPr lang="en-US" sz="7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Pragmat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7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Obs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Res. 2023;14:127-147 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  <a:hlinkClick r:id="rId3"/>
              </a:rPr>
              <a:t>https://doi.org/10.2147/POR.S399879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endParaRPr lang="en-GB" sz="7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BD81E-1D3F-A5CB-B3C4-1D668E9707D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3B274-1E84-613B-97F0-B478C94829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0" t="4465" r="3511" b="6678"/>
          <a:stretch/>
        </p:blipFill>
        <p:spPr>
          <a:xfrm>
            <a:off x="162879" y="1090135"/>
            <a:ext cx="7537812" cy="3806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6C2664-E6CD-07F0-0840-1562B726C382}"/>
              </a:ext>
            </a:extLst>
          </p:cNvPr>
          <p:cNvSpPr txBox="1"/>
          <p:nvPr/>
        </p:nvSpPr>
        <p:spPr>
          <a:xfrm>
            <a:off x="7214544" y="1203649"/>
            <a:ext cx="189580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ISAR-affiliated registries*:</a:t>
            </a:r>
          </a:p>
          <a:p>
            <a:endParaRPr lang="en-US" sz="7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Argentina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Australia &amp; 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New Zealand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Belgium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Bulgaria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Canada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Colombia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Denmark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Estonia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Greece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India</a:t>
            </a:r>
            <a:endParaRPr lang="en-US" sz="105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23FD30-3A0E-8BD5-A361-501C85CE9FA5}"/>
              </a:ext>
            </a:extLst>
          </p:cNvPr>
          <p:cNvSpPr txBox="1"/>
          <p:nvPr/>
        </p:nvSpPr>
        <p:spPr>
          <a:xfrm>
            <a:off x="7782172" y="1307120"/>
            <a:ext cx="76054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Ireland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Italy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Japan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Kuwait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Mexico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Poland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Portugal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Saudi Arabia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Singapore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South Korea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AD9BE2-93FC-126F-59FC-0CAD6BC63CDC}"/>
              </a:ext>
            </a:extLst>
          </p:cNvPr>
          <p:cNvSpPr txBox="1"/>
          <p:nvPr/>
        </p:nvSpPr>
        <p:spPr>
          <a:xfrm>
            <a:off x="8368275" y="1230175"/>
            <a:ext cx="94949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Spain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Sweden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Taiwan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United Arab Emirates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United Kingdom</a:t>
            </a:r>
          </a:p>
          <a:p>
            <a:r>
              <a:rPr lang="en-US" sz="7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United States (National Jewish Health)</a:t>
            </a:r>
          </a:p>
          <a:p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B1D4C-B481-E176-7EC2-42F11A02863A}"/>
              </a:ext>
            </a:extLst>
          </p:cNvPr>
          <p:cNvSpPr txBox="1"/>
          <p:nvPr/>
        </p:nvSpPr>
        <p:spPr>
          <a:xfrm>
            <a:off x="7214544" y="2702024"/>
            <a:ext cx="1599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Non–ISAR-affiliated registries: </a:t>
            </a:r>
            <a:endParaRPr lang="en-US" sz="700" kern="1200" dirty="0">
              <a:solidFill>
                <a:srgbClr val="FF6600"/>
              </a:solidFill>
              <a:latin typeface="+mn-lt"/>
              <a:ea typeface="+mn-ea"/>
              <a:cs typeface="+mn-cs"/>
            </a:endParaRPr>
          </a:p>
          <a:p>
            <a:endParaRPr lang="en-US" sz="700" kern="1200" dirty="0">
              <a:solidFill>
                <a:srgbClr val="FF6600"/>
              </a:solidFill>
              <a:latin typeface="+mn-lt"/>
              <a:ea typeface="+mn-ea"/>
              <a:cs typeface="+mn-cs"/>
            </a:endParaRPr>
          </a:p>
          <a:p>
            <a:r>
              <a:rPr lang="en-US" sz="70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Brazil</a:t>
            </a:r>
          </a:p>
          <a:p>
            <a:r>
              <a:rPr lang="en-US" sz="70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Finland</a:t>
            </a:r>
          </a:p>
          <a:p>
            <a:r>
              <a:rPr lang="en-US" sz="70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France</a:t>
            </a:r>
          </a:p>
          <a:p>
            <a:r>
              <a:rPr lang="en-US" sz="70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Germany (2 registries) </a:t>
            </a:r>
            <a:endParaRPr lang="en-GB" sz="700" kern="1200" dirty="0">
              <a:solidFill>
                <a:srgbClr val="FF66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A9620-ABA1-944B-7C17-25CB7EC63BB0}"/>
              </a:ext>
            </a:extLst>
          </p:cNvPr>
          <p:cNvSpPr txBox="1"/>
          <p:nvPr/>
        </p:nvSpPr>
        <p:spPr>
          <a:xfrm>
            <a:off x="7214544" y="3351887"/>
            <a:ext cx="2507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Hungary</a:t>
            </a:r>
          </a:p>
          <a:p>
            <a:r>
              <a:rPr lang="en-US" sz="70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Iceland</a:t>
            </a:r>
          </a:p>
          <a:p>
            <a:r>
              <a:rPr lang="en-US" sz="70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Netherlands</a:t>
            </a:r>
          </a:p>
          <a:p>
            <a:r>
              <a:rPr lang="en-US" sz="70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Norway</a:t>
            </a:r>
          </a:p>
          <a:p>
            <a:r>
              <a:rPr lang="en-US" sz="70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United States (CHRONICLE) </a:t>
            </a:r>
            <a:endParaRPr lang="en-GB" sz="700" kern="1200" dirty="0">
              <a:solidFill>
                <a:srgbClr val="FF66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2ACF497-FC78-9CFF-52E3-E07840F1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73" y="85204"/>
            <a:ext cx="8496300" cy="454420"/>
          </a:xfrm>
        </p:spPr>
        <p:txBody>
          <a:bodyPr/>
          <a:lstStyle/>
          <a:p>
            <a:r>
              <a:rPr lang="en-GB" dirty="0"/>
              <a:t>Severe asthma registries from across the globe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F5F50-D78A-46B7-AB6A-77ADECD8CEDB}"/>
              </a:ext>
            </a:extLst>
          </p:cNvPr>
          <p:cNvSpPr txBox="1"/>
          <p:nvPr/>
        </p:nvSpPr>
        <p:spPr>
          <a:xfrm>
            <a:off x="2476589" y="773469"/>
            <a:ext cx="441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3"/>
                </a:solidFill>
              </a:rPr>
              <a:t>37 Registries across 35 countries</a:t>
            </a:r>
          </a:p>
        </p:txBody>
      </p:sp>
    </p:spTree>
    <p:extLst>
      <p:ext uri="{BB962C8B-B14F-4D97-AF65-F5344CB8AC3E}">
        <p14:creationId xmlns:p14="http://schemas.microsoft.com/office/powerpoint/2010/main" val="345038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69810" y="258178"/>
            <a:ext cx="8496300" cy="33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800" dirty="0"/>
              <a:t>Majority of severe asthma registries collect &gt;90% of ISAR’s core variables and most registries collect safety variables</a:t>
            </a:r>
            <a:endParaRPr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0DBCF8-15A3-98BA-36F3-1F3AF695163F}"/>
              </a:ext>
            </a:extLst>
          </p:cNvPr>
          <p:cNvSpPr txBox="1"/>
          <p:nvPr/>
        </p:nvSpPr>
        <p:spPr>
          <a:xfrm>
            <a:off x="1326977" y="1835912"/>
            <a:ext cx="7396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25 ISAR-registries and 4 non-ISAR registries reported </a:t>
            </a:r>
            <a:r>
              <a:rPr lang="en-US" sz="1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collecting &gt;90% of the 65 core variables</a:t>
            </a:r>
          </a:p>
          <a:p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24 registries reported collecting </a:t>
            </a:r>
            <a:r>
              <a:rPr lang="en-US" sz="12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additional variables </a:t>
            </a:r>
            <a:r>
              <a:rPr lang="en-US" sz="12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including data from asthma questionnaires</a:t>
            </a:r>
          </a:p>
          <a:p>
            <a:endParaRPr lang="en-US" sz="1200" kern="1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8 registries are </a:t>
            </a:r>
            <a:r>
              <a:rPr lang="en-US" sz="1200" b="1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linked to databases </a:t>
            </a:r>
            <a:r>
              <a:rPr lang="en-US" sz="12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such as electronic medical records and national claims or disease databases</a:t>
            </a:r>
            <a:endParaRPr lang="en-GB" sz="1200" kern="120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Graphic 13" descr="Folder Search with solid fill">
            <a:extLst>
              <a:ext uri="{FF2B5EF4-FFF2-40B4-BE49-F238E27FC236}">
                <a16:creationId xmlns:a16="http://schemas.microsoft.com/office/drawing/2014/main" id="{11B099F2-4090-8E93-1F00-9E17BE7FC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913" y="1508655"/>
            <a:ext cx="783681" cy="783681"/>
          </a:xfrm>
          <a:prstGeom prst="rect">
            <a:avLst/>
          </a:prstGeom>
        </p:spPr>
      </p:pic>
      <p:pic>
        <p:nvPicPr>
          <p:cNvPr id="22" name="Graphic 21" descr="Document with solid fill">
            <a:extLst>
              <a:ext uri="{FF2B5EF4-FFF2-40B4-BE49-F238E27FC236}">
                <a16:creationId xmlns:a16="http://schemas.microsoft.com/office/drawing/2014/main" id="{44AF0800-9478-A9FE-D8A5-AC0D10236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0697" y="2585945"/>
            <a:ext cx="626114" cy="626114"/>
          </a:xfrm>
          <a:prstGeom prst="rect">
            <a:avLst/>
          </a:prstGeom>
        </p:spPr>
      </p:pic>
      <p:pic>
        <p:nvPicPr>
          <p:cNvPr id="24" name="Graphic 23" descr="Ui Ux with solid fill">
            <a:extLst>
              <a:ext uri="{FF2B5EF4-FFF2-40B4-BE49-F238E27FC236}">
                <a16:creationId xmlns:a16="http://schemas.microsoft.com/office/drawing/2014/main" id="{B2837235-77E2-AA4C-DE53-35448AC326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084" y="3634845"/>
            <a:ext cx="649451" cy="649451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84A0D88-19AB-14E2-4D35-8766455A5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10" y="4801410"/>
            <a:ext cx="8402245" cy="402416"/>
          </a:xfrm>
        </p:spPr>
        <p:txBody>
          <a:bodyPr/>
          <a:lstStyle/>
          <a:p>
            <a:pPr marL="0" indent="0"/>
            <a:r>
              <a:rPr lang="en-GB" sz="7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Cushen</a:t>
            </a:r>
            <a:r>
              <a:rPr lang="en-GB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, B. et al., 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Adult Severe Asthma Registries: A Global and Growing Inventory. </a:t>
            </a:r>
            <a:r>
              <a:rPr lang="en-US" sz="7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Pragmat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7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Obs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Res. 2023;14:127-147 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  <a:hlinkClick r:id="rId9"/>
              </a:rPr>
              <a:t>https://doi.org/10.2147/POR.S399879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endParaRPr lang="en-GB" sz="7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95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23850" y="205979"/>
            <a:ext cx="8496300" cy="33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 dirty="0"/>
              <a:t>Conclusions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6F53C-40D3-B7FE-65D5-1C8F301A73A2}"/>
              </a:ext>
            </a:extLst>
          </p:cNvPr>
          <p:cNvSpPr txBox="1"/>
          <p:nvPr/>
        </p:nvSpPr>
        <p:spPr>
          <a:xfrm>
            <a:off x="1665998" y="1228047"/>
            <a:ext cx="6386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majority of severe asthma registries </a:t>
            </a:r>
            <a:r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reported collection of </a:t>
            </a:r>
            <a:r>
              <a:rPr lang="en-US" sz="1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&gt;90% of ISAR’s core variables </a:t>
            </a:r>
          </a:p>
          <a:p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Most registries reported collecting safety variables and OCS comorbidity data, reflecting a </a:t>
            </a:r>
            <a:r>
              <a:rPr lang="en-US" sz="12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common goal of documenting OCS burden and safety events in patients</a:t>
            </a:r>
            <a:endParaRPr lang="en-GB" sz="1200" b="1" kern="1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F8189-494A-350B-1E02-BB345056DF79}"/>
              </a:ext>
            </a:extLst>
          </p:cNvPr>
          <p:cNvSpPr txBox="1"/>
          <p:nvPr/>
        </p:nvSpPr>
        <p:spPr>
          <a:xfrm>
            <a:off x="1659027" y="2571750"/>
            <a:ext cx="606829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The ISAR initiative has fostered data </a:t>
            </a:r>
            <a:r>
              <a:rPr lang="en-US" sz="12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standardisation</a:t>
            </a:r>
            <a:r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across countries.</a:t>
            </a:r>
          </a:p>
          <a:p>
            <a:r>
              <a:rPr lang="en-GB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This enables </a:t>
            </a:r>
            <a:r>
              <a:rPr lang="en-GB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collection of unified data and </a:t>
            </a:r>
            <a:r>
              <a:rPr lang="en-GB" sz="12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increases statistical power for severe asthma research</a:t>
            </a:r>
          </a:p>
          <a:p>
            <a:endParaRPr lang="en-GB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Maintaining </a:t>
            </a:r>
            <a:r>
              <a:rPr lang="en-GB" sz="12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individuality</a:t>
            </a:r>
            <a:r>
              <a:rPr lang="en-GB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alongside standardized variables supports registries to develop </a:t>
            </a:r>
            <a:r>
              <a:rPr lang="en-GB" sz="12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locally relevant research priorities and clinical interests</a:t>
            </a:r>
          </a:p>
          <a:p>
            <a:endParaRPr lang="en-GB" sz="1200" b="1" kern="120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Severe asthma registries can </a:t>
            </a:r>
            <a:r>
              <a:rPr lang="en-GB" sz="120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inform local health policy</a:t>
            </a:r>
            <a:r>
              <a:rPr lang="en-GB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, be </a:t>
            </a:r>
            <a:r>
              <a:rPr lang="en-GB" sz="120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incorporated into clinical guidelines</a:t>
            </a:r>
            <a:r>
              <a:rPr lang="en-GB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, and be translated into </a:t>
            </a:r>
            <a:r>
              <a:rPr lang="en-GB" sz="120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quality improvement </a:t>
            </a:r>
            <a:r>
              <a:rPr lang="en-GB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programs that </a:t>
            </a:r>
            <a:r>
              <a:rPr lang="en-GB" sz="120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enhance the care of asthma </a:t>
            </a:r>
            <a:r>
              <a:rPr lang="en-GB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patients globally</a:t>
            </a:r>
          </a:p>
          <a:p>
            <a:endParaRPr lang="en-GB" dirty="0"/>
          </a:p>
        </p:txBody>
      </p:sp>
      <p:pic>
        <p:nvPicPr>
          <p:cNvPr id="11" name="Graphic 10" descr="Badge Tick with solid fill">
            <a:extLst>
              <a:ext uri="{FF2B5EF4-FFF2-40B4-BE49-F238E27FC236}">
                <a16:creationId xmlns:a16="http://schemas.microsoft.com/office/drawing/2014/main" id="{FBE3BB07-615A-0C72-7AC4-A35529C12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944" y="1085366"/>
            <a:ext cx="748083" cy="748083"/>
          </a:xfrm>
          <a:prstGeom prst="rect">
            <a:avLst/>
          </a:prstGeom>
        </p:spPr>
      </p:pic>
      <p:pic>
        <p:nvPicPr>
          <p:cNvPr id="12" name="Graphic 11" descr="Medicine with solid fill">
            <a:extLst>
              <a:ext uri="{FF2B5EF4-FFF2-40B4-BE49-F238E27FC236}">
                <a16:creationId xmlns:a16="http://schemas.microsoft.com/office/drawing/2014/main" id="{D230B3C7-FC97-2760-0C76-AF7D057D1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344" y="1824651"/>
            <a:ext cx="699654" cy="699654"/>
          </a:xfrm>
          <a:prstGeom prst="rect">
            <a:avLst/>
          </a:prstGeom>
        </p:spPr>
      </p:pic>
      <p:pic>
        <p:nvPicPr>
          <p:cNvPr id="14" name="Graphic 13" descr="Statistics with solid fill">
            <a:extLst>
              <a:ext uri="{FF2B5EF4-FFF2-40B4-BE49-F238E27FC236}">
                <a16:creationId xmlns:a16="http://schemas.microsoft.com/office/drawing/2014/main" id="{F519D68E-5678-F468-5024-BC318C5A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66344" y="2571750"/>
            <a:ext cx="699655" cy="699655"/>
          </a:xfrm>
          <a:prstGeom prst="rect">
            <a:avLst/>
          </a:prstGeom>
        </p:spPr>
      </p:pic>
      <p:pic>
        <p:nvPicPr>
          <p:cNvPr id="16" name="Graphic 15" descr="Meeting with solid fill">
            <a:extLst>
              <a:ext uri="{FF2B5EF4-FFF2-40B4-BE49-F238E27FC236}">
                <a16:creationId xmlns:a16="http://schemas.microsoft.com/office/drawing/2014/main" id="{15941889-67A4-1814-E1C6-5D0A1C9A62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0230" y="3323554"/>
            <a:ext cx="699655" cy="699655"/>
          </a:xfrm>
          <a:prstGeom prst="rect">
            <a:avLst/>
          </a:prstGeom>
        </p:spPr>
      </p:pic>
      <p:pic>
        <p:nvPicPr>
          <p:cNvPr id="18" name="Graphic 17" descr="Stethoscope with solid fill">
            <a:extLst>
              <a:ext uri="{FF2B5EF4-FFF2-40B4-BE49-F238E27FC236}">
                <a16:creationId xmlns:a16="http://schemas.microsoft.com/office/drawing/2014/main" id="{8B0F3E88-DE1C-60F0-A2F8-D7D7AFB472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9443" y="4050912"/>
            <a:ext cx="779373" cy="779373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86465A0-57DE-29FC-183B-A0FFE410B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67" y="4838452"/>
            <a:ext cx="8137969" cy="402416"/>
          </a:xfrm>
        </p:spPr>
        <p:txBody>
          <a:bodyPr/>
          <a:lstStyle/>
          <a:p>
            <a:pPr marL="0" indent="0"/>
            <a:r>
              <a:rPr lang="en-GB" sz="7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Cushen</a:t>
            </a:r>
            <a:r>
              <a:rPr lang="en-GB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, B. et al., 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Adult Severe Asthma Registries: A Global and Growing Inventory. </a:t>
            </a:r>
            <a:r>
              <a:rPr lang="en-US" sz="7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Pragmat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7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Obs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Res. 2023;14:127-147 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  <a:hlinkClick r:id="rId13"/>
              </a:rPr>
              <a:t>https://doi.org/10.2147/POR.S399879</a:t>
            </a:r>
            <a:r>
              <a:rPr lang="en-US" sz="7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endParaRPr lang="en-GB" sz="7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29599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46">
      <a:dk1>
        <a:srgbClr val="404040"/>
      </a:dk1>
      <a:lt1>
        <a:srgbClr val="FFFFFF"/>
      </a:lt1>
      <a:dk2>
        <a:srgbClr val="000000"/>
      </a:dk2>
      <a:lt2>
        <a:srgbClr val="C9C2D1"/>
      </a:lt2>
      <a:accent1>
        <a:srgbClr val="073763"/>
      </a:accent1>
      <a:accent2>
        <a:srgbClr val="0C5EA8"/>
      </a:accent2>
      <a:accent3>
        <a:srgbClr val="FF9900"/>
      </a:accent3>
      <a:accent4>
        <a:srgbClr val="FCCD80"/>
      </a:accent4>
      <a:accent5>
        <a:srgbClr val="D8D8D8"/>
      </a:accent5>
      <a:accent6>
        <a:srgbClr val="404040"/>
      </a:accent6>
      <a:hlink>
        <a:srgbClr val="0C5EA8"/>
      </a:hlink>
      <a:folHlink>
        <a:srgbClr val="0C5E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141BDA2721B41837B8BA28E55ACAF" ma:contentTypeVersion="20" ma:contentTypeDescription="Create a new document." ma:contentTypeScope="" ma:versionID="81ba27eebadeb43cb7d70786a59d7827">
  <xsd:schema xmlns:xsd="http://www.w3.org/2001/XMLSchema" xmlns:xs="http://www.w3.org/2001/XMLSchema" xmlns:p="http://schemas.microsoft.com/office/2006/metadata/properties" xmlns:ns2="45fb3224-858f-4285-b885-596f231a21c4" xmlns:ns3="2f033571-d360-456b-af5c-15748b9eebf1" targetNamespace="http://schemas.microsoft.com/office/2006/metadata/properties" ma:root="true" ma:fieldsID="552b9d3c7b5cf9f7eb65250a6663d295" ns2:_="" ns3:_="">
    <xsd:import namespace="45fb3224-858f-4285-b885-596f231a21c4"/>
    <xsd:import namespace="2f033571-d360-456b-af5c-15748b9eeb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Status" minOccurs="0"/>
                <xsd:element ref="ns3:ProjectLead" minOccurs="0"/>
                <xsd:element ref="ns3:ProjectCode" minOccurs="0"/>
                <xsd:element ref="ns3:Uploaded_x003f_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3224-858f-4285-b885-596f231a21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d70a7d1-828f-4c33-bf04-e2adf9cef425}" ma:internalName="TaxCatchAll" ma:showField="CatchAllData" ma:web="45fb3224-858f-4285-b885-596f231a21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33571-d360-456b-af5c-15748b9ee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d13bda-c4fe-452c-9652-5df4252020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atus" ma:index="21" nillable="true" ma:displayName="Current Status" ma:format="Dropdown" ma:internalName="Status">
      <xsd:simpleType>
        <xsd:restriction base="dms:Choice">
          <xsd:enumeration value="0 - Proposal (Collaborative)"/>
          <xsd:enumeration value="1 - Protocol"/>
          <xsd:enumeration value="2 - Ethics"/>
          <xsd:enumeration value="3 - Data"/>
          <xsd:enumeration value="4 - Analysis"/>
          <xsd:enumeration value="5 - Study Report"/>
          <xsd:enumeration value="6.1 - Kickoff"/>
          <xsd:enumeration value="6.2 - Outline"/>
          <xsd:enumeration value="6.3 - MS 1st Draft"/>
          <xsd:enumeration value="6.4 - MS 2nd Draft"/>
          <xsd:enumeration value="6.5 - MS Final Draft"/>
          <xsd:enumeration value="6.6 - Submission"/>
          <xsd:enumeration value="6.7 - Resubmission"/>
          <xsd:enumeration value="6.8 - Accepted"/>
          <xsd:enumeration value="6.9 Article Proof"/>
          <xsd:enumeration value="7 - Published"/>
        </xsd:restriction>
      </xsd:simpleType>
    </xsd:element>
    <xsd:element name="ProjectLead" ma:index="22" nillable="true" ma:displayName="Project Lead" ma:format="Dropdown" ma:list="UserInfo" ma:SharePointGroup="0" ma:internalName="ProjectLead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Code" ma:index="23" nillable="true" ma:displayName="Project Code" ma:format="Dropdown" ma:internalName="ProjectCode">
      <xsd:simpleType>
        <xsd:restriction base="dms:Text">
          <xsd:maxLength value="255"/>
        </xsd:restriction>
      </xsd:simpleType>
    </xsd:element>
    <xsd:element name="Uploaded_x003f_" ma:index="24" nillable="true" ma:displayName="Uploaded?" ma:format="Dropdown" ma:internalName="Uploaded_x003f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ploaded"/>
                    <xsd:enumeration value="Pui Yee to Upload"/>
                    <xsd:enumeration value="Pui Yee to move to completed"/>
                    <xsd:enumeration value="Pui Yee to double check/organise"/>
                    <xsd:enumeration value="Team to upload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f033571-d360-456b-af5c-15748b9eebf1" xsi:nil="true"/>
    <TaxCatchAll xmlns="45fb3224-858f-4285-b885-596f231a21c4" xsi:nil="true"/>
    <ProjectCode xmlns="2f033571-d360-456b-af5c-15748b9eebf1" xsi:nil="true"/>
    <lcf76f155ced4ddcb4097134ff3c332f xmlns="2f033571-d360-456b-af5c-15748b9eebf1">
      <Terms xmlns="http://schemas.microsoft.com/office/infopath/2007/PartnerControls"/>
    </lcf76f155ced4ddcb4097134ff3c332f>
    <Uploaded_x003f_ xmlns="2f033571-d360-456b-af5c-15748b9eebf1" xsi:nil="true"/>
    <ProjectLead xmlns="2f033571-d360-456b-af5c-15748b9eebf1">
      <UserInfo>
        <DisplayName/>
        <AccountId xsi:nil="true"/>
        <AccountType/>
      </UserInfo>
    </ProjectLead>
  </documentManagement>
</p:properties>
</file>

<file path=customXml/itemProps1.xml><?xml version="1.0" encoding="utf-8"?>
<ds:datastoreItem xmlns:ds="http://schemas.openxmlformats.org/officeDocument/2006/customXml" ds:itemID="{286BF1D9-F887-4662-8535-63A558970B44}"/>
</file>

<file path=customXml/itemProps2.xml><?xml version="1.0" encoding="utf-8"?>
<ds:datastoreItem xmlns:ds="http://schemas.openxmlformats.org/officeDocument/2006/customXml" ds:itemID="{1346F363-8A6B-47E4-88AA-F6A42FA2E400}"/>
</file>

<file path=customXml/itemProps3.xml><?xml version="1.0" encoding="utf-8"?>
<ds:datastoreItem xmlns:ds="http://schemas.openxmlformats.org/officeDocument/2006/customXml" ds:itemID="{A30BBB0E-5AC1-488E-B664-BF469250C7AF}"/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826</Words>
  <Application>Microsoft Office PowerPoint</Application>
  <PresentationFormat>On-screen Show (16:9)</PresentationFormat>
  <Paragraphs>143</Paragraphs>
  <Slides>6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Simple Light</vt:lpstr>
      <vt:lpstr>Custom Design</vt:lpstr>
      <vt:lpstr>Adult severe asthma registries: a global and growing inventory</vt:lpstr>
      <vt:lpstr>Aim and Methods</vt:lpstr>
      <vt:lpstr>Severe asthma registries from across the globe</vt:lpstr>
      <vt:lpstr>Severe asthma registries from across the globe</vt:lpstr>
      <vt:lpstr>Majority of severe asthma registries collect &gt;90% of ISAR’s core variables and most registries collect safety variables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Thendral Uthaman</dc:creator>
  <cp:lastModifiedBy>Kirsty Fletton</cp:lastModifiedBy>
  <cp:revision>36</cp:revision>
  <dcterms:modified xsi:type="dcterms:W3CDTF">2023-10-27T02:55:50Z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0x010100876141BDA2721B41837B8BA28E55ACAF</vt:lpwstr>
  </property>
</Properties>
</file>