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66" r:id="rId4"/>
  </p:sldMasterIdLst>
  <p:notesMasterIdLst>
    <p:notesMasterId r:id="rId11"/>
  </p:notesMasterIdLst>
  <p:sldIdLst>
    <p:sldId id="257" r:id="rId5"/>
    <p:sldId id="260" r:id="rId6"/>
    <p:sldId id="2147469107" r:id="rId7"/>
    <p:sldId id="261" r:id="rId8"/>
    <p:sldId id="262" r:id="rId9"/>
    <p:sldId id="21474691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4FCE69-3A48-2469-6937-A6D7A72B332E}" name="Celine Goh" initials="CG" userId="S::celine.goh@optimumpatientcare.org::5f599b30-0884-49e7-9865-3bb4479f4b9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Price" initials="DP" lastIdx="4" clrIdx="0">
    <p:extLst>
      <p:ext uri="{19B8F6BF-5375-455C-9EA6-DF929625EA0E}">
        <p15:presenceInfo xmlns:p15="http://schemas.microsoft.com/office/powerpoint/2012/main" userId="S::David.Price@Optimumpatientcare.org::1bfbbbbe-5698-4679-8f2d-d307e08732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8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E50C95-E4E7-3FBA-0C74-F094CF4B0EB9}" v="210" dt="2024-10-18T06:22:09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Goh" userId="S::celine.goh@optimumpatientcare.org::5f599b30-0884-49e7-9865-3bb4479f4b9c" providerId="AD" clId="Web-{8FE50C95-E4E7-3FBA-0C74-F094CF4B0EB9}"/>
    <pc:docChg chg="addSld delSld modSld">
      <pc:chgData name="Celine Goh" userId="S::celine.goh@optimumpatientcare.org::5f599b30-0884-49e7-9865-3bb4479f4b9c" providerId="AD" clId="Web-{8FE50C95-E4E7-3FBA-0C74-F094CF4B0EB9}" dt="2024-10-18T06:22:09.524" v="133"/>
      <pc:docMkLst>
        <pc:docMk/>
      </pc:docMkLst>
      <pc:sldChg chg="modSp">
        <pc:chgData name="Celine Goh" userId="S::celine.goh@optimumpatientcare.org::5f599b30-0884-49e7-9865-3bb4479f4b9c" providerId="AD" clId="Web-{8FE50C95-E4E7-3FBA-0C74-F094CF4B0EB9}" dt="2024-10-18T05:52:32.103" v="81" actId="20577"/>
        <pc:sldMkLst>
          <pc:docMk/>
          <pc:sldMk cId="2655788777" sldId="261"/>
        </pc:sldMkLst>
        <pc:spChg chg="mod">
          <ac:chgData name="Celine Goh" userId="S::celine.goh@optimumpatientcare.org::5f599b30-0884-49e7-9865-3bb4479f4b9c" providerId="AD" clId="Web-{8FE50C95-E4E7-3FBA-0C74-F094CF4B0EB9}" dt="2024-10-18T05:52:32.103" v="81" actId="20577"/>
          <ac:spMkLst>
            <pc:docMk/>
            <pc:sldMk cId="2655788777" sldId="261"/>
            <ac:spMk id="31" creationId="{6544AE1A-BBCB-DD67-87A5-5C85863DE3CD}"/>
          </ac:spMkLst>
        </pc:spChg>
      </pc:sldChg>
      <pc:sldChg chg="modSp">
        <pc:chgData name="Celine Goh" userId="S::celine.goh@optimumpatientcare.org::5f599b30-0884-49e7-9865-3bb4479f4b9c" providerId="AD" clId="Web-{8FE50C95-E4E7-3FBA-0C74-F094CF4B0EB9}" dt="2024-10-18T05:54:59.534" v="130" actId="20577"/>
        <pc:sldMkLst>
          <pc:docMk/>
          <pc:sldMk cId="1760203152" sldId="262"/>
        </pc:sldMkLst>
        <pc:spChg chg="mod">
          <ac:chgData name="Celine Goh" userId="S::celine.goh@optimumpatientcare.org::5f599b30-0884-49e7-9865-3bb4479f4b9c" providerId="AD" clId="Web-{8FE50C95-E4E7-3FBA-0C74-F094CF4B0EB9}" dt="2024-10-18T05:54:59.534" v="130" actId="20577"/>
          <ac:spMkLst>
            <pc:docMk/>
            <pc:sldMk cId="1760203152" sldId="262"/>
            <ac:spMk id="5" creationId="{82B96C75-FA4A-B893-8DBA-9FCAA24522B9}"/>
          </ac:spMkLst>
        </pc:spChg>
        <pc:spChg chg="mod">
          <ac:chgData name="Celine Goh" userId="S::celine.goh@optimumpatientcare.org::5f599b30-0884-49e7-9865-3bb4479f4b9c" providerId="AD" clId="Web-{8FE50C95-E4E7-3FBA-0C74-F094CF4B0EB9}" dt="2024-10-18T05:53:18.402" v="108" actId="20577"/>
          <ac:spMkLst>
            <pc:docMk/>
            <pc:sldMk cId="1760203152" sldId="262"/>
            <ac:spMk id="9" creationId="{8DAC21C9-71B4-31FF-28F2-F6AC4BF9C402}"/>
          </ac:spMkLst>
        </pc:spChg>
        <pc:spChg chg="mod">
          <ac:chgData name="Celine Goh" userId="S::celine.goh@optimumpatientcare.org::5f599b30-0884-49e7-9865-3bb4479f4b9c" providerId="AD" clId="Web-{8FE50C95-E4E7-3FBA-0C74-F094CF4B0EB9}" dt="2024-10-18T05:54:35.924" v="126" actId="1076"/>
          <ac:spMkLst>
            <pc:docMk/>
            <pc:sldMk cId="1760203152" sldId="262"/>
            <ac:spMk id="31" creationId="{6544AE1A-BBCB-DD67-87A5-5C85863DE3CD}"/>
          </ac:spMkLst>
        </pc:spChg>
        <pc:spChg chg="mod">
          <ac:chgData name="Celine Goh" userId="S::celine.goh@optimumpatientcare.org::5f599b30-0884-49e7-9865-3bb4479f4b9c" providerId="AD" clId="Web-{8FE50C95-E4E7-3FBA-0C74-F094CF4B0EB9}" dt="2024-10-18T04:31:12.992" v="25" actId="14100"/>
          <ac:spMkLst>
            <pc:docMk/>
            <pc:sldMk cId="1760203152" sldId="262"/>
            <ac:spMk id="128" creationId="{00000000-0000-0000-0000-000000000000}"/>
          </ac:spMkLst>
        </pc:spChg>
      </pc:sldChg>
      <pc:sldChg chg="modSp">
        <pc:chgData name="Celine Goh" userId="S::celine.goh@optimumpatientcare.org::5f599b30-0884-49e7-9865-3bb4479f4b9c" providerId="AD" clId="Web-{8FE50C95-E4E7-3FBA-0C74-F094CF4B0EB9}" dt="2024-10-18T04:32:03.696" v="58" actId="20577"/>
        <pc:sldMkLst>
          <pc:docMk/>
          <pc:sldMk cId="1406049500" sldId="2147469106"/>
        </pc:sldMkLst>
        <pc:spChg chg="mod">
          <ac:chgData name="Celine Goh" userId="S::celine.goh@optimumpatientcare.org::5f599b30-0884-49e7-9865-3bb4479f4b9c" providerId="AD" clId="Web-{8FE50C95-E4E7-3FBA-0C74-F094CF4B0EB9}" dt="2024-10-18T04:31:50.837" v="50" actId="20577"/>
          <ac:spMkLst>
            <pc:docMk/>
            <pc:sldMk cId="1406049500" sldId="2147469106"/>
            <ac:spMk id="10" creationId="{E7DD5E64-7370-E0E7-34EF-4DD6E4DDEA90}"/>
          </ac:spMkLst>
        </pc:spChg>
        <pc:spChg chg="mod">
          <ac:chgData name="Celine Goh" userId="S::celine.goh@optimumpatientcare.org::5f599b30-0884-49e7-9865-3bb4479f4b9c" providerId="AD" clId="Web-{8FE50C95-E4E7-3FBA-0C74-F094CF4B0EB9}" dt="2024-10-18T04:31:36.336" v="41" actId="20577"/>
          <ac:spMkLst>
            <pc:docMk/>
            <pc:sldMk cId="1406049500" sldId="2147469106"/>
            <ac:spMk id="17" creationId="{A0D25FFA-8390-8D94-A6BD-6AB9A0DD0FAF}"/>
          </ac:spMkLst>
        </pc:spChg>
        <pc:spChg chg="mod">
          <ac:chgData name="Celine Goh" userId="S::celine.goh@optimumpatientcare.org::5f599b30-0884-49e7-9865-3bb4479f4b9c" providerId="AD" clId="Web-{8FE50C95-E4E7-3FBA-0C74-F094CF4B0EB9}" dt="2024-10-18T04:32:03.696" v="58" actId="20577"/>
          <ac:spMkLst>
            <pc:docMk/>
            <pc:sldMk cId="1406049500" sldId="2147469106"/>
            <ac:spMk id="18" creationId="{01E325E7-0AEB-65A7-37BC-59DCD782BD9E}"/>
          </ac:spMkLst>
        </pc:spChg>
      </pc:sldChg>
      <pc:sldChg chg="modSp">
        <pc:chgData name="Celine Goh" userId="S::celine.goh@optimumpatientcare.org::5f599b30-0884-49e7-9865-3bb4479f4b9c" providerId="AD" clId="Web-{8FE50C95-E4E7-3FBA-0C74-F094CF4B0EB9}" dt="2024-10-18T06:20:04.097" v="131" actId="1076"/>
        <pc:sldMkLst>
          <pc:docMk/>
          <pc:sldMk cId="1017699870" sldId="2147469107"/>
        </pc:sldMkLst>
        <pc:spChg chg="mod">
          <ac:chgData name="Celine Goh" userId="S::celine.goh@optimumpatientcare.org::5f599b30-0884-49e7-9865-3bb4479f4b9c" providerId="AD" clId="Web-{8FE50C95-E4E7-3FBA-0C74-F094CF4B0EB9}" dt="2024-10-18T06:20:04.097" v="131" actId="1076"/>
          <ac:spMkLst>
            <pc:docMk/>
            <pc:sldMk cId="1017699870" sldId="2147469107"/>
            <ac:spMk id="3" creationId="{263EBFAB-299C-1A20-AB73-4513685EC343}"/>
          </ac:spMkLst>
        </pc:spChg>
        <pc:spChg chg="mod">
          <ac:chgData name="Celine Goh" userId="S::celine.goh@optimumpatientcare.org::5f599b30-0884-49e7-9865-3bb4479f4b9c" providerId="AD" clId="Web-{8FE50C95-E4E7-3FBA-0C74-F094CF4B0EB9}" dt="2024-10-18T04:30:48.601" v="2" actId="20577"/>
          <ac:spMkLst>
            <pc:docMk/>
            <pc:sldMk cId="1017699870" sldId="2147469107"/>
            <ac:spMk id="10" creationId="{E7DD5E64-7370-E0E7-34EF-4DD6E4DDEA90}"/>
          </ac:spMkLst>
        </pc:spChg>
      </pc:sldChg>
      <pc:sldChg chg="new del">
        <pc:chgData name="Celine Goh" userId="S::celine.goh@optimumpatientcare.org::5f599b30-0884-49e7-9865-3bb4479f4b9c" providerId="AD" clId="Web-{8FE50C95-E4E7-3FBA-0C74-F094CF4B0EB9}" dt="2024-10-18T06:22:09.524" v="133"/>
        <pc:sldMkLst>
          <pc:docMk/>
          <pc:sldMk cId="1827729044" sldId="214746910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ptimumpatientcareorg.sharepoint.com/sites/ISARTeam/Shared%20Documents/1.%20Research%20Projects/Active/EVEREST/7.%20Press%20Release/EVEREST%20slide%20deck%20resource_Plo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ptimumpatientcareorg.sharepoint.com/sites/ISARTeam/Shared%20Documents/1.%20Research%20Projects/Active/EVEREST/7.%20Press%20Release/EVEREST%20slide%20deck%20resource_Plo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optimumpatientcareorg.sharepoint.com/sites/ISARTeam/Shared%20Documents/1.%20Research%20Projects/Active/EVEREST/7.%20Press%20Release/EVEREST%20slide%20deck%20resource_Plo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'https://optimumpatientcareorg.sharepoint.com/sites/ISARTeam/Shared Documents/1. Research Projects/Active/EVEREST/7. Press Release/[EVEREST slide deck resource_Plots.xlsx]Sheet1'!$B$2</c:f>
              <c:strCache>
                <c:ptCount val="1"/>
                <c:pt idx="0">
                  <c:v>Biologics accessible (n=5073)</c:v>
                </c:pt>
              </c:strCache>
            </c:strRef>
          </c:tx>
          <c:spPr>
            <a:ln w="28575" cap="rnd">
              <a:solidFill>
                <a:srgbClr val="A02B9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'https://optimumpatientcareorg.sharepoint.com/sites/ISARTeam/Shared Documents/1. Research Projects/Active/EVEREST/7. Press Release/[EVEREST slide deck resource_Plots.xlsx]Sheet1'!$A$3:$A$10</c:f>
              <c:strCache>
                <c:ptCount val="8"/>
                <c:pt idx="0">
                  <c:v>Female</c:v>
                </c:pt>
                <c:pt idx="1">
                  <c:v>BEC ≥300 cells/µL</c:v>
                </c:pt>
                <c:pt idx="2">
                  <c:v>Serum total IgE ≥75 IU/mL</c:v>
                </c:pt>
                <c:pt idx="3">
                  <c:v>FeNO ≥25 ppb</c:v>
                </c:pt>
                <c:pt idx="4">
                  <c:v>Nasal polyps</c:v>
                </c:pt>
                <c:pt idx="5">
                  <c:v>Chronic rhinosinusitis</c:v>
                </c:pt>
                <c:pt idx="6">
                  <c:v>≥1 exacerbations</c:v>
                </c:pt>
                <c:pt idx="7">
                  <c:v>≥1 hospital admissions</c:v>
                </c:pt>
              </c:strCache>
            </c:strRef>
          </c:cat>
          <c:val>
            <c:numRef>
              <c:f>'https://optimumpatientcareorg.sharepoint.com/sites/ISARTeam/Shared Documents/1. Research Projects/Active/EVEREST/7. Press Release/[EVEREST slide deck resource_Plots.xlsx]Sheet1'!$B$3:$B$10</c:f>
              <c:numCache>
                <c:formatCode>General</c:formatCode>
                <c:ptCount val="8"/>
                <c:pt idx="0">
                  <c:v>63.3</c:v>
                </c:pt>
                <c:pt idx="1">
                  <c:v>65.599999999999994</c:v>
                </c:pt>
                <c:pt idx="2">
                  <c:v>78.5</c:v>
                </c:pt>
                <c:pt idx="3">
                  <c:v>63.5</c:v>
                </c:pt>
                <c:pt idx="4">
                  <c:v>32.1</c:v>
                </c:pt>
                <c:pt idx="5">
                  <c:v>40.200000000000003</c:v>
                </c:pt>
                <c:pt idx="6">
                  <c:v>59</c:v>
                </c:pt>
                <c:pt idx="7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CD-48FD-B90B-7B0C370D97A9}"/>
            </c:ext>
          </c:extLst>
        </c:ser>
        <c:ser>
          <c:idx val="1"/>
          <c:order val="1"/>
          <c:tx>
            <c:strRef>
              <c:f>'https://optimumpatientcareorg.sharepoint.com/sites/ISARTeam/Shared Documents/1. Research Projects/Active/EVEREST/7. Press Release/[EVEREST slide deck resource_Plots.xlsx]Sheet1'!$C$2</c:f>
              <c:strCache>
                <c:ptCount val="1"/>
                <c:pt idx="0">
                  <c:v>Biologics inaccessible (n=3041)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'https://optimumpatientcareorg.sharepoint.com/sites/ISARTeam/Shared Documents/1. Research Projects/Active/EVEREST/7. Press Release/[EVEREST slide deck resource_Plots.xlsx]Sheet1'!$A$3:$A$10</c:f>
              <c:strCache>
                <c:ptCount val="8"/>
                <c:pt idx="0">
                  <c:v>Female</c:v>
                </c:pt>
                <c:pt idx="1">
                  <c:v>BEC ≥300 cells/µL</c:v>
                </c:pt>
                <c:pt idx="2">
                  <c:v>Serum total IgE ≥75 IU/mL</c:v>
                </c:pt>
                <c:pt idx="3">
                  <c:v>FeNO ≥25 ppb</c:v>
                </c:pt>
                <c:pt idx="4">
                  <c:v>Nasal polyps</c:v>
                </c:pt>
                <c:pt idx="5">
                  <c:v>Chronic rhinosinusitis</c:v>
                </c:pt>
                <c:pt idx="6">
                  <c:v>≥1 exacerbations</c:v>
                </c:pt>
                <c:pt idx="7">
                  <c:v>≥1 hospital admissions</c:v>
                </c:pt>
              </c:strCache>
            </c:strRef>
          </c:cat>
          <c:val>
            <c:numRef>
              <c:f>'https://optimumpatientcareorg.sharepoint.com/sites/ISARTeam/Shared Documents/1. Research Projects/Active/EVEREST/7. Press Release/[EVEREST slide deck resource_Plots.xlsx]Sheet1'!$C$3:$C$10</c:f>
              <c:numCache>
                <c:formatCode>General</c:formatCode>
                <c:ptCount val="8"/>
                <c:pt idx="0">
                  <c:v>63.3</c:v>
                </c:pt>
                <c:pt idx="1">
                  <c:v>46.3</c:v>
                </c:pt>
                <c:pt idx="2">
                  <c:v>64.599999999999994</c:v>
                </c:pt>
                <c:pt idx="3">
                  <c:v>50.9</c:v>
                </c:pt>
                <c:pt idx="4">
                  <c:v>14.1</c:v>
                </c:pt>
                <c:pt idx="5">
                  <c:v>44.8</c:v>
                </c:pt>
                <c:pt idx="6">
                  <c:v>41</c:v>
                </c:pt>
                <c:pt idx="7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CD-48FD-B90B-7B0C370D97A9}"/>
            </c:ext>
          </c:extLst>
        </c:ser>
        <c:ser>
          <c:idx val="2"/>
          <c:order val="2"/>
          <c:tx>
            <c:strRef>
              <c:f>'https://optimumpatientcareorg.sharepoint.com/sites/ISARTeam/Shared Documents/1. Research Projects/Active/EVEREST/7. Press Release/[EVEREST slide deck resource_Plots.xlsx]Sheet1'!$D$2</c:f>
              <c:strCache>
                <c:ptCount val="1"/>
                <c:pt idx="0">
                  <c:v>Biologics accessible but not received (n=382)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'https://optimumpatientcareorg.sharepoint.com/sites/ISARTeam/Shared Documents/1. Research Projects/Active/EVEREST/7. Press Release/[EVEREST slide deck resource_Plots.xlsx]Sheet1'!$A$3:$A$10</c:f>
              <c:strCache>
                <c:ptCount val="8"/>
                <c:pt idx="0">
                  <c:v>Female</c:v>
                </c:pt>
                <c:pt idx="1">
                  <c:v>BEC ≥300 cells/µL</c:v>
                </c:pt>
                <c:pt idx="2">
                  <c:v>Serum total IgE ≥75 IU/mL</c:v>
                </c:pt>
                <c:pt idx="3">
                  <c:v>FeNO ≥25 ppb</c:v>
                </c:pt>
                <c:pt idx="4">
                  <c:v>Nasal polyps</c:v>
                </c:pt>
                <c:pt idx="5">
                  <c:v>Chronic rhinosinusitis</c:v>
                </c:pt>
                <c:pt idx="6">
                  <c:v>≥1 exacerbations</c:v>
                </c:pt>
                <c:pt idx="7">
                  <c:v>≥1 hospital admissions</c:v>
                </c:pt>
              </c:strCache>
            </c:strRef>
          </c:cat>
          <c:val>
            <c:numRef>
              <c:f>'https://optimumpatientcareorg.sharepoint.com/sites/ISARTeam/Shared Documents/1. Research Projects/Active/EVEREST/7. Press Release/[EVEREST slide deck resource_Plots.xlsx]Sheet1'!$D$3:$D$10</c:f>
              <c:numCache>
                <c:formatCode>General</c:formatCode>
                <c:ptCount val="8"/>
                <c:pt idx="0">
                  <c:v>68.099999999999994</c:v>
                </c:pt>
                <c:pt idx="1">
                  <c:v>64.5</c:v>
                </c:pt>
                <c:pt idx="2">
                  <c:v>67.900000000000006</c:v>
                </c:pt>
                <c:pt idx="3">
                  <c:v>47.6</c:v>
                </c:pt>
                <c:pt idx="4">
                  <c:v>16.399999999999999</c:v>
                </c:pt>
                <c:pt idx="5">
                  <c:v>59</c:v>
                </c:pt>
                <c:pt idx="6">
                  <c:v>69.900000000000006</c:v>
                </c:pt>
                <c:pt idx="7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CD-48FD-B90B-7B0C370D97A9}"/>
            </c:ext>
          </c:extLst>
        </c:ser>
        <c:ser>
          <c:idx val="3"/>
          <c:order val="3"/>
          <c:tx>
            <c:strRef>
              <c:f>'https://optimumpatientcareorg.sharepoint.com/sites/ISARTeam/Shared Documents/1. Research Projects/Active/EVEREST/7. Press Release/[EVEREST slide deck resource_Plots.xlsx]Sheet1'!$E$2</c:f>
              <c:strCache>
                <c:ptCount val="1"/>
                <c:pt idx="0">
                  <c:v>Biologics accessible and received (n=4651)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'https://optimumpatientcareorg.sharepoint.com/sites/ISARTeam/Shared Documents/1. Research Projects/Active/EVEREST/7. Press Release/[EVEREST slide deck resource_Plots.xlsx]Sheet1'!$A$3:$A$10</c:f>
              <c:strCache>
                <c:ptCount val="8"/>
                <c:pt idx="0">
                  <c:v>Female</c:v>
                </c:pt>
                <c:pt idx="1">
                  <c:v>BEC ≥300 cells/µL</c:v>
                </c:pt>
                <c:pt idx="2">
                  <c:v>Serum total IgE ≥75 IU/mL</c:v>
                </c:pt>
                <c:pt idx="3">
                  <c:v>FeNO ≥25 ppb</c:v>
                </c:pt>
                <c:pt idx="4">
                  <c:v>Nasal polyps</c:v>
                </c:pt>
                <c:pt idx="5">
                  <c:v>Chronic rhinosinusitis</c:v>
                </c:pt>
                <c:pt idx="6">
                  <c:v>≥1 exacerbations</c:v>
                </c:pt>
                <c:pt idx="7">
                  <c:v>≥1 hospital admissions</c:v>
                </c:pt>
              </c:strCache>
            </c:strRef>
          </c:cat>
          <c:val>
            <c:numRef>
              <c:f>'https://optimumpatientcareorg.sharepoint.com/sites/ISARTeam/Shared Documents/1. Research Projects/Active/EVEREST/7. Press Release/[EVEREST slide deck resource_Plots.xlsx]Sheet1'!$E$3:$E$10</c:f>
              <c:numCache>
                <c:formatCode>General</c:formatCode>
                <c:ptCount val="8"/>
                <c:pt idx="0">
                  <c:v>63</c:v>
                </c:pt>
                <c:pt idx="1">
                  <c:v>65.900000000000006</c:v>
                </c:pt>
                <c:pt idx="2">
                  <c:v>79.2</c:v>
                </c:pt>
                <c:pt idx="3">
                  <c:v>63.9</c:v>
                </c:pt>
                <c:pt idx="4">
                  <c:v>33.299999999999997</c:v>
                </c:pt>
                <c:pt idx="5">
                  <c:v>38.799999999999997</c:v>
                </c:pt>
                <c:pt idx="6">
                  <c:v>58.3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CD-48FD-B90B-7B0C370D9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7727623"/>
        <c:axId val="1440744968"/>
      </c:radarChart>
      <c:catAx>
        <c:axId val="1367727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0744968"/>
        <c:crosses val="autoZero"/>
        <c:auto val="1"/>
        <c:lblAlgn val="ctr"/>
        <c:lblOffset val="100"/>
        <c:noMultiLvlLbl val="0"/>
      </c:catAx>
      <c:valAx>
        <c:axId val="144074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727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1157407407407408E-2"/>
          <c:y val="1.8518518518518517E-2"/>
          <c:w val="0.9"/>
          <c:h val="5.2083697871099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'https://optimumpatientcareorg.sharepoint.com/sites/ISARTeam/Shared Documents/1. Research Projects/Active/EVEREST/7. Press Release/[EVEREST slide deck resource_Plots.xlsx]Sheet1'!$A$26</c:f>
              <c:strCache>
                <c:ptCount val="1"/>
                <c:pt idx="0">
                  <c:v>≥2 exacerbations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'https://optimumpatientcareorg.sharepoint.com/sites/ISARTeam/Shared Documents/1. Research Projects/Active/EVEREST/7. Press Release/[EVEREST slide deck resource_Plots.xlsx]Sheet1'!$B$25:$E$25</c:f>
              <c:strCache>
                <c:ptCount val="4"/>
                <c:pt idx="0">
                  <c:v>Biologics accessible (n=5073)</c:v>
                </c:pt>
                <c:pt idx="1">
                  <c:v>Biologics inaccessible (n=3041)</c:v>
                </c:pt>
                <c:pt idx="2">
                  <c:v>Biologics accessible but not received (n=382)</c:v>
                </c:pt>
                <c:pt idx="3">
                  <c:v>Biologics accessible and received (n=4651)</c:v>
                </c:pt>
              </c:strCache>
            </c:strRef>
          </c:cat>
          <c:val>
            <c:numRef>
              <c:f>'https://optimumpatientcareorg.sharepoint.com/sites/ISARTeam/Shared Documents/1. Research Projects/Active/EVEREST/7. Press Release/[EVEREST slide deck resource_Plots.xlsx]Sheet1'!$B$26:$E$26</c:f>
              <c:numCache>
                <c:formatCode>General</c:formatCode>
                <c:ptCount val="4"/>
                <c:pt idx="0">
                  <c:v>41.4</c:v>
                </c:pt>
                <c:pt idx="1">
                  <c:v>18.7</c:v>
                </c:pt>
                <c:pt idx="2">
                  <c:v>49.6</c:v>
                </c:pt>
                <c:pt idx="3">
                  <c:v>40.700000000000003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B-4361-8F19-CE120AC34DBD}"/>
            </c:ext>
          </c:extLst>
        </c:ser>
        <c:ser>
          <c:idx val="1"/>
          <c:order val="1"/>
          <c:tx>
            <c:strRef>
              <c:f>'https://optimumpatientcareorg.sharepoint.com/sites/ISARTeam/Shared Documents/1. Research Projects/Active/EVEREST/7. Press Release/[EVEREST slide deck resource_Plots.xlsx]Sheet1'!$A$27</c:f>
              <c:strCache>
                <c:ptCount val="1"/>
                <c:pt idx="0">
                  <c:v>Uncontrolled asthma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'https://optimumpatientcareorg.sharepoint.com/sites/ISARTeam/Shared Documents/1. Research Projects/Active/EVEREST/7. Press Release/[EVEREST slide deck resource_Plots.xlsx]Sheet1'!$B$25:$E$25</c:f>
              <c:strCache>
                <c:ptCount val="4"/>
                <c:pt idx="0">
                  <c:v>Biologics accessible (n=5073)</c:v>
                </c:pt>
                <c:pt idx="1">
                  <c:v>Biologics inaccessible (n=3041)</c:v>
                </c:pt>
                <c:pt idx="2">
                  <c:v>Biologics accessible but not received (n=382)</c:v>
                </c:pt>
                <c:pt idx="3">
                  <c:v>Biologics accessible and received (n=4651)</c:v>
                </c:pt>
              </c:strCache>
            </c:strRef>
          </c:cat>
          <c:val>
            <c:numRef>
              <c:f>'https://optimumpatientcareorg.sharepoint.com/sites/ISARTeam/Shared Documents/1. Research Projects/Active/EVEREST/7. Press Release/[EVEREST slide deck resource_Plots.xlsx]Sheet1'!$B$27:$E$27</c:f>
              <c:numCache>
                <c:formatCode>General</c:formatCode>
                <c:ptCount val="4"/>
                <c:pt idx="0">
                  <c:v>47.9</c:v>
                </c:pt>
                <c:pt idx="1">
                  <c:v>54.6</c:v>
                </c:pt>
                <c:pt idx="2">
                  <c:v>71.2</c:v>
                </c:pt>
                <c:pt idx="3">
                  <c:v>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B-4361-8F19-CE120AC34DBD}"/>
            </c:ext>
          </c:extLst>
        </c:ser>
        <c:ser>
          <c:idx val="2"/>
          <c:order val="2"/>
          <c:tx>
            <c:strRef>
              <c:f>'https://optimumpatientcareorg.sharepoint.com/sites/ISARTeam/Shared Documents/1. Research Projects/Active/EVEREST/7. Press Release/[EVEREST slide deck resource_Plots.xlsx]Sheet1'!$A$28</c:f>
              <c:strCache>
                <c:ptCount val="1"/>
                <c:pt idx="0">
                  <c:v>LTOCS use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'https://optimumpatientcareorg.sharepoint.com/sites/ISARTeam/Shared Documents/1. Research Projects/Active/EVEREST/7. Press Release/[EVEREST slide deck resource_Plots.xlsx]Sheet1'!$B$25:$E$25</c:f>
              <c:strCache>
                <c:ptCount val="4"/>
                <c:pt idx="0">
                  <c:v>Biologics accessible (n=5073)</c:v>
                </c:pt>
                <c:pt idx="1">
                  <c:v>Biologics inaccessible (n=3041)</c:v>
                </c:pt>
                <c:pt idx="2">
                  <c:v>Biologics accessible but not received (n=382)</c:v>
                </c:pt>
                <c:pt idx="3">
                  <c:v>Biologics accessible and received (n=4651)</c:v>
                </c:pt>
              </c:strCache>
            </c:strRef>
          </c:cat>
          <c:val>
            <c:numRef>
              <c:f>'https://optimumpatientcareorg.sharepoint.com/sites/ISARTeam/Shared Documents/1. Research Projects/Active/EVEREST/7. Press Release/[EVEREST slide deck resource_Plots.xlsx]Sheet1'!$B$28:$E$28</c:f>
              <c:numCache>
                <c:formatCode>General</c:formatCode>
                <c:ptCount val="4"/>
                <c:pt idx="0">
                  <c:v>23.9</c:v>
                </c:pt>
                <c:pt idx="1">
                  <c:v>8.6</c:v>
                </c:pt>
                <c:pt idx="2">
                  <c:v>11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9B-4361-8F19-CE120AC34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2233735"/>
        <c:axId val="612235783"/>
      </c:barChart>
      <c:catAx>
        <c:axId val="612233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235783"/>
        <c:crosses val="autoZero"/>
        <c:auto val="1"/>
        <c:lblAlgn val="ctr"/>
        <c:lblOffset val="100"/>
        <c:noMultiLvlLbl val="0"/>
      </c:catAx>
      <c:valAx>
        <c:axId val="612235783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 of patients (%)</a:t>
                </a:r>
              </a:p>
            </c:rich>
          </c:tx>
          <c:layout>
            <c:manualLayout>
              <c:xMode val="edge"/>
              <c:yMode val="edge"/>
              <c:x val="2.4305555555555556E-2"/>
              <c:y val="0.266785870516185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23373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'https://optimumpatientcareorg.sharepoint.com/sites/ISARTeam/Shared Documents/1. Research Projects/Active/EVEREST/7. Press Release/[EVEREST slide deck resource_Plots.xlsx]Sheet1'!$B$47</c:f>
              <c:strCache>
                <c:ptCount val="1"/>
                <c:pt idx="0">
                  <c:v>Biologics accessible and received (n=2666)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'https://optimumpatientcareorg.sharepoint.com/sites/ISARTeam/Shared Documents/1. Research Projects/Active/EVEREST/7. Press Release/[EVEREST slide deck resource_Plots.xlsx]Sheet1'!$A$48:$A$50</c:f>
              <c:strCache>
                <c:ptCount val="3"/>
                <c:pt idx="0">
                  <c:v>≥2 exacerbations</c:v>
                </c:pt>
                <c:pt idx="1">
                  <c:v>Uncontrolled asthma</c:v>
                </c:pt>
                <c:pt idx="2">
                  <c:v>LTOCS use</c:v>
                </c:pt>
              </c:strCache>
            </c:strRef>
          </c:cat>
          <c:val>
            <c:numRef>
              <c:f>'https://optimumpatientcareorg.sharepoint.com/sites/ISARTeam/Shared Documents/1. Research Projects/Active/EVEREST/7. Press Release/[EVEREST slide deck resource_Plots.xlsx]Sheet1'!$B$48:$B$50</c:f>
              <c:numCache>
                <c:formatCode>General</c:formatCode>
                <c:ptCount val="3"/>
                <c:pt idx="0">
                  <c:v>19.100000000000001</c:v>
                </c:pt>
                <c:pt idx="1">
                  <c:v>32.4</c:v>
                </c:pt>
                <c:pt idx="2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A-4DBD-8A7E-137353EF654C}"/>
            </c:ext>
          </c:extLst>
        </c:ser>
        <c:ser>
          <c:idx val="1"/>
          <c:order val="1"/>
          <c:tx>
            <c:strRef>
              <c:f>'https://optimumpatientcareorg.sharepoint.com/sites/ISARTeam/Shared Documents/1. Research Projects/Active/EVEREST/7. Press Release/[EVEREST slide deck resource_Plots.xlsx]Sheet1'!$C$47</c:f>
              <c:strCache>
                <c:ptCount val="1"/>
                <c:pt idx="0">
                  <c:v>Biologic recipients whose asthma remained suboptimally controlled (n=1780)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'https://optimumpatientcareorg.sharepoint.com/sites/ISARTeam/Shared Documents/1. Research Projects/Active/EVEREST/7. Press Release/[EVEREST slide deck resource_Plots.xlsx]Sheet1'!$A$48:$A$50</c:f>
              <c:strCache>
                <c:ptCount val="3"/>
                <c:pt idx="0">
                  <c:v>≥2 exacerbations</c:v>
                </c:pt>
                <c:pt idx="1">
                  <c:v>Uncontrolled asthma</c:v>
                </c:pt>
                <c:pt idx="2">
                  <c:v>LTOCS use</c:v>
                </c:pt>
              </c:strCache>
            </c:strRef>
          </c:cat>
          <c:val>
            <c:numRef>
              <c:f>'https://optimumpatientcareorg.sharepoint.com/sites/ISARTeam/Shared Documents/1. Research Projects/Active/EVEREST/7. Press Release/[EVEREST slide deck resource_Plots.xlsx]Sheet1'!$C$48:$C$50</c:f>
              <c:numCache>
                <c:formatCode>General</c:formatCode>
                <c:ptCount val="3"/>
                <c:pt idx="0">
                  <c:v>23</c:v>
                </c:pt>
                <c:pt idx="1">
                  <c:v>35.700000000000003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A-4DBD-8A7E-137353EF6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4231687"/>
        <c:axId val="1924261383"/>
      </c:barChart>
      <c:catAx>
        <c:axId val="1924231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4261383"/>
        <c:crosses val="autoZero"/>
        <c:auto val="1"/>
        <c:lblAlgn val="ctr"/>
        <c:lblOffset val="100"/>
        <c:noMultiLvlLbl val="0"/>
      </c:catAx>
      <c:valAx>
        <c:axId val="1924261383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 of patients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423168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C0FCD-C4FB-4E11-9FF5-1593E7EEB97B}" type="datetimeFigureOut"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A171B-2996-4972-98FA-1743873A81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4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0e5709d26_2_45:notes"/>
          <p:cNvSpPr txBox="1">
            <a:spLocks noGrp="1"/>
          </p:cNvSpPr>
          <p:nvPr>
            <p:ph type="body" idx="1"/>
          </p:nvPr>
        </p:nvSpPr>
        <p:spPr>
          <a:xfrm>
            <a:off x="685315" y="4400596"/>
            <a:ext cx="5487370" cy="3600219"/>
          </a:xfrm>
          <a:prstGeom prst="rect">
            <a:avLst/>
          </a:prstGeom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00e5709d26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0e5709d26_2_71:notes"/>
          <p:cNvSpPr txBox="1">
            <a:spLocks noGrp="1"/>
          </p:cNvSpPr>
          <p:nvPr>
            <p:ph type="body" idx="1"/>
          </p:nvPr>
        </p:nvSpPr>
        <p:spPr>
          <a:xfrm>
            <a:off x="685315" y="4400596"/>
            <a:ext cx="5487370" cy="3600219"/>
          </a:xfrm>
          <a:prstGeom prst="rect">
            <a:avLst/>
          </a:prstGeom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00e5709d26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0e5709d26_2_71:notes"/>
          <p:cNvSpPr txBox="1">
            <a:spLocks noGrp="1"/>
          </p:cNvSpPr>
          <p:nvPr>
            <p:ph type="body" idx="1"/>
          </p:nvPr>
        </p:nvSpPr>
        <p:spPr>
          <a:xfrm>
            <a:off x="685315" y="4400596"/>
            <a:ext cx="5487370" cy="3600219"/>
          </a:xfrm>
          <a:prstGeom prst="rect">
            <a:avLst/>
          </a:prstGeom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00e5709d26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949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0e5709d26_2_71:notes"/>
          <p:cNvSpPr txBox="1">
            <a:spLocks noGrp="1"/>
          </p:cNvSpPr>
          <p:nvPr>
            <p:ph type="body" idx="1"/>
          </p:nvPr>
        </p:nvSpPr>
        <p:spPr>
          <a:xfrm>
            <a:off x="685315" y="4400596"/>
            <a:ext cx="5487370" cy="3600219"/>
          </a:xfrm>
          <a:prstGeom prst="rect">
            <a:avLst/>
          </a:prstGeom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00e5709d26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76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2722184"/>
            <a:ext cx="12192000" cy="16317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283778" y="4392341"/>
            <a:ext cx="11645463" cy="118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>
            <a:lvl1pPr lv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accent3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909090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1000"/>
              <a:buNone/>
              <a:defRPr>
                <a:solidFill>
                  <a:srgbClr val="909090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800"/>
              <a:buNone/>
              <a:defRPr>
                <a:solidFill>
                  <a:srgbClr val="909090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294290" y="2733253"/>
            <a:ext cx="116349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3667" y="1349186"/>
            <a:ext cx="3384664" cy="111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7569" y="5731402"/>
            <a:ext cx="1645244" cy="81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30924" y="6062684"/>
            <a:ext cx="5136000" cy="53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04792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3pPr>
            <a:lvl4pPr marL="2438339" lvl="3" indent="-304792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4pPr>
            <a:lvl5pPr marL="3047924" lvl="4" indent="-304792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5747261" y="6062684"/>
            <a:ext cx="5136000" cy="53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r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04792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3pPr>
            <a:lvl4pPr marL="2438339" lvl="3" indent="-304792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4pPr>
            <a:lvl5pPr marL="3047924" lvl="4" indent="-304792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1582" y="171421"/>
            <a:ext cx="895041" cy="29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1506" y="6336050"/>
            <a:ext cx="671001" cy="33378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31800" y="197232"/>
            <a:ext cx="11328400" cy="60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0924" y="6062685"/>
            <a:ext cx="5136000" cy="536555"/>
          </a:xfrm>
        </p:spPr>
        <p:txBody>
          <a:bodyPr r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marL="177788" indent="0">
              <a:buNone/>
              <a:defRPr sz="1200"/>
            </a:lvl2pPr>
            <a:lvl3pPr marL="360338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747261" y="6062685"/>
            <a:ext cx="5136000" cy="536555"/>
          </a:xfrm>
        </p:spPr>
        <p:txBody>
          <a:bodyPr rIns="0" bIns="0"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marL="177788" indent="0">
              <a:buNone/>
              <a:defRPr sz="1200"/>
            </a:lvl2pPr>
            <a:lvl3pPr marL="360338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878038"/>
            <a:ext cx="12192000" cy="609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0" y="965625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27" y="171421"/>
            <a:ext cx="904756" cy="2953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703" y="302931"/>
            <a:ext cx="11328400" cy="571208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6801"/>
            <a:ext cx="12016800" cy="5232667"/>
          </a:xfrm>
        </p:spPr>
        <p:txBody>
          <a:bodyPr>
            <a:normAutofit/>
          </a:bodyPr>
          <a:lstStyle>
            <a:lvl1pPr>
              <a:buClr>
                <a:srgbClr val="FF9900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rgbClr val="FF9900"/>
              </a:buClr>
              <a:defRPr sz="1600">
                <a:solidFill>
                  <a:schemeClr val="accent1"/>
                </a:solidFill>
              </a:defRPr>
            </a:lvl2pPr>
            <a:lvl3pPr>
              <a:buClr>
                <a:srgbClr val="FF9900"/>
              </a:buClr>
              <a:defRPr sz="14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26469B-274E-DE93-6B84-CCA45A5C68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09" y="6336051"/>
            <a:ext cx="671001" cy="33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28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4" r:id="rId4"/>
    <p:sldLayoutId id="2147483665" r:id="rId5"/>
    <p:sldLayoutId id="2147483672" r:id="rId6"/>
    <p:sldLayoutId id="2147483667" r:id="rId7"/>
    <p:sldLayoutId id="2147483668" r:id="rId8"/>
    <p:sldLayoutId id="2147483669" r:id="rId9"/>
    <p:sldLayoutId id="2147483674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31800" y="188171"/>
            <a:ext cx="11328400" cy="60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31800" y="1255413"/>
            <a:ext cx="11328400" cy="464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marR="0" lvl="0" indent="-330200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905230"/>
            <a:ext cx="12192000" cy="609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0" y="992821"/>
            <a:ext cx="12192000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1582" y="171421"/>
            <a:ext cx="895041" cy="29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01505" y="6336050"/>
            <a:ext cx="671000" cy="3337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72" userDrawn="1">
          <p15:clr>
            <a:srgbClr val="F26B43"/>
          </p15:clr>
        </p15:guide>
        <p15:guide id="3" orient="horz" pos="1049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4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ctrTitle"/>
          </p:nvPr>
        </p:nvSpPr>
        <p:spPr>
          <a:xfrm>
            <a:off x="539113" y="2694426"/>
            <a:ext cx="1177963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en-US" sz="2400" dirty="0">
                <a:ea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</a:rPr>
              <a:t>Disease Burden and Access to Biologic Therapy in Patients with Severe Asthma, 2017–2022: An Analysis of the International Severe Asthma Registry (EVEREST)</a:t>
            </a:r>
          </a:p>
          <a:p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EDB9C-0326-CA89-9611-3D2C83A230C2}"/>
              </a:ext>
            </a:extLst>
          </p:cNvPr>
          <p:cNvSpPr txBox="1"/>
          <p:nvPr/>
        </p:nvSpPr>
        <p:spPr>
          <a:xfrm>
            <a:off x="144516" y="4409732"/>
            <a:ext cx="1190296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00" dirty="0">
                <a:solidFill>
                  <a:schemeClr val="accent3"/>
                </a:solidFill>
              </a:rPr>
              <a:t>Tham T Le, David B Price, Clement Erhard, Bill Cook, Anna Quinton, Rohit </a:t>
            </a:r>
            <a:r>
              <a:rPr lang="en-US" sz="1100" dirty="0" err="1">
                <a:solidFill>
                  <a:schemeClr val="accent3"/>
                </a:solidFill>
              </a:rPr>
              <a:t>Katial</a:t>
            </a:r>
            <a:r>
              <a:rPr lang="en-US" sz="1100" dirty="0">
                <a:solidFill>
                  <a:schemeClr val="accent3"/>
                </a:solidFill>
              </a:rPr>
              <a:t>, George C Christoff, Luis Perez-de-Llano, Alan </a:t>
            </a:r>
            <a:r>
              <a:rPr lang="en-US" sz="1100" dirty="0" err="1">
                <a:solidFill>
                  <a:schemeClr val="accent3"/>
                </a:solidFill>
              </a:rPr>
              <a:t>Altraja</a:t>
            </a:r>
            <a:r>
              <a:rPr lang="en-US" sz="1100" dirty="0">
                <a:solidFill>
                  <a:schemeClr val="accent3"/>
                </a:solidFill>
              </a:rPr>
              <a:t>, Celine Bergeron, Arnaud Bourdin, Mariko </a:t>
            </a:r>
            <a:r>
              <a:rPr lang="en-US" sz="1100" dirty="0" err="1">
                <a:solidFill>
                  <a:schemeClr val="accent3"/>
                </a:solidFill>
              </a:rPr>
              <a:t>Siyue</a:t>
            </a:r>
            <a:r>
              <a:rPr lang="en-US" sz="1100" dirty="0">
                <a:solidFill>
                  <a:schemeClr val="accent3"/>
                </a:solidFill>
              </a:rPr>
              <a:t> Koh, Lauri Lehtimäki, Bassam Mahboub, Nikolaos G Papadopoulos, Paul Pfeffer, Chin Kook Rhee, Victoria Carter, Neil Martin, Trung N Tran, on behalf of the EVEREST Study Working Group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1DC7E-9DF2-706E-DA2F-1D73A9D9F830}"/>
              </a:ext>
            </a:extLst>
          </p:cNvPr>
          <p:cNvSpPr txBox="1"/>
          <p:nvPr/>
        </p:nvSpPr>
        <p:spPr>
          <a:xfrm>
            <a:off x="-246935" y="6640716"/>
            <a:ext cx="12551145" cy="215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Tham T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. et al., 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Disease Burden and Access to Biologic Therapy in 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Patients 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with Severe Asthma, 2017–2022: An Analysis of 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the International Severe Asthma Registry. </a:t>
            </a:r>
            <a:r>
              <a:rPr lang="en-GB" sz="800" i="1" kern="1200" dirty="0">
                <a:solidFill>
                  <a:srgbClr val="404040"/>
                </a:solidFill>
                <a:ea typeface="+mn-ea"/>
                <a:cs typeface="+mn-cs"/>
              </a:rPr>
              <a:t>J Asthma Allergy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.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 In press</a:t>
            </a:r>
            <a:endParaRPr lang="en-GB" sz="800" kern="1200" dirty="0">
              <a:solidFill>
                <a:srgbClr val="404040"/>
              </a:solidFill>
              <a:ea typeface="+mn-ea"/>
            </a:endParaRPr>
          </a:p>
        </p:txBody>
      </p:sp>
      <p:pic>
        <p:nvPicPr>
          <p:cNvPr id="2" name="Picture 1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B7024E16-1C77-ECFD-F9D5-8898C2B78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05" y="4588398"/>
            <a:ext cx="2808791" cy="13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8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267825" y="236057"/>
            <a:ext cx="11328400" cy="45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 sz="2400" b="1" dirty="0">
                <a:solidFill>
                  <a:schemeClr val="accent1"/>
                </a:solidFill>
              </a:rPr>
              <a:t>Aim and Methods</a:t>
            </a:r>
            <a:r>
              <a:rPr lang="en-GB" sz="2400" b="1" baseline="30000" dirty="0">
                <a:solidFill>
                  <a:schemeClr val="accent1"/>
                </a:solidFill>
              </a:rPr>
              <a:t>1</a:t>
            </a:r>
            <a:endParaRPr lang="en-US" sz="2400" b="1" baseline="30000" dirty="0">
              <a:solidFill>
                <a:schemeClr val="accent1"/>
              </a:solidFill>
            </a:endParaRPr>
          </a:p>
        </p:txBody>
      </p:sp>
      <p:sp>
        <p:nvSpPr>
          <p:cNvPr id="2" name="Inhaltsplatzhalter 4">
            <a:extLst>
              <a:ext uri="{FF2B5EF4-FFF2-40B4-BE49-F238E27FC236}">
                <a16:creationId xmlns:a16="http://schemas.microsoft.com/office/drawing/2014/main" id="{53444283-D004-A357-D80C-64A5E227F379}"/>
              </a:ext>
            </a:extLst>
          </p:cNvPr>
          <p:cNvSpPr txBox="1">
            <a:spLocks/>
          </p:cNvSpPr>
          <p:nvPr/>
        </p:nvSpPr>
        <p:spPr>
          <a:xfrm>
            <a:off x="249855" y="2933865"/>
            <a:ext cx="5824984" cy="10103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accent1"/>
                </a:solidFill>
                <a:latin typeface="+mn-lt"/>
              </a:rPr>
              <a:t>Characterize the global disease burden of patients with severe asthma </a:t>
            </a:r>
            <a:r>
              <a:rPr lang="en-US" sz="1400" b="1" dirty="0">
                <a:solidFill>
                  <a:schemeClr val="accent1"/>
                </a:solidFill>
                <a:latin typeface="+mn-lt"/>
              </a:rPr>
              <a:t>without access to biologics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 and those who </a:t>
            </a:r>
            <a:r>
              <a:rPr lang="en-US" sz="1400" b="1" dirty="0">
                <a:solidFill>
                  <a:schemeClr val="accent1"/>
                </a:solidFill>
                <a:latin typeface="+mn-lt"/>
              </a:rPr>
              <a:t>have access but do not receive biologics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, as well as the remaining </a:t>
            </a:r>
            <a:r>
              <a:rPr lang="en-US" sz="1400" b="1" dirty="0">
                <a:solidFill>
                  <a:schemeClr val="accent1"/>
                </a:solidFill>
                <a:latin typeface="+mn-lt"/>
              </a:rPr>
              <a:t>unmet need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 despite use of these therapies.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8C0621-06FB-E917-CD1B-12C03C1F3131}"/>
              </a:ext>
            </a:extLst>
          </p:cNvPr>
          <p:cNvSpPr txBox="1">
            <a:spLocks/>
          </p:cNvSpPr>
          <p:nvPr/>
        </p:nvSpPr>
        <p:spPr>
          <a:xfrm>
            <a:off x="145681" y="4789928"/>
            <a:ext cx="6033331" cy="1014384"/>
          </a:xfrm>
          <a:prstGeom prst="rect">
            <a:avLst/>
          </a:pr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00355" indent="-227965" defTabSz="685767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+mn-lt"/>
              </a:rPr>
              <a:t>Historical cohort study of patients with severe asthma (aged ≥18 years) in ISAR receiving GINA 2018 step 5 treatment, or with uncontrolled disease at GINA step 4</a:t>
            </a:r>
          </a:p>
          <a:p>
            <a:pPr marL="300355" indent="-227965" defTabSz="685767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+mn-lt"/>
              </a:rPr>
              <a:t>Prospective data on patient clinical characteristics, healthcare resource utilization, and medication use over a 12-month period between December 2017 and May 2022 were assessed for five groups</a:t>
            </a:r>
            <a:endParaRPr lang="en-SG" sz="1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Google Shape;2924;g1187c0eb48a_48_342">
            <a:extLst>
              <a:ext uri="{FF2B5EF4-FFF2-40B4-BE49-F238E27FC236}">
                <a16:creationId xmlns:a16="http://schemas.microsoft.com/office/drawing/2014/main" id="{27B79331-D412-185B-6CC2-B679A905B4CB}"/>
              </a:ext>
            </a:extLst>
          </p:cNvPr>
          <p:cNvSpPr/>
          <p:nvPr/>
        </p:nvSpPr>
        <p:spPr>
          <a:xfrm>
            <a:off x="249857" y="4225993"/>
            <a:ext cx="2185853" cy="411397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Clr>
                <a:srgbClr val="000000"/>
              </a:buClr>
              <a:defRPr/>
            </a:pPr>
            <a:r>
              <a:rPr lang="en-AU" sz="2000" b="1" dirty="0">
                <a:solidFill>
                  <a:schemeClr val="bg1"/>
                </a:solidFill>
                <a:ea typeface="Calibri" panose="020F0502020204030204" pitchFamily="34" charset="0"/>
              </a:rPr>
              <a:t>Methods</a:t>
            </a:r>
            <a:endParaRPr kumimoji="0" sz="2000" b="1" i="0" u="none" strike="noStrike" kern="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E079-42F0-333C-DADE-6EE46918A6F4}"/>
              </a:ext>
            </a:extLst>
          </p:cNvPr>
          <p:cNvSpPr txBox="1"/>
          <p:nvPr/>
        </p:nvSpPr>
        <p:spPr>
          <a:xfrm>
            <a:off x="-1832" y="6276695"/>
            <a:ext cx="647443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rgbClr val="404040"/>
                </a:solidFill>
                <a:ea typeface="+mn-ea"/>
              </a:rPr>
              <a:t>GINA = Global Initiative for Asthma; ISAR = International Severe Asthma Registry</a:t>
            </a:r>
          </a:p>
          <a:p>
            <a:r>
              <a:rPr lang="en-GB" sz="800" baseline="30000" dirty="0">
                <a:solidFill>
                  <a:srgbClr val="404040"/>
                </a:solidFill>
                <a:ea typeface="+mn-ea"/>
                <a:cs typeface="+mn-cs"/>
              </a:rPr>
              <a:t>1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Tham T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. et al., 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Disease Burden and Access to Biologic Therapy in 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Patients 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with Severe Asthma, 2017–2022: An Analysis of 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the International Severe Asthma Registry. </a:t>
            </a:r>
            <a:r>
              <a:rPr lang="en-GB" sz="800" i="1" kern="1200" dirty="0">
                <a:solidFill>
                  <a:srgbClr val="404040"/>
                </a:solidFill>
                <a:ea typeface="+mn-ea"/>
                <a:cs typeface="+mn-cs"/>
              </a:rPr>
              <a:t>J Asthma Allergy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.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 In press; </a:t>
            </a:r>
            <a:r>
              <a:rPr lang="en-GB" sz="800" baseline="30000" dirty="0">
                <a:solidFill>
                  <a:srgbClr val="404040"/>
                </a:solidFill>
                <a:ea typeface="+mn-ea"/>
                <a:cs typeface="+mn-cs"/>
              </a:rPr>
              <a:t>2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Porsbjerg CM et al., </a:t>
            </a:r>
            <a:r>
              <a:rPr lang="en-GB" sz="800" dirty="0">
                <a:solidFill>
                  <a:srgbClr val="404040"/>
                </a:solidFill>
                <a:ea typeface="+mn-ea"/>
              </a:rPr>
              <a:t>Global variability in administrative approval prescription criteria for biologic therapy in severe asthma.</a:t>
            </a:r>
            <a:r>
              <a:rPr lang="en-GB" sz="800" i="1" dirty="0">
                <a:solidFill>
                  <a:srgbClr val="404040"/>
                </a:solidFill>
                <a:ea typeface="+mn-ea"/>
              </a:rPr>
              <a:t> J Allergy Clin Immunol </a:t>
            </a:r>
            <a:r>
              <a:rPr lang="en-GB" sz="800" i="1" dirty="0" err="1">
                <a:solidFill>
                  <a:srgbClr val="404040"/>
                </a:solidFill>
                <a:ea typeface="+mn-ea"/>
              </a:rPr>
              <a:t>Pract</a:t>
            </a:r>
            <a:r>
              <a:rPr lang="en-GB" sz="800" i="1" dirty="0">
                <a:solidFill>
                  <a:srgbClr val="404040"/>
                </a:solidFill>
                <a:ea typeface="+mn-ea"/>
              </a:rPr>
              <a:t>.</a:t>
            </a:r>
            <a:r>
              <a:rPr lang="en-GB" sz="800" dirty="0">
                <a:solidFill>
                  <a:srgbClr val="404040"/>
                </a:solidFill>
                <a:ea typeface="+mn-ea"/>
              </a:rPr>
              <a:t> 2022;10(5):1202-1216.e1223.</a:t>
            </a:r>
            <a:endParaRPr lang="en-GB">
              <a:ea typeface="+mn-ea"/>
            </a:endParaRPr>
          </a:p>
        </p:txBody>
      </p:sp>
      <p:sp>
        <p:nvSpPr>
          <p:cNvPr id="16" name="Google Shape;2924;g1187c0eb48a_48_342">
            <a:extLst>
              <a:ext uri="{FF2B5EF4-FFF2-40B4-BE49-F238E27FC236}">
                <a16:creationId xmlns:a16="http://schemas.microsoft.com/office/drawing/2014/main" id="{2BAB63A0-4252-3795-CA81-065F7119BA81}"/>
              </a:ext>
            </a:extLst>
          </p:cNvPr>
          <p:cNvSpPr/>
          <p:nvPr/>
        </p:nvSpPr>
        <p:spPr>
          <a:xfrm>
            <a:off x="249856" y="2364398"/>
            <a:ext cx="2185853" cy="411397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Clr>
                <a:srgbClr val="000000"/>
              </a:buClr>
              <a:defRPr/>
            </a:pPr>
            <a:r>
              <a:rPr lang="en-AU" sz="2000" b="1" dirty="0">
                <a:solidFill>
                  <a:schemeClr val="bg1"/>
                </a:solidFill>
              </a:rPr>
              <a:t>Aim</a:t>
            </a:r>
            <a:endParaRPr lang="en-AU" sz="2000" b="1" i="0" u="none" strike="noStrike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7" name="Google Shape;2924;g1187c0eb48a_48_342">
            <a:extLst>
              <a:ext uri="{FF2B5EF4-FFF2-40B4-BE49-F238E27FC236}">
                <a16:creationId xmlns:a16="http://schemas.microsoft.com/office/drawing/2014/main" id="{C0C2974B-6CA4-8B72-BACF-535D8B02C320}"/>
              </a:ext>
            </a:extLst>
          </p:cNvPr>
          <p:cNvSpPr/>
          <p:nvPr/>
        </p:nvSpPr>
        <p:spPr>
          <a:xfrm>
            <a:off x="269147" y="1197284"/>
            <a:ext cx="2185853" cy="411397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Clr>
                <a:srgbClr val="000000"/>
              </a:buClr>
              <a:defRPr/>
            </a:pPr>
            <a:r>
              <a:rPr lang="en-AU" sz="2000" b="1" dirty="0">
                <a:solidFill>
                  <a:schemeClr val="bg1"/>
                </a:solidFill>
              </a:rPr>
              <a:t>Background</a:t>
            </a:r>
            <a:endParaRPr lang="en-AU" sz="2000" b="1" i="0" u="none" strike="noStrike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1" name="Inhaltsplatzhalter 4">
            <a:extLst>
              <a:ext uri="{FF2B5EF4-FFF2-40B4-BE49-F238E27FC236}">
                <a16:creationId xmlns:a16="http://schemas.microsoft.com/office/drawing/2014/main" id="{F872731F-670F-551A-16A3-8A43646143B1}"/>
              </a:ext>
            </a:extLst>
          </p:cNvPr>
          <p:cNvSpPr txBox="1">
            <a:spLocks/>
          </p:cNvSpPr>
          <p:nvPr/>
        </p:nvSpPr>
        <p:spPr>
          <a:xfrm>
            <a:off x="269145" y="1716625"/>
            <a:ext cx="5824984" cy="493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accent1"/>
                </a:solidFill>
                <a:latin typeface="+mn-lt"/>
              </a:rPr>
              <a:t>Patients with severe asthma may be prescribed biologics to improve disease control. There are variations in access to biologics globally.</a:t>
            </a:r>
            <a:r>
              <a:rPr lang="en-US" sz="1400" baseline="30000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F376A3-3CB1-B17B-7B5E-5B72F8D26497}"/>
              </a:ext>
            </a:extLst>
          </p:cNvPr>
          <p:cNvSpPr/>
          <p:nvPr/>
        </p:nvSpPr>
        <p:spPr>
          <a:xfrm>
            <a:off x="4400281" y="5931753"/>
            <a:ext cx="941190" cy="236113"/>
          </a:xfrm>
          <a:prstGeom prst="rect">
            <a:avLst/>
          </a:prstGeom>
          <a:noFill/>
          <a:ln>
            <a:solidFill>
              <a:srgbClr val="9689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571306-FB1D-DCD7-95AA-E7B56F8E180B}"/>
              </a:ext>
            </a:extLst>
          </p:cNvPr>
          <p:cNvGrpSpPr/>
          <p:nvPr/>
        </p:nvGrpSpPr>
        <p:grpSpPr>
          <a:xfrm>
            <a:off x="6278483" y="1075960"/>
            <a:ext cx="5771475" cy="5696206"/>
            <a:chOff x="6278483" y="1075960"/>
            <a:chExt cx="5771475" cy="5696206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3D22780-5E45-116B-0ED9-A768E929C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78483" y="1075960"/>
              <a:ext cx="5771475" cy="569620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E404C-0BD8-A4E8-4FE4-AFE2E1EF80FE}"/>
                </a:ext>
              </a:extLst>
            </p:cNvPr>
            <p:cNvSpPr/>
            <p:nvPr/>
          </p:nvSpPr>
          <p:spPr>
            <a:xfrm>
              <a:off x="8692558" y="2468991"/>
              <a:ext cx="1027999" cy="390443"/>
            </a:xfrm>
            <a:prstGeom prst="rect">
              <a:avLst/>
            </a:prstGeom>
            <a:noFill/>
            <a:ln>
              <a:solidFill>
                <a:srgbClr val="9689A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CCCD99-AA47-3169-F963-4F00217A4FA1}"/>
                </a:ext>
              </a:extLst>
            </p:cNvPr>
            <p:cNvSpPr/>
            <p:nvPr/>
          </p:nvSpPr>
          <p:spPr>
            <a:xfrm>
              <a:off x="10139394" y="2468991"/>
              <a:ext cx="1056935" cy="390443"/>
            </a:xfrm>
            <a:prstGeom prst="rect">
              <a:avLst/>
            </a:prstGeom>
            <a:noFill/>
            <a:ln>
              <a:solidFill>
                <a:srgbClr val="9689A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968D26-12F8-EAEC-3BAB-26CCAA94A80E}"/>
                </a:ext>
              </a:extLst>
            </p:cNvPr>
            <p:cNvSpPr/>
            <p:nvPr/>
          </p:nvSpPr>
          <p:spPr>
            <a:xfrm>
              <a:off x="7853394" y="3809726"/>
              <a:ext cx="1201617" cy="416268"/>
            </a:xfrm>
            <a:prstGeom prst="rect">
              <a:avLst/>
            </a:prstGeom>
            <a:noFill/>
            <a:ln>
              <a:solidFill>
                <a:srgbClr val="9689A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5C785D-2B67-C9F8-159B-59BCD855D3B1}"/>
                </a:ext>
              </a:extLst>
            </p:cNvPr>
            <p:cNvSpPr/>
            <p:nvPr/>
          </p:nvSpPr>
          <p:spPr>
            <a:xfrm>
              <a:off x="9415975" y="3809726"/>
              <a:ext cx="1056935" cy="390444"/>
            </a:xfrm>
            <a:prstGeom prst="rect">
              <a:avLst/>
            </a:prstGeom>
            <a:noFill/>
            <a:ln>
              <a:solidFill>
                <a:srgbClr val="9689A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249224-FEAB-0F59-3D86-3484435C08F3}"/>
                </a:ext>
              </a:extLst>
            </p:cNvPr>
            <p:cNvSpPr/>
            <p:nvPr/>
          </p:nvSpPr>
          <p:spPr>
            <a:xfrm>
              <a:off x="8229571" y="5016382"/>
              <a:ext cx="1201617" cy="505230"/>
            </a:xfrm>
            <a:prstGeom prst="rect">
              <a:avLst/>
            </a:prstGeom>
            <a:noFill/>
            <a:ln>
              <a:solidFill>
                <a:srgbClr val="9689A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6CA48D-27C5-F40F-B3F3-0F5050ABCBC1}"/>
                </a:ext>
              </a:extLst>
            </p:cNvPr>
            <p:cNvSpPr txBox="1"/>
            <p:nvPr/>
          </p:nvSpPr>
          <p:spPr>
            <a:xfrm>
              <a:off x="8478455" y="2556076"/>
              <a:ext cx="254643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9689A5"/>
                  </a:solidFill>
                  <a:cs typeface="Arial"/>
                </a:rPr>
                <a:t>1</a:t>
              </a:r>
              <a:endParaRPr lang="en-US" sz="1200" b="1">
                <a:solidFill>
                  <a:srgbClr val="9689A5"/>
                </a:solidFill>
                <a:cs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ED7EB9-AF01-2A6C-45E2-52669810D1A7}"/>
                </a:ext>
              </a:extLst>
            </p:cNvPr>
            <p:cNvSpPr txBox="1"/>
            <p:nvPr/>
          </p:nvSpPr>
          <p:spPr>
            <a:xfrm>
              <a:off x="9925290" y="2556075"/>
              <a:ext cx="254643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9689A5"/>
                  </a:solidFill>
                  <a:cs typeface="Arial"/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3AB279-A493-255A-EE07-81E59CE663DE}"/>
                </a:ext>
              </a:extLst>
            </p:cNvPr>
            <p:cNvSpPr txBox="1"/>
            <p:nvPr/>
          </p:nvSpPr>
          <p:spPr>
            <a:xfrm>
              <a:off x="7648936" y="3877519"/>
              <a:ext cx="254643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9689A5"/>
                  </a:solidFill>
                  <a:cs typeface="Arial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B1E9BA-913E-31C2-50BE-99D672721817}"/>
                </a:ext>
              </a:extLst>
            </p:cNvPr>
            <p:cNvSpPr txBox="1"/>
            <p:nvPr/>
          </p:nvSpPr>
          <p:spPr>
            <a:xfrm>
              <a:off x="9211518" y="3877518"/>
              <a:ext cx="254643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9689A5"/>
                  </a:solidFill>
                  <a:cs typeface="Arial"/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6CD49C-4C3B-F634-685E-17E765AF2150}"/>
                </a:ext>
              </a:extLst>
            </p:cNvPr>
            <p:cNvSpPr txBox="1"/>
            <p:nvPr/>
          </p:nvSpPr>
          <p:spPr>
            <a:xfrm>
              <a:off x="8025113" y="5160380"/>
              <a:ext cx="254643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9689A5"/>
                  </a:solidFill>
                  <a:cs typeface="Arial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06D2067-0D4B-55D0-DD66-575F7CF51B28}"/>
              </a:ext>
              <a:ext uri="{147F2762-F138-4A5C-976F-8EAC2B608ADB}">
                <a16:predDERef xmlns:a16="http://schemas.microsoft.com/office/drawing/2014/main" pred="{2EBCC898-D6D0-999E-676F-B6E419A93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710519"/>
              </p:ext>
            </p:extLst>
          </p:nvPr>
        </p:nvGraphicFramePr>
        <p:xfrm>
          <a:off x="-212624" y="1651744"/>
          <a:ext cx="8296275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3EBFAB-299C-1A20-AB73-4513685EC343}"/>
              </a:ext>
            </a:extLst>
          </p:cNvPr>
          <p:cNvSpPr txBox="1"/>
          <p:nvPr/>
        </p:nvSpPr>
        <p:spPr>
          <a:xfrm>
            <a:off x="-9645" y="6583814"/>
            <a:ext cx="12551145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rgbClr val="404040"/>
                </a:solidFill>
                <a:ea typeface="+mn-ea"/>
              </a:rPr>
              <a:t>BEC = Blood eosinophil count; </a:t>
            </a:r>
            <a:r>
              <a:rPr lang="en-GB" sz="800" dirty="0" err="1">
                <a:solidFill>
                  <a:srgbClr val="404040"/>
                </a:solidFill>
                <a:ea typeface="+mn-ea"/>
              </a:rPr>
              <a:t>FeNO</a:t>
            </a:r>
            <a:r>
              <a:rPr lang="en-GB" sz="800" dirty="0">
                <a:solidFill>
                  <a:srgbClr val="404040"/>
                </a:solidFill>
                <a:ea typeface="+mn-ea"/>
              </a:rPr>
              <a:t> = Fractional exhaled nitric oxide; HCRU = Healthcare resource utilization; </a:t>
            </a:r>
            <a:r>
              <a:rPr lang="en-GB" sz="800" dirty="0" err="1">
                <a:solidFill>
                  <a:srgbClr val="404040"/>
                </a:solidFill>
                <a:ea typeface="+mn-ea"/>
              </a:rPr>
              <a:t>IgE</a:t>
            </a:r>
            <a:r>
              <a:rPr lang="en-GB" sz="800" dirty="0">
                <a:solidFill>
                  <a:srgbClr val="404040"/>
                </a:solidFill>
                <a:ea typeface="+mn-ea"/>
              </a:rPr>
              <a:t> = Immunoglobulin E; T2 = Type 2</a:t>
            </a:r>
            <a:endParaRPr lang="en-GB" sz="800" dirty="0">
              <a:solidFill>
                <a:srgbClr val="404040"/>
              </a:solidFill>
              <a:ea typeface="+mn-ea"/>
              <a:cs typeface="+mn-cs"/>
            </a:endParaRPr>
          </a:p>
          <a:p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Tham T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. et al., 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Disease Burden and Access to Biologic Therapy in Patients with Severe Asthma, 2017–2022: An Analysis 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of the International Severe Asthma Registry. </a:t>
            </a:r>
            <a:r>
              <a:rPr lang="en-GB" sz="800" i="1" kern="1200" dirty="0">
                <a:solidFill>
                  <a:srgbClr val="404040"/>
                </a:solidFill>
                <a:ea typeface="+mn-ea"/>
                <a:cs typeface="+mn-cs"/>
              </a:rPr>
              <a:t>J Asthma Allergy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. 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In press</a:t>
            </a:r>
            <a:endParaRPr lang="en-US" sz="1850">
              <a:ea typeface="+mn-ea"/>
            </a:endParaRPr>
          </a:p>
        </p:txBody>
      </p:sp>
      <p:sp>
        <p:nvSpPr>
          <p:cNvPr id="10" name="Google Shape;128;p24">
            <a:extLst>
              <a:ext uri="{FF2B5EF4-FFF2-40B4-BE49-F238E27FC236}">
                <a16:creationId xmlns:a16="http://schemas.microsoft.com/office/drawing/2014/main" id="{E7DD5E64-7370-E0E7-34EF-4DD6E4DDEA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638" y="299136"/>
            <a:ext cx="9252547" cy="45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b="1" dirty="0">
                <a:solidFill>
                  <a:schemeClr val="accent1"/>
                </a:solidFill>
              </a:rPr>
              <a:t>High biomarkers, comorbidity prevalence and disease burden across all groups, including T2-targeted biologic recipients and those who did not receive biologics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9878DE57-F457-7C0F-E0C4-7144E33B31F2}"/>
              </a:ext>
            </a:extLst>
          </p:cNvPr>
          <p:cNvSpPr txBox="1"/>
          <p:nvPr/>
        </p:nvSpPr>
        <p:spPr>
          <a:xfrm>
            <a:off x="533360" y="1235778"/>
            <a:ext cx="653745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Baseline clinical characteristics and asthma-related HCRU (% of patients)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C806B42-5104-3D16-2016-9CF67F5DDB63}"/>
              </a:ext>
            </a:extLst>
          </p:cNvPr>
          <p:cNvSpPr txBox="1">
            <a:spLocks/>
          </p:cNvSpPr>
          <p:nvPr/>
        </p:nvSpPr>
        <p:spPr>
          <a:xfrm>
            <a:off x="7457023" y="2002358"/>
            <a:ext cx="4480394" cy="2007876"/>
          </a:xfrm>
          <a:prstGeom prst="rect">
            <a:avLst/>
          </a:pr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00355" indent="-227965" defTabSz="685767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+mn-lt"/>
              </a:rPr>
              <a:t>Approximately two-thirds of patients across groups had </a:t>
            </a:r>
            <a:r>
              <a:rPr lang="en-US" sz="1400" b="1" dirty="0">
                <a:solidFill>
                  <a:schemeClr val="accent1"/>
                </a:solidFill>
                <a:latin typeface="+mn-lt"/>
              </a:rPr>
              <a:t>BEC ≥300 cells/µL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, except for the biologics inaccessible group (46.3%).</a:t>
            </a:r>
            <a:endParaRPr lang="en-US" sz="1800">
              <a:solidFill>
                <a:schemeClr val="accent1"/>
              </a:solidFill>
            </a:endParaRPr>
          </a:p>
          <a:p>
            <a:pPr marL="300355" indent="-227965" defTabSz="685767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accent1"/>
              </a:solidFill>
              <a:latin typeface="+mn-lt"/>
            </a:endParaRPr>
          </a:p>
          <a:p>
            <a:pPr marL="300355" indent="-227965" defTabSz="685767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+mn-lt"/>
              </a:rPr>
              <a:t>Approximately half of patients in the biologics inaccessible and biologics accessible but not received groups, and two-thirds of patients in the other groups, had </a:t>
            </a:r>
            <a:r>
              <a:rPr lang="en-US" sz="1400" b="1" err="1">
                <a:solidFill>
                  <a:schemeClr val="accent1"/>
                </a:solidFill>
                <a:latin typeface="+mn-lt"/>
              </a:rPr>
              <a:t>FeNO</a:t>
            </a:r>
            <a:r>
              <a:rPr lang="en-US" sz="1400" b="1" dirty="0">
                <a:solidFill>
                  <a:schemeClr val="accent1"/>
                </a:solidFill>
                <a:latin typeface="+mn-lt"/>
              </a:rPr>
              <a:t> ≥25 ppb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.</a:t>
            </a:r>
            <a:endParaRPr lang="en-US" sz="1800">
              <a:solidFill>
                <a:schemeClr val="accent1"/>
              </a:solidFill>
            </a:endParaRPr>
          </a:p>
          <a:p>
            <a:pPr marL="300355" indent="-227965" defTabSz="685767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accent1"/>
              </a:solidFill>
              <a:latin typeface="+mn-lt"/>
            </a:endParaRPr>
          </a:p>
          <a:p>
            <a:pPr marL="300355" indent="-227965" defTabSz="685767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Chronic rhinosinusitis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 was present in ~40% of patients across groups, but was more common in the biologics accessible but not received group (59.0%).</a:t>
            </a:r>
            <a:endParaRPr lang="en-US" sz="1800" dirty="0">
              <a:solidFill>
                <a:schemeClr val="accent1"/>
              </a:solidFill>
            </a:endParaRPr>
          </a:p>
          <a:p>
            <a:pPr marL="300355" indent="-227965" defTabSz="685767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accent1"/>
              </a:solidFill>
              <a:latin typeface="+mn-lt"/>
            </a:endParaRPr>
          </a:p>
          <a:p>
            <a:pPr marL="300355" indent="-227965" defTabSz="685767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+mn-lt"/>
              </a:rPr>
              <a:t>Among the patients who lacked access to biologics, ~40% experienced </a:t>
            </a:r>
            <a:r>
              <a:rPr lang="en-US" sz="1400" b="1" dirty="0">
                <a:solidFill>
                  <a:schemeClr val="accent1"/>
                </a:solidFill>
                <a:latin typeface="+mn-lt"/>
              </a:rPr>
              <a:t>≥1 exacerbations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.</a:t>
            </a:r>
          </a:p>
          <a:p>
            <a:pPr marL="300355" indent="-227965" defTabSz="685767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5EA462-496D-2CDD-0358-FE8C9603B9B8}"/>
              </a:ext>
            </a:extLst>
          </p:cNvPr>
          <p:cNvSpPr/>
          <p:nvPr/>
        </p:nvSpPr>
        <p:spPr>
          <a:xfrm>
            <a:off x="5340390" y="2758357"/>
            <a:ext cx="1111506" cy="221709"/>
          </a:xfrm>
          <a:prstGeom prst="rect">
            <a:avLst/>
          </a:prstGeom>
          <a:noFill/>
          <a:ln>
            <a:solidFill>
              <a:srgbClr val="9689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6B85E1-432B-8014-534E-B44FB21D9E1E}"/>
              </a:ext>
            </a:extLst>
          </p:cNvPr>
          <p:cNvSpPr/>
          <p:nvPr/>
        </p:nvSpPr>
        <p:spPr>
          <a:xfrm>
            <a:off x="5967351" y="4234129"/>
            <a:ext cx="1497330" cy="202418"/>
          </a:xfrm>
          <a:prstGeom prst="rect">
            <a:avLst/>
          </a:prstGeom>
          <a:noFill/>
          <a:ln>
            <a:solidFill>
              <a:srgbClr val="9689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503153-BF94-9808-F4F8-C8FDEACC9B40}"/>
              </a:ext>
            </a:extLst>
          </p:cNvPr>
          <p:cNvSpPr/>
          <p:nvPr/>
        </p:nvSpPr>
        <p:spPr>
          <a:xfrm>
            <a:off x="5340389" y="5690609"/>
            <a:ext cx="928241" cy="231355"/>
          </a:xfrm>
          <a:prstGeom prst="rect">
            <a:avLst/>
          </a:prstGeom>
          <a:noFill/>
          <a:ln>
            <a:solidFill>
              <a:srgbClr val="9689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D2DDE3-2ACD-C43F-9D14-B09297607A00}"/>
              </a:ext>
            </a:extLst>
          </p:cNvPr>
          <p:cNvSpPr/>
          <p:nvPr/>
        </p:nvSpPr>
        <p:spPr>
          <a:xfrm>
            <a:off x="1192793" y="5680963"/>
            <a:ext cx="1352645" cy="231355"/>
          </a:xfrm>
          <a:prstGeom prst="rect">
            <a:avLst/>
          </a:prstGeom>
          <a:noFill/>
          <a:ln>
            <a:solidFill>
              <a:srgbClr val="9689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90930A-428A-A2EB-3BF6-310D0FFE2471}"/>
              </a:ext>
            </a:extLst>
          </p:cNvPr>
          <p:cNvSpPr/>
          <p:nvPr/>
        </p:nvSpPr>
        <p:spPr>
          <a:xfrm>
            <a:off x="864843" y="4234128"/>
            <a:ext cx="1092214" cy="202418"/>
          </a:xfrm>
          <a:prstGeom prst="rect">
            <a:avLst/>
          </a:prstGeom>
          <a:noFill/>
          <a:ln>
            <a:solidFill>
              <a:srgbClr val="9689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9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9E9F396-AC51-7CDB-2F02-9C61D9EEEBAA}"/>
              </a:ext>
              <a:ext uri="{147F2762-F138-4A5C-976F-8EAC2B608ADB}">
                <a16:predDERef xmlns:a16="http://schemas.microsoft.com/office/drawing/2014/main" pred="{406D2067-0D4B-55D0-DD66-575F7CF51B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349059"/>
              </p:ext>
            </p:extLst>
          </p:nvPr>
        </p:nvGraphicFramePr>
        <p:xfrm>
          <a:off x="928748" y="1719924"/>
          <a:ext cx="9997150" cy="473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150182" y="276805"/>
            <a:ext cx="10792403" cy="45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b="1" dirty="0">
                <a:solidFill>
                  <a:schemeClr val="accent1"/>
                </a:solidFill>
              </a:rPr>
              <a:t>Substantial burden of exacerbations and uncontrolled asthma across all groups, particularly in patients without access to biologics and those who have access but did not receive biologics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404635FE-D3C7-2AB7-DBBD-723DB64E8CD3}"/>
              </a:ext>
            </a:extLst>
          </p:cNvPr>
          <p:cNvSpPr txBox="1"/>
          <p:nvPr/>
        </p:nvSpPr>
        <p:spPr>
          <a:xfrm>
            <a:off x="2366018" y="1194685"/>
            <a:ext cx="792642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Proportions of patients with severe asthma who experienced ≥2 exacerbations, had uncontrolled asthma and received LTOCS during the 12 months before the first ISAR visit*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44AE1A-BBCB-DD67-87A5-5C85863DE3CD}"/>
              </a:ext>
            </a:extLst>
          </p:cNvPr>
          <p:cNvSpPr txBox="1"/>
          <p:nvPr/>
        </p:nvSpPr>
        <p:spPr>
          <a:xfrm>
            <a:off x="-1832" y="6275260"/>
            <a:ext cx="1050351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rgbClr val="404040"/>
                </a:solidFill>
                <a:ea typeface="+mn-ea"/>
              </a:rPr>
              <a:t>LTOCS = Long-term oral corticosteroids</a:t>
            </a:r>
            <a:endParaRPr lang="en-US" dirty="0">
              <a:ea typeface="+mn-ea"/>
            </a:endParaRPr>
          </a:p>
          <a:p>
            <a:r>
              <a:rPr lang="en-GB" sz="800" dirty="0">
                <a:solidFill>
                  <a:srgbClr val="404040"/>
                </a:solidFill>
                <a:ea typeface="+mn-ea"/>
              </a:rPr>
              <a:t>*The index date was the first visit recorded in ISAR with measurements meeting the group eligibility criteria; for biologic users, the index date was the ISAR visit that is closest to the date on first biologic. </a:t>
            </a:r>
            <a:endParaRPr lang="en-GB" sz="800" dirty="0">
              <a:ea typeface="+mn-ea"/>
            </a:endParaRPr>
          </a:p>
          <a:p>
            <a:r>
              <a:rPr lang="en-GB" sz="800" dirty="0">
                <a:solidFill>
                  <a:srgbClr val="404040"/>
                </a:solidFill>
                <a:ea typeface="+mn-ea"/>
              </a:rPr>
              <a:t>Percentages exclude patients with missing values. Asthma control as an outcome was assessed using the Global Initiative for Asthma (GINA) 2019 criteria.</a:t>
            </a:r>
            <a:endParaRPr lang="en-GB" sz="800">
              <a:ea typeface="+mn-ea"/>
            </a:endParaRPr>
          </a:p>
          <a:p>
            <a:r>
              <a:rPr lang="en-GB" sz="800" dirty="0">
                <a:solidFill>
                  <a:srgbClr val="404040"/>
                </a:solidFill>
                <a:ea typeface="+mn-ea"/>
              </a:rPr>
              <a:t>Tham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 T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. et al., 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Disease Burden and Access to Biologic Therapy in 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Patients 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with Severe Asthma, 2017–2022: An Analysis of 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the International Severe Asthma Registry. </a:t>
            </a:r>
            <a:r>
              <a:rPr lang="en-GB" sz="800" i="1" kern="1200" dirty="0">
                <a:solidFill>
                  <a:srgbClr val="404040"/>
                </a:solidFill>
                <a:ea typeface="+mn-ea"/>
                <a:cs typeface="+mn-cs"/>
              </a:rPr>
              <a:t>J Asthma Allergy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.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 In press</a:t>
            </a:r>
            <a:endParaRPr lang="en-GB" sz="800" dirty="0">
              <a:solidFill>
                <a:srgbClr val="404040"/>
              </a:solidFill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D4589-FEBF-2A5A-D933-3C7D3AFC4E14}"/>
              </a:ext>
            </a:extLst>
          </p:cNvPr>
          <p:cNvSpPr/>
          <p:nvPr/>
        </p:nvSpPr>
        <p:spPr>
          <a:xfrm>
            <a:off x="4761656" y="3433545"/>
            <a:ext cx="494193" cy="2498065"/>
          </a:xfrm>
          <a:prstGeom prst="rect">
            <a:avLst/>
          </a:prstGeom>
          <a:noFill/>
          <a:ln>
            <a:solidFill>
              <a:srgbClr val="9689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B86990-E03E-CA4A-F444-AB6D477A16FC}"/>
              </a:ext>
            </a:extLst>
          </p:cNvPr>
          <p:cNvSpPr/>
          <p:nvPr/>
        </p:nvSpPr>
        <p:spPr>
          <a:xfrm>
            <a:off x="6555732" y="2777648"/>
            <a:ext cx="1015051" cy="3153962"/>
          </a:xfrm>
          <a:prstGeom prst="rect">
            <a:avLst/>
          </a:prstGeom>
          <a:noFill/>
          <a:ln>
            <a:solidFill>
              <a:srgbClr val="9689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8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187972" y="315388"/>
            <a:ext cx="9888495" cy="45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accent1"/>
                </a:solidFill>
              </a:rPr>
              <a:t>Considerable burden of exacerbations, asthma control and LTOCS use among T2-targeted biologic recipients despite treatment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44AE1A-BBCB-DD67-87A5-5C85863DE3CD}"/>
              </a:ext>
            </a:extLst>
          </p:cNvPr>
          <p:cNvSpPr txBox="1"/>
          <p:nvPr/>
        </p:nvSpPr>
        <p:spPr>
          <a:xfrm>
            <a:off x="-53231" y="5900933"/>
            <a:ext cx="11058726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rgbClr val="404040"/>
                </a:solidFill>
                <a:ea typeface="+mn-ea"/>
              </a:rPr>
              <a:t>LTOCS = Long-term oral corticosteroids; T2 = Type 2</a:t>
            </a:r>
          </a:p>
          <a:p>
            <a:r>
              <a:rPr lang="en-GB" sz="800" dirty="0">
                <a:solidFill>
                  <a:srgbClr val="404040"/>
                </a:solidFill>
                <a:ea typeface="+mn-ea"/>
              </a:rPr>
              <a:t>*The index date was the first visit recorded in ISAR with measurements meeting the group eligibility criteria; for biologic users, the index date was the ISAR visit that is closest to the date on first biologic. For the subgroup of biologic recipients whose asthma remained </a:t>
            </a:r>
            <a:r>
              <a:rPr lang="en-GB" sz="800" dirty="0" err="1">
                <a:solidFill>
                  <a:srgbClr val="404040"/>
                </a:solidFill>
                <a:ea typeface="+mn-ea"/>
              </a:rPr>
              <a:t>suboptimally</a:t>
            </a:r>
            <a:r>
              <a:rPr lang="en-GB" sz="800" dirty="0">
                <a:solidFill>
                  <a:srgbClr val="404040"/>
                </a:solidFill>
                <a:ea typeface="+mn-ea"/>
              </a:rPr>
              <a:t> controlled, the index date was the date of the third dose of biologic treatment; among those that switched or stopped biologics, the index date was the ISAR visit closest to the date on first biologic.</a:t>
            </a:r>
            <a:endParaRPr lang="en-GB" sz="800" dirty="0">
              <a:ea typeface="+mn-ea"/>
            </a:endParaRPr>
          </a:p>
          <a:p>
            <a:r>
              <a:rPr lang="en-GB" sz="800" baseline="30000" dirty="0">
                <a:solidFill>
                  <a:srgbClr val="404040"/>
                </a:solidFill>
                <a:ea typeface="+mn-ea"/>
              </a:rPr>
              <a:t>†</a:t>
            </a:r>
            <a:r>
              <a:rPr lang="en-GB" sz="800" dirty="0">
                <a:solidFill>
                  <a:srgbClr val="404040"/>
                </a:solidFill>
                <a:ea typeface="+mn-ea"/>
              </a:rPr>
              <a:t>The biologic recipients whose asthma remained </a:t>
            </a:r>
            <a:r>
              <a:rPr lang="en-GB" sz="800" err="1">
                <a:solidFill>
                  <a:srgbClr val="404040"/>
                </a:solidFill>
                <a:ea typeface="+mn-ea"/>
              </a:rPr>
              <a:t>suboptimally</a:t>
            </a:r>
            <a:r>
              <a:rPr lang="en-GB" sz="800" dirty="0">
                <a:solidFill>
                  <a:srgbClr val="404040"/>
                </a:solidFill>
                <a:ea typeface="+mn-ea"/>
              </a:rPr>
              <a:t> controlled group was defined as patients</a:t>
            </a:r>
            <a:r>
              <a:rPr lang="en-GB" sz="800" dirty="0">
                <a:solidFill>
                  <a:srgbClr val="404040"/>
                </a:solidFill>
                <a:ea typeface="Calibri"/>
              </a:rPr>
              <a:t> </a:t>
            </a:r>
            <a:r>
              <a:rPr lang="en-GB" sz="800" dirty="0">
                <a:solidFill>
                  <a:srgbClr val="404040"/>
                </a:solidFill>
                <a:ea typeface="+mn-ea"/>
              </a:rPr>
              <a:t>within the biologics accessible and received group who were prescribed at least three doses of a biologic and either had uncontrolled asthma following biologic initiation, had a severe exacerbation following biologic initiation, or received LTOCS treatment. Patients who had switched or stopped their biologic treatment owing to a reported lack of clinical efficacy were also included in this group. </a:t>
            </a:r>
            <a:endParaRPr lang="en-GB" sz="1850">
              <a:ea typeface="+mn-ea"/>
            </a:endParaRPr>
          </a:p>
          <a:p>
            <a:r>
              <a:rPr lang="en-GB" sz="800" dirty="0">
                <a:solidFill>
                  <a:srgbClr val="404040"/>
                </a:solidFill>
                <a:ea typeface="+mn-ea"/>
              </a:rPr>
              <a:t>Tham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 T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. et al., 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Disease Burden and Access to Biologic Therapy in 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Patients 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with Severe Asthma, 2017–2022: An Analysis of 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the International Severe Asthma Registry. </a:t>
            </a:r>
            <a:r>
              <a:rPr lang="en-GB" sz="800" i="1" kern="1200" dirty="0">
                <a:solidFill>
                  <a:srgbClr val="404040"/>
                </a:solidFill>
                <a:ea typeface="+mn-ea"/>
                <a:cs typeface="+mn-cs"/>
              </a:rPr>
              <a:t>J Asthma Allergy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.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 In press</a:t>
            </a:r>
            <a:endParaRPr lang="en-GB" sz="800" dirty="0">
              <a:solidFill>
                <a:srgbClr val="404040"/>
              </a:solidFill>
              <a:ea typeface="+mn-ea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85F8DB3-A8BE-F52D-A8D6-86BB022B62CB}"/>
              </a:ext>
              <a:ext uri="{147F2762-F138-4A5C-976F-8EAC2B608ADB}">
                <a16:predDERef xmlns:a16="http://schemas.microsoft.com/office/drawing/2014/main" pred="{79E9F396-AC51-7CDB-2F02-9C61D9EEEB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957850"/>
              </p:ext>
            </p:extLst>
          </p:nvPr>
        </p:nvGraphicFramePr>
        <p:xfrm>
          <a:off x="566964" y="1717416"/>
          <a:ext cx="8825298" cy="4139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7">
            <a:extLst>
              <a:ext uri="{FF2B5EF4-FFF2-40B4-BE49-F238E27FC236}">
                <a16:creationId xmlns:a16="http://schemas.microsoft.com/office/drawing/2014/main" id="{8DAC21C9-71B4-31FF-28F2-F6AC4BF9C402}"/>
              </a:ext>
            </a:extLst>
          </p:cNvPr>
          <p:cNvSpPr txBox="1"/>
          <p:nvPr/>
        </p:nvSpPr>
        <p:spPr>
          <a:xfrm>
            <a:off x="1093992" y="1192174"/>
            <a:ext cx="792642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Proportions of patients with severe asthma who experienced ≥2 exacerbations, had uncontrolled asthma and received LTOCS during the 12 months post-biologic initiation*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2B96C75-FA4A-B893-8DBA-9FCAA24522B9}"/>
              </a:ext>
            </a:extLst>
          </p:cNvPr>
          <p:cNvSpPr txBox="1">
            <a:spLocks/>
          </p:cNvSpPr>
          <p:nvPr/>
        </p:nvSpPr>
        <p:spPr>
          <a:xfrm>
            <a:off x="8983798" y="2883937"/>
            <a:ext cx="3205987" cy="1256315"/>
          </a:xfrm>
          <a:prstGeom prst="rect">
            <a:avLst/>
          </a:pr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2390" defTabSz="685767">
              <a:lnSpc>
                <a:spcPct val="107000"/>
              </a:lnSpc>
              <a:buSzPts val="1100"/>
              <a:defRPr/>
            </a:pPr>
            <a:r>
              <a:rPr lang="en-US" sz="1600" b="1" dirty="0">
                <a:solidFill>
                  <a:schemeClr val="accent1"/>
                </a:solidFill>
                <a:latin typeface="+mn-lt"/>
              </a:rPr>
              <a:t>Two-thirds of T2-targeted biologic recipients</a:t>
            </a:r>
            <a:r>
              <a:rPr lang="en-US" sz="1600" dirty="0">
                <a:solidFill>
                  <a:schemeClr val="accent1"/>
                </a:solidFill>
                <a:latin typeface="+mn-lt"/>
              </a:rPr>
              <a:t> had asthma that remained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600" b="1" err="1">
                <a:solidFill>
                  <a:schemeClr val="accent1"/>
                </a:solidFill>
                <a:latin typeface="+mn-lt"/>
              </a:rPr>
              <a:t>suboptimally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 controlled</a:t>
            </a:r>
            <a:r>
              <a:rPr lang="en-US" sz="1600" b="1" baseline="30000" dirty="0">
                <a:solidFill>
                  <a:schemeClr val="accent1"/>
                </a:solidFill>
                <a:latin typeface="+mn-lt"/>
              </a:rPr>
              <a:t>†</a:t>
            </a:r>
            <a:r>
              <a:rPr lang="en-US" sz="1600" dirty="0">
                <a:solidFill>
                  <a:schemeClr val="accent1"/>
                </a:solidFill>
                <a:latin typeface="+mn-lt"/>
              </a:rPr>
              <a:t> despite treatment.</a:t>
            </a:r>
          </a:p>
        </p:txBody>
      </p:sp>
    </p:spTree>
    <p:extLst>
      <p:ext uri="{BB962C8B-B14F-4D97-AF65-F5344CB8AC3E}">
        <p14:creationId xmlns:p14="http://schemas.microsoft.com/office/powerpoint/2010/main" val="176020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s png images | PNGEgg">
            <a:extLst>
              <a:ext uri="{FF2B5EF4-FFF2-40B4-BE49-F238E27FC236}">
                <a16:creationId xmlns:a16="http://schemas.microsoft.com/office/drawing/2014/main" id="{85B806E0-CE11-A5E0-B27E-AEF3DB0BE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2" y="1406083"/>
            <a:ext cx="1400369" cy="14003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0,299 Search Doctor Icon Images, Stock Photos, 3D objects, &amp; Vectors |  Shutterstock">
            <a:extLst>
              <a:ext uri="{FF2B5EF4-FFF2-40B4-BE49-F238E27FC236}">
                <a16:creationId xmlns:a16="http://schemas.microsoft.com/office/drawing/2014/main" id="{DF090746-D4E8-730A-6200-C4A120B4B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t="5715" r="10232" b="10000"/>
          <a:stretch/>
        </p:blipFill>
        <p:spPr bwMode="auto">
          <a:xfrm>
            <a:off x="5623075" y="1174376"/>
            <a:ext cx="1940297" cy="1867221"/>
          </a:xfrm>
          <a:prstGeom prst="ellipse">
            <a:avLst/>
          </a:prstGeom>
          <a:noFill/>
          <a:ln w="762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3EBFAB-299C-1A20-AB73-4513685EC343}"/>
              </a:ext>
            </a:extLst>
          </p:cNvPr>
          <p:cNvSpPr txBox="1"/>
          <p:nvPr/>
        </p:nvSpPr>
        <p:spPr>
          <a:xfrm>
            <a:off x="1" y="6406126"/>
            <a:ext cx="1255114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rgbClr val="404040"/>
                </a:solidFill>
                <a:ea typeface="+mn-ea"/>
              </a:rPr>
              <a:t>HCRU = Healthcare resource utilization; LTOCS = Long-term oral corticosteroids; T2 = Type 2</a:t>
            </a:r>
            <a:endParaRPr lang="en-GB" sz="800" dirty="0">
              <a:solidFill>
                <a:srgbClr val="404040"/>
              </a:solidFill>
              <a:ea typeface="+mn-ea"/>
              <a:cs typeface="+mn-cs"/>
            </a:endParaRPr>
          </a:p>
          <a:p>
            <a:r>
              <a:rPr lang="en-GB" sz="800" dirty="0">
                <a:solidFill>
                  <a:srgbClr val="404040"/>
                </a:solidFill>
                <a:ea typeface="+mn-ea"/>
              </a:rPr>
              <a:t>*The index date was the first visit recorded in ISAR with measurements meeting the group eligibility criteria.</a:t>
            </a:r>
            <a:endParaRPr lang="en-US" sz="1850" dirty="0">
              <a:ea typeface="+mn-ea"/>
              <a:cs typeface="+mn-cs"/>
            </a:endParaRPr>
          </a:p>
          <a:p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Tham T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. et al., 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Disease Burden and Access to Biologic Therapy in Patients with Severe Asthma, 2017–2022: An Analysis 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of the International Severe Asthma Registry. </a:t>
            </a:r>
            <a:r>
              <a:rPr lang="en-GB" sz="800" i="1" kern="1200" dirty="0">
                <a:solidFill>
                  <a:srgbClr val="404040"/>
                </a:solidFill>
                <a:ea typeface="+mn-ea"/>
                <a:cs typeface="+mn-cs"/>
              </a:rPr>
              <a:t>J Asthma Allergy</a:t>
            </a:r>
            <a:r>
              <a:rPr lang="en-GB" sz="800" kern="1200" dirty="0">
                <a:solidFill>
                  <a:srgbClr val="404040"/>
                </a:solidFill>
                <a:ea typeface="+mn-ea"/>
                <a:cs typeface="+mn-cs"/>
              </a:rPr>
              <a:t>. </a:t>
            </a:r>
            <a:r>
              <a:rPr lang="en-GB" sz="800" dirty="0">
                <a:solidFill>
                  <a:srgbClr val="404040"/>
                </a:solidFill>
                <a:ea typeface="+mn-ea"/>
                <a:cs typeface="+mn-cs"/>
              </a:rPr>
              <a:t>In press</a:t>
            </a:r>
            <a:endParaRPr lang="en-US" sz="1850">
              <a:ea typeface="+mn-ea"/>
            </a:endParaRPr>
          </a:p>
        </p:txBody>
      </p:sp>
      <p:sp>
        <p:nvSpPr>
          <p:cNvPr id="10" name="Google Shape;128;p24">
            <a:extLst>
              <a:ext uri="{FF2B5EF4-FFF2-40B4-BE49-F238E27FC236}">
                <a16:creationId xmlns:a16="http://schemas.microsoft.com/office/drawing/2014/main" id="{E7DD5E64-7370-E0E7-34EF-4DD6E4DDEA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9016" y="292001"/>
            <a:ext cx="10757255" cy="45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b="1" dirty="0">
                <a:solidFill>
                  <a:schemeClr val="accent3"/>
                </a:solidFill>
              </a:rPr>
              <a:t>Summary:</a:t>
            </a:r>
            <a:r>
              <a:rPr lang="en-GB" sz="1800" b="1" dirty="0">
                <a:solidFill>
                  <a:schemeClr val="accent1"/>
                </a:solidFill>
              </a:rPr>
              <a:t> Substantial disease burden was observed in patients without access to biologics, those who have access but did not receive biologics, and T2-targeted biologic recipients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808670A-8FC7-7E69-5960-DA8C0D6F2D39}"/>
              </a:ext>
            </a:extLst>
          </p:cNvPr>
          <p:cNvSpPr txBox="1"/>
          <p:nvPr/>
        </p:nvSpPr>
        <p:spPr>
          <a:xfrm>
            <a:off x="2086296" y="1799186"/>
            <a:ext cx="251525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accent1"/>
                </a:solidFill>
              </a:rPr>
              <a:t>Key findings</a:t>
            </a:r>
            <a:endParaRPr lang="en-US" sz="2400" dirty="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B5327DC9-01C1-ED89-23C7-2A41FCA032C7}"/>
              </a:ext>
            </a:extLst>
          </p:cNvPr>
          <p:cNvSpPr txBox="1"/>
          <p:nvPr/>
        </p:nvSpPr>
        <p:spPr>
          <a:xfrm>
            <a:off x="7564980" y="1799186"/>
            <a:ext cx="42996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9689A5"/>
                </a:solidFill>
              </a:rPr>
              <a:t>Practice change needed</a:t>
            </a:r>
            <a:endParaRPr lang="en-US" sz="2400">
              <a:solidFill>
                <a:srgbClr val="9689A5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D25FFA-8390-8D94-A6BD-6AB9A0DD0FAF}"/>
              </a:ext>
            </a:extLst>
          </p:cNvPr>
          <p:cNvSpPr txBox="1">
            <a:spLocks/>
          </p:cNvSpPr>
          <p:nvPr/>
        </p:nvSpPr>
        <p:spPr>
          <a:xfrm>
            <a:off x="349667" y="3159827"/>
            <a:ext cx="5126052" cy="1959172"/>
          </a:xfrm>
          <a:prstGeom prst="rect">
            <a:avLst/>
          </a:pr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8140" indent="-285750" defTabSz="685767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~55% of patients who lacked access to biologics and ~71% of patients who had access but did not receive biologics had uncontrolled asthma during the 12 months before the first ISAR visit*.</a:t>
            </a:r>
            <a:endParaRPr lang="en-US" dirty="0">
              <a:solidFill>
                <a:schemeClr val="accent1"/>
              </a:solidFill>
            </a:endParaRPr>
          </a:p>
          <a:p>
            <a:pPr marL="358140" indent="-285750" defTabSz="685767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accent1"/>
              </a:solidFill>
              <a:latin typeface="+mn-lt"/>
            </a:endParaRPr>
          </a:p>
          <a:p>
            <a:pPr marL="358140" indent="-285750" defTabSz="685767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Among T2-targeted biologic recipients, a sizable proportion still experienced considerable burden in terms of exacerbations, HCRU, asthma control, and LTOCS use.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325E7-0AEB-65A7-37BC-59DCD782BD9E}"/>
              </a:ext>
            </a:extLst>
          </p:cNvPr>
          <p:cNvSpPr txBox="1">
            <a:spLocks/>
          </p:cNvSpPr>
          <p:nvPr/>
        </p:nvSpPr>
        <p:spPr>
          <a:xfrm>
            <a:off x="6588921" y="3275573"/>
            <a:ext cx="5271331" cy="1940358"/>
          </a:xfrm>
          <a:prstGeom prst="rect">
            <a:avLst/>
          </a:pr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8140" indent="-285750" defTabSz="685767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9689A5"/>
                </a:solidFill>
                <a:latin typeface="+mn-lt"/>
              </a:rPr>
              <a:t>There is a need for regulators to increase and standardize access to biologics, and for healthcare systems to better allocate resources and enhance treatment pathways.</a:t>
            </a:r>
            <a:endParaRPr lang="en-US" sz="1850">
              <a:solidFill>
                <a:srgbClr val="9689A5"/>
              </a:solidFill>
            </a:endParaRPr>
          </a:p>
          <a:p>
            <a:pPr marL="300355" indent="-227965" defTabSz="685767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9689A5"/>
              </a:solidFill>
              <a:latin typeface="+mn-lt"/>
            </a:endParaRPr>
          </a:p>
          <a:p>
            <a:pPr marL="358140" indent="-285750" defTabSz="685767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9689A5"/>
                </a:solidFill>
                <a:latin typeface="+mn-lt"/>
              </a:rPr>
              <a:t>There remains a high unmet need among T2-targeted biologic recipients, highlighting the importance of ongoing research and the development of more effective therapy options.</a:t>
            </a:r>
            <a:endParaRPr lang="en-US" sz="1850" dirty="0">
              <a:latin typeface="+mn-lt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61808CA-7651-0E9B-994A-F8CB642284E9}"/>
              </a:ext>
            </a:extLst>
          </p:cNvPr>
          <p:cNvSpPr/>
          <p:nvPr/>
        </p:nvSpPr>
        <p:spPr>
          <a:xfrm>
            <a:off x="5697261" y="3690650"/>
            <a:ext cx="789542" cy="229518"/>
          </a:xfrm>
          <a:prstGeom prst="rightArrow">
            <a:avLst/>
          </a:prstGeom>
          <a:solidFill>
            <a:srgbClr val="9689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ABB6F4-5E5A-C0FA-BF3E-ED2E059134BA}"/>
              </a:ext>
            </a:extLst>
          </p:cNvPr>
          <p:cNvSpPr/>
          <p:nvPr/>
        </p:nvSpPr>
        <p:spPr>
          <a:xfrm>
            <a:off x="5697260" y="4980537"/>
            <a:ext cx="789542" cy="229518"/>
          </a:xfrm>
          <a:prstGeom prst="rightArrow">
            <a:avLst/>
          </a:prstGeom>
          <a:solidFill>
            <a:srgbClr val="9689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9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Custom 46">
      <a:dk1>
        <a:srgbClr val="404040"/>
      </a:dk1>
      <a:lt1>
        <a:srgbClr val="FFFFFF"/>
      </a:lt1>
      <a:dk2>
        <a:srgbClr val="000000"/>
      </a:dk2>
      <a:lt2>
        <a:srgbClr val="C9C2D1"/>
      </a:lt2>
      <a:accent1>
        <a:srgbClr val="073763"/>
      </a:accent1>
      <a:accent2>
        <a:srgbClr val="0C5EA8"/>
      </a:accent2>
      <a:accent3>
        <a:srgbClr val="FF9900"/>
      </a:accent3>
      <a:accent4>
        <a:srgbClr val="FCCD80"/>
      </a:accent4>
      <a:accent5>
        <a:srgbClr val="D8D8D8"/>
      </a:accent5>
      <a:accent6>
        <a:srgbClr val="404040"/>
      </a:accent6>
      <a:hlink>
        <a:srgbClr val="0C5EA8"/>
      </a:hlink>
      <a:folHlink>
        <a:srgbClr val="0C5E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141BDA2721B41837B8BA28E55ACAF" ma:contentTypeVersion="20" ma:contentTypeDescription="Create a new document." ma:contentTypeScope="" ma:versionID="81ba27eebadeb43cb7d70786a59d7827">
  <xsd:schema xmlns:xsd="http://www.w3.org/2001/XMLSchema" xmlns:xs="http://www.w3.org/2001/XMLSchema" xmlns:p="http://schemas.microsoft.com/office/2006/metadata/properties" xmlns:ns2="45fb3224-858f-4285-b885-596f231a21c4" xmlns:ns3="2f033571-d360-456b-af5c-15748b9eebf1" targetNamespace="http://schemas.microsoft.com/office/2006/metadata/properties" ma:root="true" ma:fieldsID="552b9d3c7b5cf9f7eb65250a6663d295" ns2:_="" ns3:_="">
    <xsd:import namespace="45fb3224-858f-4285-b885-596f231a21c4"/>
    <xsd:import namespace="2f033571-d360-456b-af5c-15748b9eeb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Status" minOccurs="0"/>
                <xsd:element ref="ns3:ProjectLead" minOccurs="0"/>
                <xsd:element ref="ns3:ProjectCode" minOccurs="0"/>
                <xsd:element ref="ns3:Uploaded_x003f_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3224-858f-4285-b885-596f231a21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d70a7d1-828f-4c33-bf04-e2adf9cef425}" ma:internalName="TaxCatchAll" ma:showField="CatchAllData" ma:web="45fb3224-858f-4285-b885-596f231a21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33571-d360-456b-af5c-15748b9ee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d13bda-c4fe-452c-9652-5df4252020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atus" ma:index="21" nillable="true" ma:displayName="Current Status" ma:format="Dropdown" ma:internalName="Status">
      <xsd:simpleType>
        <xsd:restriction base="dms:Choice">
          <xsd:enumeration value="0 - Proposal (Collaborative)"/>
          <xsd:enumeration value="1 - Protocol"/>
          <xsd:enumeration value="2 - Ethics"/>
          <xsd:enumeration value="3 - Data"/>
          <xsd:enumeration value="4 - Analysis"/>
          <xsd:enumeration value="5 - Study Report"/>
          <xsd:enumeration value="6.1 - Kickoff"/>
          <xsd:enumeration value="6.2 - Outline"/>
          <xsd:enumeration value="6.3 - MS 1st Draft"/>
          <xsd:enumeration value="6.4 - MS 2nd Draft"/>
          <xsd:enumeration value="6.5 - MS Final Draft"/>
          <xsd:enumeration value="6.6 - Submission"/>
          <xsd:enumeration value="6.7 - Resubmission"/>
          <xsd:enumeration value="6.8 - Accepted"/>
          <xsd:enumeration value="6.9 Article Proof"/>
          <xsd:enumeration value="7 - Published"/>
        </xsd:restriction>
      </xsd:simpleType>
    </xsd:element>
    <xsd:element name="ProjectLead" ma:index="22" nillable="true" ma:displayName="Project Lead" ma:format="Dropdown" ma:list="UserInfo" ma:SharePointGroup="0" ma:internalName="ProjectLead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Code" ma:index="23" nillable="true" ma:displayName="Project Code" ma:format="Dropdown" ma:internalName="ProjectCode">
      <xsd:simpleType>
        <xsd:restriction base="dms:Text">
          <xsd:maxLength value="255"/>
        </xsd:restriction>
      </xsd:simpleType>
    </xsd:element>
    <xsd:element name="Uploaded_x003f_" ma:index="24" nillable="true" ma:displayName="Uploaded?" ma:format="Dropdown" ma:internalName="Uploaded_x003f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ploaded"/>
                    <xsd:enumeration value="Pui Yee to Upload"/>
                    <xsd:enumeration value="Pui Yee to move to completed"/>
                    <xsd:enumeration value="Pui Yee to double check/organise"/>
                    <xsd:enumeration value="Team to upload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462FAD-F288-4565-BBCA-FC7C07B5089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5fb3224-858f-4285-b885-596f231a21c4"/>
    <ds:schemaRef ds:uri="2f033571-d360-456b-af5c-15748b9eebf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825B6D-AD96-4F73-9463-61B5442BBA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1133</Words>
  <Application>Microsoft Office PowerPoint</Application>
  <PresentationFormat>Widescreen</PresentationFormat>
  <Paragraphs>54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 Disease Burden and Access to Biologic Therapy in Patients with Severe Asthma, 2017–2022: An Analysis of the International Severe Asthma Registry (EVEREST) </vt:lpstr>
      <vt:lpstr>Aim and Methods1</vt:lpstr>
      <vt:lpstr>High biomarkers, comorbidity prevalence and disease burden across all groups, including T2-targeted biologic recipients and those who did not receive biologics</vt:lpstr>
      <vt:lpstr>Substantial burden of exacerbations and uncontrolled asthma across all groups, particularly in patients without access to biologics and those who have access but did not receive biologics</vt:lpstr>
      <vt:lpstr>Considerable burden of exacerbations, asthma control and LTOCS use among T2-targeted biologic recipients despite treatment</vt:lpstr>
      <vt:lpstr>Summary: Substantial disease burden was observed in patients without access to biologics, those who have access but did not receive biologics, and T2-targeted biologic recipients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Disease Burden and Access to Biologic Therapy in Patients with Severe Asthma, 2017–2022: An Analysis of the International Severe Asthma Registry (EVEREST) </dc:title>
  <dc:creator/>
  <cp:lastModifiedBy>David Price</cp:lastModifiedBy>
  <cp:revision>898</cp:revision>
  <dcterms:created xsi:type="dcterms:W3CDTF">2024-10-11T09:09:03Z</dcterms:created>
  <dcterms:modified xsi:type="dcterms:W3CDTF">2024-10-18T06:22:10Z</dcterms:modified>
</cp:coreProperties>
</file>