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5" r:id="rId5"/>
    <p:sldMasterId id="2147483684" r:id="rId6"/>
  </p:sldMasterIdLst>
  <p:notesMasterIdLst>
    <p:notesMasterId r:id="rId13"/>
  </p:notesMasterIdLst>
  <p:sldIdLst>
    <p:sldId id="256" r:id="rId7"/>
    <p:sldId id="1042" r:id="rId8"/>
    <p:sldId id="6724" r:id="rId9"/>
    <p:sldId id="6690" r:id="rId10"/>
    <p:sldId id="6691" r:id="rId11"/>
    <p:sldId id="673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drey Ang" initials="AA" lastIdx="11" clrIdx="0">
    <p:extLst>
      <p:ext uri="{19B8F6BF-5375-455C-9EA6-DF929625EA0E}">
        <p15:presenceInfo xmlns:p15="http://schemas.microsoft.com/office/powerpoint/2012/main" userId="d5bdcea60790211b" providerId="Windows Live"/>
      </p:ext>
    </p:extLst>
  </p:cmAuthor>
  <p:cmAuthor id="2" name="Aby Srikanth" initials="AS" lastIdx="7" clrIdx="1">
    <p:extLst>
      <p:ext uri="{19B8F6BF-5375-455C-9EA6-DF929625EA0E}">
        <p15:presenceInfo xmlns:p15="http://schemas.microsoft.com/office/powerpoint/2012/main" userId="67e3928f761e5164" providerId="Windows Live"/>
      </p:ext>
    </p:extLst>
  </p:cmAuthor>
  <p:cmAuthor id="3" name="Anne-Frieda" initials="A" lastIdx="26" clrIdx="2">
    <p:extLst>
      <p:ext uri="{19B8F6BF-5375-455C-9EA6-DF929625EA0E}">
        <p15:presenceInfo xmlns:p15="http://schemas.microsoft.com/office/powerpoint/2012/main" userId="Anne-Frie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9B"/>
    <a:srgbClr val="ECF9FE"/>
    <a:srgbClr val="CCCED3"/>
    <a:srgbClr val="FFBDBD"/>
    <a:srgbClr val="339933"/>
    <a:srgbClr val="E7E8EA"/>
    <a:srgbClr val="8BD98B"/>
    <a:srgbClr val="99FF99"/>
    <a:srgbClr val="2346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95B775-072E-0F2F-70F0-13B464223FAE}" v="2" dt="2023-08-30T06:45:11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104" d="100"/>
          <a:sy n="104" d="100"/>
        </p:scale>
        <p:origin x="8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4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18503061659846"/>
          <c:y val="3.2286456483042646E-2"/>
          <c:w val="0.84292530731773774"/>
          <c:h val="0.780691408580326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'[hidden severe asthma figs.xlsx]exac per GINA STep'!$A$4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'[hidden severe asthma figs.xlsx]exac per GINA STep'!$B$3:$F$3</c:f>
              <c:strCache>
                <c:ptCount val="5"/>
                <c:pt idx="0">
                  <c:v>GINA 1 (n=31,825)</c:v>
                </c:pt>
                <c:pt idx="1">
                  <c:v>GINA 2 (n=47,677)</c:v>
                </c:pt>
                <c:pt idx="2">
                  <c:v>GINA 3 (n=36,304)</c:v>
                </c:pt>
                <c:pt idx="3">
                  <c:v>GINA 4 (n=86,305)</c:v>
                </c:pt>
                <c:pt idx="4">
                  <c:v>GINA 5 (n=5,446)</c:v>
                </c:pt>
              </c:strCache>
            </c:strRef>
          </c:cat>
          <c:val>
            <c:numRef>
              <c:f>'[hidden severe asthma figs.xlsx]exac per GINA STep'!$B$4:$F$4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EE20-47E0-9636-A1A6CA63485A}"/>
            </c:ext>
          </c:extLst>
        </c:ser>
        <c:ser>
          <c:idx val="1"/>
          <c:order val="1"/>
          <c:tx>
            <c:strRef>
              <c:f>'[hidden severe asthma figs.xlsx]exac per GINA STep'!$A$5</c:f>
              <c:strCache>
                <c:ptCount val="1"/>
                <c:pt idx="0">
                  <c:v>1/year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'[hidden severe asthma figs.xlsx]exac per GINA STep'!$B$3:$F$3</c:f>
              <c:strCache>
                <c:ptCount val="5"/>
                <c:pt idx="0">
                  <c:v>GINA 1 (n=31,825)</c:v>
                </c:pt>
                <c:pt idx="1">
                  <c:v>GINA 2 (n=47,677)</c:v>
                </c:pt>
                <c:pt idx="2">
                  <c:v>GINA 3 (n=36,304)</c:v>
                </c:pt>
                <c:pt idx="3">
                  <c:v>GINA 4 (n=86,305)</c:v>
                </c:pt>
                <c:pt idx="4">
                  <c:v>GINA 5 (n=5,446)</c:v>
                </c:pt>
              </c:strCache>
            </c:strRef>
          </c:cat>
          <c:val>
            <c:numRef>
              <c:f>'[hidden severe asthma figs.xlsx]exac per GINA STep'!$B$5:$F$5</c:f>
              <c:numCache>
                <c:formatCode>General</c:formatCode>
                <c:ptCount val="5"/>
                <c:pt idx="0">
                  <c:v>8.3000000000000007</c:v>
                </c:pt>
                <c:pt idx="1">
                  <c:v>11.14</c:v>
                </c:pt>
                <c:pt idx="2">
                  <c:v>12.61</c:v>
                </c:pt>
                <c:pt idx="3">
                  <c:v>17.28</c:v>
                </c:pt>
                <c:pt idx="4">
                  <c:v>16.53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20-47E0-9636-A1A6CA63485A}"/>
            </c:ext>
          </c:extLst>
        </c:ser>
        <c:ser>
          <c:idx val="2"/>
          <c:order val="2"/>
          <c:tx>
            <c:strRef>
              <c:f>'[hidden severe asthma figs.xlsx]exac per GINA STep'!$A$6</c:f>
              <c:strCache>
                <c:ptCount val="1"/>
                <c:pt idx="0">
                  <c:v>2/year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'[hidden severe asthma figs.xlsx]exac per GINA STep'!$B$3:$F$3</c:f>
              <c:strCache>
                <c:ptCount val="5"/>
                <c:pt idx="0">
                  <c:v>GINA 1 (n=31,825)</c:v>
                </c:pt>
                <c:pt idx="1">
                  <c:v>GINA 2 (n=47,677)</c:v>
                </c:pt>
                <c:pt idx="2">
                  <c:v>GINA 3 (n=36,304)</c:v>
                </c:pt>
                <c:pt idx="3">
                  <c:v>GINA 4 (n=86,305)</c:v>
                </c:pt>
                <c:pt idx="4">
                  <c:v>GINA 5 (n=5,446)</c:v>
                </c:pt>
              </c:strCache>
            </c:strRef>
          </c:cat>
          <c:val>
            <c:numRef>
              <c:f>'[hidden severe asthma figs.xlsx]exac per GINA STep'!$B$6:$F$6</c:f>
              <c:numCache>
                <c:formatCode>General</c:formatCode>
                <c:ptCount val="5"/>
                <c:pt idx="0">
                  <c:v>1.3</c:v>
                </c:pt>
                <c:pt idx="1">
                  <c:v>2.1</c:v>
                </c:pt>
                <c:pt idx="2">
                  <c:v>3.29</c:v>
                </c:pt>
                <c:pt idx="3">
                  <c:v>6.68</c:v>
                </c:pt>
                <c:pt idx="4">
                  <c:v>10.039999999999999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20-47E0-9636-A1A6CA63485A}"/>
            </c:ext>
          </c:extLst>
        </c:ser>
        <c:ser>
          <c:idx val="3"/>
          <c:order val="3"/>
          <c:tx>
            <c:strRef>
              <c:f>'[hidden severe asthma figs.xlsx]exac per GINA STep'!$A$7</c:f>
              <c:strCache>
                <c:ptCount val="1"/>
                <c:pt idx="0">
                  <c:v>3/year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'[hidden severe asthma figs.xlsx]exac per GINA STep'!$B$3:$F$3</c:f>
              <c:strCache>
                <c:ptCount val="5"/>
                <c:pt idx="0">
                  <c:v>GINA 1 (n=31,825)</c:v>
                </c:pt>
                <c:pt idx="1">
                  <c:v>GINA 2 (n=47,677)</c:v>
                </c:pt>
                <c:pt idx="2">
                  <c:v>GINA 3 (n=36,304)</c:v>
                </c:pt>
                <c:pt idx="3">
                  <c:v>GINA 4 (n=86,305)</c:v>
                </c:pt>
                <c:pt idx="4">
                  <c:v>GINA 5 (n=5,446)</c:v>
                </c:pt>
              </c:strCache>
            </c:strRef>
          </c:cat>
          <c:val>
            <c:numRef>
              <c:f>'[hidden severe asthma figs.xlsx]exac per GINA STep'!$B$7:$F$7</c:f>
              <c:numCache>
                <c:formatCode>General</c:formatCode>
                <c:ptCount val="5"/>
                <c:pt idx="0">
                  <c:v>0.4</c:v>
                </c:pt>
                <c:pt idx="1">
                  <c:v>0.6</c:v>
                </c:pt>
                <c:pt idx="2">
                  <c:v>1.1200000000000001</c:v>
                </c:pt>
                <c:pt idx="3">
                  <c:v>2.97</c:v>
                </c:pt>
                <c:pt idx="4">
                  <c:v>9.18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20-47E0-9636-A1A6CA63485A}"/>
            </c:ext>
          </c:extLst>
        </c:ser>
        <c:ser>
          <c:idx val="4"/>
          <c:order val="4"/>
          <c:tx>
            <c:strRef>
              <c:f>'[hidden severe asthma figs.xlsx]exac per GINA STep'!$A$8</c:f>
              <c:strCache>
                <c:ptCount val="1"/>
                <c:pt idx="0">
                  <c:v>4/year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'[hidden severe asthma figs.xlsx]exac per GINA STep'!$B$3:$F$3</c:f>
              <c:strCache>
                <c:ptCount val="5"/>
                <c:pt idx="0">
                  <c:v>GINA 1 (n=31,825)</c:v>
                </c:pt>
                <c:pt idx="1">
                  <c:v>GINA 2 (n=47,677)</c:v>
                </c:pt>
                <c:pt idx="2">
                  <c:v>GINA 3 (n=36,304)</c:v>
                </c:pt>
                <c:pt idx="3">
                  <c:v>GINA 4 (n=86,305)</c:v>
                </c:pt>
                <c:pt idx="4">
                  <c:v>GINA 5 (n=5,446)</c:v>
                </c:pt>
              </c:strCache>
            </c:strRef>
          </c:cat>
          <c:val>
            <c:numRef>
              <c:f>'[hidden severe asthma figs.xlsx]exac per GINA STep'!$B$8:$F$8</c:f>
              <c:numCache>
                <c:formatCode>General</c:formatCode>
                <c:ptCount val="5"/>
                <c:pt idx="0">
                  <c:v>0.15</c:v>
                </c:pt>
                <c:pt idx="1">
                  <c:v>0.2</c:v>
                </c:pt>
                <c:pt idx="2">
                  <c:v>0.41</c:v>
                </c:pt>
                <c:pt idx="3">
                  <c:v>1.5</c:v>
                </c:pt>
                <c:pt idx="4">
                  <c:v>8.59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20-47E0-9636-A1A6CA63485A}"/>
            </c:ext>
          </c:extLst>
        </c:ser>
        <c:ser>
          <c:idx val="5"/>
          <c:order val="5"/>
          <c:tx>
            <c:strRef>
              <c:f>'[hidden severe asthma figs.xlsx]exac per GINA STep'!$A$9</c:f>
              <c:strCache>
                <c:ptCount val="1"/>
                <c:pt idx="0">
                  <c:v>≥5/year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'[hidden severe asthma figs.xlsx]exac per GINA STep'!$B$3:$F$3</c:f>
              <c:strCache>
                <c:ptCount val="5"/>
                <c:pt idx="0">
                  <c:v>GINA 1 (n=31,825)</c:v>
                </c:pt>
                <c:pt idx="1">
                  <c:v>GINA 2 (n=47,677)</c:v>
                </c:pt>
                <c:pt idx="2">
                  <c:v>GINA 3 (n=36,304)</c:v>
                </c:pt>
                <c:pt idx="3">
                  <c:v>GINA 4 (n=86,305)</c:v>
                </c:pt>
                <c:pt idx="4">
                  <c:v>GINA 5 (n=5,446)</c:v>
                </c:pt>
              </c:strCache>
            </c:strRef>
          </c:cat>
          <c:val>
            <c:numRef>
              <c:f>'[hidden severe asthma figs.xlsx]exac per GINA STep'!$B$9:$F$9</c:f>
              <c:numCache>
                <c:formatCode>General</c:formatCode>
                <c:ptCount val="5"/>
                <c:pt idx="0">
                  <c:v>0.15</c:v>
                </c:pt>
                <c:pt idx="1">
                  <c:v>0.14000000000000001</c:v>
                </c:pt>
                <c:pt idx="2">
                  <c:v>0.37</c:v>
                </c:pt>
                <c:pt idx="3">
                  <c:v>1.55</c:v>
                </c:pt>
                <c:pt idx="4">
                  <c:v>13.02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E20-47E0-9636-A1A6CA634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4420880"/>
        <c:axId val="864421200"/>
      </c:barChart>
      <c:catAx>
        <c:axId val="86442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4421200"/>
        <c:crosses val="autoZero"/>
        <c:auto val="1"/>
        <c:lblAlgn val="ctr"/>
        <c:lblOffset val="100"/>
        <c:noMultiLvlLbl val="0"/>
      </c:catAx>
      <c:valAx>
        <c:axId val="864421200"/>
        <c:scaling>
          <c:orientation val="minMax"/>
          <c:max val="6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NZ" sz="1400" b="1" dirty="0">
                    <a:solidFill>
                      <a:schemeClr val="accent1"/>
                    </a:solidFill>
                  </a:rPr>
                  <a:t>Percentage of OPCRD patients with an exacerbation</a:t>
                </a:r>
              </a:p>
            </c:rich>
          </c:tx>
          <c:layout>
            <c:manualLayout>
              <c:xMode val="edge"/>
              <c:yMode val="edge"/>
              <c:x val="2.7209915722732791E-2"/>
              <c:y val="1.60069288415380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442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14496413541410025"/>
          <c:y val="3.9596203730566409E-2"/>
          <c:w val="0.71905535121591102"/>
          <c:h val="7.9660476945025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9035433070866"/>
          <c:y val="0.12352940699670345"/>
          <c:w val="0.64730424321959756"/>
          <c:h val="0.79961109311366785"/>
        </c:manualLayout>
      </c:layout>
      <c:pieChart>
        <c:varyColors val="1"/>
        <c:ser>
          <c:idx val="0"/>
          <c:order val="0"/>
          <c:explosion val="21"/>
          <c:dPt>
            <c:idx val="0"/>
            <c:bubble3D val="0"/>
            <c:explosion val="0"/>
            <c:spPr>
              <a:solidFill>
                <a:srgbClr val="2F559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40-4397-A573-91A21BAB72AF}"/>
              </c:ext>
            </c:extLst>
          </c:dPt>
          <c:dPt>
            <c:idx val="1"/>
            <c:bubble3D val="0"/>
            <c:explosion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40-4397-A573-91A21BAB72AF}"/>
              </c:ext>
            </c:extLst>
          </c:dPt>
          <c:dLbls>
            <c:delete val="1"/>
          </c:dLbls>
          <c:cat>
            <c:strRef>
              <c:f>Sheet1!$C$3:$C$4</c:f>
              <c:strCache>
                <c:ptCount val="2"/>
                <c:pt idx="0">
                  <c:v>Potential Severe Asthma</c:v>
                </c:pt>
                <c:pt idx="1">
                  <c:v>All other active asthma patients (&gt;16 yrs) in OPCRD with &gt;1yr follow up</c:v>
                </c:pt>
              </c:strCache>
            </c:strRef>
          </c:cat>
          <c:val>
            <c:numRef>
              <c:f>Sheet1!$D$3:$D$4</c:f>
              <c:numCache>
                <c:formatCode>0%</c:formatCode>
                <c:ptCount val="2"/>
                <c:pt idx="0">
                  <c:v>0.08</c:v>
                </c:pt>
                <c:pt idx="1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40-4397-A573-91A21BAB72A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327602799650051"/>
          <c:y val="3.5728098083541097E-2"/>
          <c:w val="0.65733683289588807"/>
          <c:h val="0.140736366287547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166163055676618"/>
          <c:y val="0.42570515290281535"/>
          <c:w val="0.33662289917038235"/>
          <c:h val="0.4446995030523702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D5-4711-9703-C6BD47149C7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D5-4711-9703-C6BD47149C72}"/>
              </c:ext>
            </c:extLst>
          </c:dPt>
          <c:dPt>
            <c:idx val="2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D5-4711-9703-C6BD47149C72}"/>
              </c:ext>
            </c:extLst>
          </c:dPt>
          <c:dLbls>
            <c:dLbl>
              <c:idx val="0"/>
              <c:layout>
                <c:manualLayout>
                  <c:x val="-9.5361602709276849E-2"/>
                  <c:y val="9.74341855656762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D5-4711-9703-C6BD47149C72}"/>
                </c:ext>
              </c:extLst>
            </c:dLbl>
            <c:dLbl>
              <c:idx val="1"/>
              <c:layout>
                <c:manualLayout>
                  <c:x val="-9.2580749834000484E-2"/>
                  <c:y val="-9.13615521942066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D5-4711-9703-C6BD47149C72}"/>
                </c:ext>
              </c:extLst>
            </c:dLbl>
            <c:dLbl>
              <c:idx val="2"/>
              <c:layout>
                <c:manualLayout>
                  <c:x val="0.15937706224015882"/>
                  <c:y val="-4.04800559200883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D5-4711-9703-C6BD47149C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Sheet1!$C$5:$C$7</c:f>
              <c:strCache>
                <c:ptCount val="3"/>
                <c:pt idx="0">
                  <c:v>Reviewed/referred in the last year</c:v>
                </c:pt>
                <c:pt idx="1">
                  <c:v>NOT reviewed/referred in last year or currently receiving specialist care</c:v>
                </c:pt>
                <c:pt idx="2">
                  <c:v>NOT reviewed/referred ever</c:v>
                </c:pt>
              </c:strCache>
            </c:strRef>
          </c:cat>
          <c:val>
            <c:numRef>
              <c:f>Sheet1!$D$5:$D$7</c:f>
              <c:numCache>
                <c:formatCode>0%</c:formatCode>
                <c:ptCount val="3"/>
                <c:pt idx="0">
                  <c:v>0.28000000000000003</c:v>
                </c:pt>
                <c:pt idx="1">
                  <c:v>0.16</c:v>
                </c:pt>
                <c:pt idx="2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D5-4711-9703-C6BD47149C7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348445188033634"/>
          <c:y val="0.15528265428268076"/>
          <c:w val="0.64415936481750813"/>
          <c:h val="0.26295161794736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0.45047</cdr:x>
      <cdr:y>0.5545</cdr:y>
    </cdr:from>
    <cdr:to>
      <cdr:x>0.52428</cdr:x>
      <cdr:y>0.66886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BAA76895-35ED-4618-9B42-6E9EC8E6DA7C}"/>
            </a:ext>
          </a:extLst>
        </cdr:cNvPr>
        <cdr:cNvSpPr txBox="1"/>
      </cdr:nvSpPr>
      <cdr:spPr>
        <a:xfrm xmlns:a="http://schemas.openxmlformats.org/drawingml/2006/main" rot="17091432" flipH="1">
          <a:off x="1963797" y="2660758"/>
          <a:ext cx="528979" cy="337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/>
            <a:t>92%</a:t>
          </a:r>
        </a:p>
      </cdr:txBody>
    </cdr:sp>
  </cdr:relSizeAnchor>
  <cdr:relSizeAnchor xmlns:cdr="http://schemas.openxmlformats.org/drawingml/2006/chartDrawing">
    <cdr:from>
      <cdr:x>0.54885</cdr:x>
      <cdr:y>0.28969</cdr:y>
    </cdr:from>
    <cdr:to>
      <cdr:x>0.64647</cdr:x>
      <cdr:y>0.41676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582B7AC6-C987-4CBB-A2B5-E4BD8B4DE4A5}"/>
            </a:ext>
          </a:extLst>
        </cdr:cNvPr>
        <cdr:cNvSpPr txBox="1"/>
      </cdr:nvSpPr>
      <cdr:spPr>
        <a:xfrm xmlns:a="http://schemas.openxmlformats.org/drawingml/2006/main" rot="17595683">
          <a:off x="2438604" y="1410776"/>
          <a:ext cx="587828" cy="446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8%</a:t>
          </a:r>
        </a:p>
      </cdr:txBody>
    </cdr:sp>
  </cdr:relSizeAnchor>
</c:userShape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6T06:23:27.7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1984,'-4'0'896,"-1"4"-768,1-4 544,8 0 0,-4 4-512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26T06:23:27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16 5312,'-9'-12'2400,"31"8"-2080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6B9B7-7254-45EE-BA6D-C2FA94AF3F08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B029B-5DFB-4FE0-BAF9-227C8922E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4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2B029B-5DFB-4FE0-BAF9-227C8922E7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26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2B029B-5DFB-4FE0-BAF9-227C8922E7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17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3"/>
          <p:cNvSpPr/>
          <p:nvPr/>
        </p:nvSpPr>
        <p:spPr>
          <a:xfrm>
            <a:off x="0" y="2722184"/>
            <a:ext cx="12192000" cy="16317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3"/>
          <p:cNvSpPr txBox="1">
            <a:spLocks noGrp="1"/>
          </p:cNvSpPr>
          <p:nvPr>
            <p:ph type="subTitle" idx="1"/>
          </p:nvPr>
        </p:nvSpPr>
        <p:spPr>
          <a:xfrm>
            <a:off x="283778" y="4392341"/>
            <a:ext cx="11645463" cy="1187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2133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909090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909090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>
                <a:solidFill>
                  <a:srgbClr val="909090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>
                <a:solidFill>
                  <a:srgbClr val="909090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500"/>
              <a:buNone/>
              <a:defRPr>
                <a:solidFill>
                  <a:srgbClr val="909090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ctrTitle"/>
          </p:nvPr>
        </p:nvSpPr>
        <p:spPr>
          <a:xfrm>
            <a:off x="294290" y="2733253"/>
            <a:ext cx="11634951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8" name="Google Shape;18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385304" y="1349186"/>
            <a:ext cx="3421393" cy="1116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77568" y="5731402"/>
            <a:ext cx="1645245" cy="8184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16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-10173" y="1846263"/>
            <a:ext cx="8097546" cy="1500187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>
            <a:lvl1pPr marL="0" indent="0" algn="l">
              <a:buNone/>
              <a:defRPr sz="40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   ISAR Overview &amp; Principles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A3012-5991-4A67-AC94-F3878DF4B7EB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A969D0-73F2-453D-B9CF-95E1AA3C5B4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15468" y="195554"/>
            <a:ext cx="1990380" cy="9867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32884" y="3959860"/>
            <a:ext cx="8459116" cy="289814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70588" y="3959860"/>
            <a:ext cx="346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/>
                </a:solidFill>
              </a:rPr>
              <a:t>Overview of Initiative</a:t>
            </a:r>
          </a:p>
        </p:txBody>
      </p:sp>
    </p:spTree>
    <p:extLst>
      <p:ext uri="{BB962C8B-B14F-4D97-AF65-F5344CB8AC3E}">
        <p14:creationId xmlns:p14="http://schemas.microsoft.com/office/powerpoint/2010/main" val="322016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722184"/>
            <a:ext cx="12192000" cy="16317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778" y="4392341"/>
            <a:ext cx="11645463" cy="1187451"/>
          </a:xfrm>
        </p:spPr>
        <p:txBody>
          <a:bodyPr anchor="ctr"/>
          <a:lstStyle>
            <a:lvl1pPr marL="0" indent="0" algn="ctr">
              <a:buNone/>
              <a:defRPr sz="2133">
                <a:solidFill>
                  <a:schemeClr val="accent3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290" y="2733253"/>
            <a:ext cx="11634951" cy="1470025"/>
          </a:xfrm>
        </p:spPr>
        <p:txBody>
          <a:bodyPr anchor="ctr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304" y="1349186"/>
            <a:ext cx="3421393" cy="11167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568" y="5731402"/>
            <a:ext cx="1645245" cy="81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430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9900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rgbClr val="FF9900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rgbClr val="FF9900"/>
              </a:buClr>
              <a:defRPr>
                <a:solidFill>
                  <a:schemeClr val="accent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30924" y="6062684"/>
            <a:ext cx="5136000" cy="536555"/>
          </a:xfrm>
        </p:spPr>
        <p:txBody>
          <a:bodyPr rIns="0" bIns="0" anchor="b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67"/>
            </a:lvl1pPr>
            <a:lvl2pPr marL="177796" indent="0">
              <a:buNone/>
              <a:defRPr sz="1200"/>
            </a:lvl2pPr>
            <a:lvl3pPr marL="360354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5747261" y="6062684"/>
            <a:ext cx="5136000" cy="536555"/>
          </a:xfrm>
        </p:spPr>
        <p:txBody>
          <a:bodyPr rIns="0" bIns="0" anchor="b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67"/>
            </a:lvl1pPr>
            <a:lvl2pPr marL="177796" indent="0">
              <a:buNone/>
              <a:defRPr sz="1200"/>
            </a:lvl2pPr>
            <a:lvl3pPr marL="360354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25" y="171421"/>
            <a:ext cx="904756" cy="29531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1800" y="197232"/>
            <a:ext cx="11328400" cy="6058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506" y="6336050"/>
            <a:ext cx="671001" cy="33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532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1" y="2049521"/>
            <a:ext cx="9511863" cy="16317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1652" y="2703048"/>
            <a:ext cx="8326315" cy="7366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530043" y="3933548"/>
            <a:ext cx="8351796" cy="766763"/>
          </a:xfrm>
        </p:spPr>
        <p:txBody>
          <a:bodyPr/>
          <a:lstStyle>
            <a:lvl1pPr marL="0" indent="0">
              <a:buNone/>
              <a:defRPr sz="2133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224" y="433595"/>
            <a:ext cx="1440856" cy="4702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312" y="6028536"/>
            <a:ext cx="1047912" cy="52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91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665290"/>
            <a:ext cx="5384800" cy="4230687"/>
          </a:xfrm>
        </p:spPr>
        <p:txBody>
          <a:bodyPr/>
          <a:lstStyle>
            <a:lvl1pPr>
              <a:spcBef>
                <a:spcPts val="1600"/>
              </a:spcBef>
              <a:buClr>
                <a:srgbClr val="FF9900"/>
              </a:buClr>
              <a:defRPr sz="2133">
                <a:solidFill>
                  <a:schemeClr val="accent1"/>
                </a:solidFill>
              </a:defRPr>
            </a:lvl1pPr>
            <a:lvl2pPr>
              <a:buClr>
                <a:srgbClr val="FF9900"/>
              </a:buClr>
              <a:defRPr sz="1867">
                <a:solidFill>
                  <a:schemeClr val="accent1"/>
                </a:solidFill>
              </a:defRPr>
            </a:lvl2pPr>
            <a:lvl3pPr>
              <a:buClr>
                <a:srgbClr val="FF9900"/>
              </a:buClr>
              <a:defRPr sz="1600">
                <a:solidFill>
                  <a:schemeClr val="accent1"/>
                </a:solidFill>
              </a:defRPr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5400" y="1665290"/>
            <a:ext cx="5384800" cy="4230687"/>
          </a:xfrm>
        </p:spPr>
        <p:txBody>
          <a:bodyPr/>
          <a:lstStyle>
            <a:lvl1pPr>
              <a:spcBef>
                <a:spcPts val="1600"/>
              </a:spcBef>
              <a:buClr>
                <a:srgbClr val="FF9900"/>
              </a:buClr>
              <a:defRPr sz="2133">
                <a:solidFill>
                  <a:schemeClr val="accent1"/>
                </a:solidFill>
              </a:defRPr>
            </a:lvl1pPr>
            <a:lvl2pPr>
              <a:buClr>
                <a:srgbClr val="FF9900"/>
              </a:buClr>
              <a:defRPr sz="1867">
                <a:solidFill>
                  <a:schemeClr val="accent1"/>
                </a:solidFill>
              </a:defRPr>
            </a:lvl2pPr>
            <a:lvl3pPr>
              <a:buClr>
                <a:srgbClr val="FF9900"/>
              </a:buCl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30924" y="6062684"/>
            <a:ext cx="5136000" cy="536555"/>
          </a:xfrm>
        </p:spPr>
        <p:txBody>
          <a:bodyPr rIns="0" bIns="0" anchor="b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67"/>
            </a:lvl1pPr>
            <a:lvl2pPr marL="177796" indent="0">
              <a:buNone/>
              <a:defRPr sz="1200"/>
            </a:lvl2pPr>
            <a:lvl3pPr marL="360354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5747261" y="6062684"/>
            <a:ext cx="5136000" cy="536555"/>
          </a:xfrm>
        </p:spPr>
        <p:txBody>
          <a:bodyPr rIns="0" bIns="0" anchor="b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67"/>
            </a:lvl1pPr>
            <a:lvl2pPr marL="177796" indent="0">
              <a:buNone/>
              <a:defRPr sz="1200"/>
            </a:lvl2pPr>
            <a:lvl3pPr marL="360354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25" y="171421"/>
            <a:ext cx="904756" cy="29531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506" y="6336050"/>
            <a:ext cx="671001" cy="33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36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30924" y="6062684"/>
            <a:ext cx="5136000" cy="536555"/>
          </a:xfrm>
        </p:spPr>
        <p:txBody>
          <a:bodyPr rIns="0" bIns="0" anchor="b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67"/>
            </a:lvl1pPr>
            <a:lvl2pPr marL="177796" indent="0">
              <a:buNone/>
              <a:defRPr sz="1200"/>
            </a:lvl2pPr>
            <a:lvl3pPr marL="360354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5747261" y="6062684"/>
            <a:ext cx="5136000" cy="536555"/>
          </a:xfrm>
        </p:spPr>
        <p:txBody>
          <a:bodyPr rIns="0" bIns="0" anchor="b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67"/>
            </a:lvl1pPr>
            <a:lvl2pPr marL="177796" indent="0">
              <a:buNone/>
              <a:defRPr sz="1200"/>
            </a:lvl2pPr>
            <a:lvl3pPr marL="360354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25" y="171421"/>
            <a:ext cx="904756" cy="29531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506" y="6336050"/>
            <a:ext cx="671001" cy="33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182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30924" y="6062684"/>
            <a:ext cx="5136000" cy="536555"/>
          </a:xfrm>
        </p:spPr>
        <p:txBody>
          <a:bodyPr rIns="0" bIns="0" anchor="b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67"/>
            </a:lvl1pPr>
            <a:lvl2pPr marL="177796" indent="0">
              <a:buNone/>
              <a:defRPr sz="1200"/>
            </a:lvl2pPr>
            <a:lvl3pPr marL="360354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5747261" y="6062684"/>
            <a:ext cx="5136000" cy="536555"/>
          </a:xfrm>
        </p:spPr>
        <p:txBody>
          <a:bodyPr rIns="0" bIns="0" anchor="b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67"/>
            </a:lvl1pPr>
            <a:lvl2pPr marL="177796" indent="0">
              <a:buNone/>
              <a:defRPr sz="1200"/>
            </a:lvl2pPr>
            <a:lvl3pPr marL="360354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25" y="171421"/>
            <a:ext cx="904756" cy="2953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506" y="6336050"/>
            <a:ext cx="671001" cy="33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1583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431800" y="1665288"/>
            <a:ext cx="11328400" cy="42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/>
          <a:lstStyle>
            <a:lvl1pPr marL="609570" marR="0" lvl="0" indent="-440245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  <a:defRPr sz="21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40" marR="0" lvl="1" indent="-42331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–"/>
              <a:defRPr sz="1867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09" marR="0" lvl="2" indent="-40638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200"/>
              <a:buFont typeface="Arial"/>
              <a:buChar char="•"/>
              <a:defRPr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278" marR="0" lvl="3" indent="-38944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000"/>
              <a:buFont typeface="Arial"/>
              <a:buChar char="–"/>
              <a:defRPr sz="13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848" marR="0" lvl="4" indent="-37251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800"/>
              <a:buFont typeface="Arial"/>
              <a:buChar char="»"/>
              <a:defRPr sz="1067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418" marR="0" lvl="5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6987" marR="0" lvl="6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557" marR="0" lvl="7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126" marR="0" lvl="8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2"/>
          </p:nvPr>
        </p:nvSpPr>
        <p:spPr>
          <a:xfrm>
            <a:off x="430924" y="6062684"/>
            <a:ext cx="5136000" cy="5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L="609570" marR="0" lvl="0" indent="-30478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40" marR="0" lvl="1" indent="-30478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09" marR="0" lvl="2" indent="-30478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278" marR="0" lvl="3" indent="-30478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848" marR="0" lvl="4" indent="-30478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418" marR="0" lvl="5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6987" marR="0" lvl="6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557" marR="0" lvl="7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126" marR="0" lvl="8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3"/>
          </p:nvPr>
        </p:nvSpPr>
        <p:spPr>
          <a:xfrm>
            <a:off x="5747261" y="6062684"/>
            <a:ext cx="5136000" cy="5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/>
          <a:lstStyle>
            <a:lvl1pPr marL="609570" marR="0" lvl="0" indent="-30478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40" marR="0" lvl="1" indent="-30478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09" marR="0" lvl="2" indent="-30478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278" marR="0" lvl="3" indent="-30478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848" marR="0" lvl="4" indent="-30478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418" marR="0" lvl="5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6987" marR="0" lvl="6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557" marR="0" lvl="7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126" marR="0" lvl="8" indent="-431779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3" name="Google Shape;93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06726" y="171424"/>
            <a:ext cx="904759" cy="295313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431800" y="150649"/>
            <a:ext cx="11328400" cy="6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3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1505" y="6336051"/>
            <a:ext cx="671000" cy="3337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9394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24944"/>
            <a:ext cx="12192000" cy="2448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0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890035" y="3356992"/>
            <a:ext cx="9984000" cy="936000"/>
          </a:xfrm>
          <a:prstGeom prst="rect">
            <a:avLst/>
          </a:prstGeom>
        </p:spPr>
        <p:txBody>
          <a:bodyPr lIns="324000" anchor="ctr" anchorCtr="0"/>
          <a:lstStyle>
            <a:lvl1pPr algn="l">
              <a:defRPr sz="3600" b="1" cap="none" spc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90035" y="4304004"/>
            <a:ext cx="9984316" cy="644400"/>
          </a:xfrm>
          <a:prstGeom prst="rect">
            <a:avLst/>
          </a:prstGeom>
        </p:spPr>
        <p:txBody>
          <a:bodyPr lIns="324000" anchor="ctr" anchorCtr="0">
            <a:scene3d>
              <a:camera prst="perspectiveRight"/>
              <a:lightRig rig="threePt" dir="t"/>
            </a:scene3d>
          </a:bodyPr>
          <a:lstStyle>
            <a:lvl1pPr>
              <a:buNone/>
              <a:defRPr lang="en-US" sz="2800" kern="1200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457189" lvl="0" indent="-457189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780928"/>
            <a:ext cx="12192000" cy="14401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995082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4523"/>
            <a:ext cx="10972800" cy="1068599"/>
          </a:xfrm>
          <a:prstGeom prst="rect">
            <a:avLst/>
          </a:prstGeom>
        </p:spPr>
        <p:txBody>
          <a:bodyPr anchor="ctr" anchorCtr="0"/>
          <a:lstStyle>
            <a:lvl1pPr algn="ctr">
              <a:defRPr sz="3400" b="1">
                <a:solidFill>
                  <a:srgbClr val="26262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40768"/>
            <a:ext cx="10959008" cy="4968552"/>
          </a:xfrm>
          <a:prstGeom prst="rect">
            <a:avLst/>
          </a:prstGeom>
          <a:noFill/>
        </p:spPr>
        <p:txBody>
          <a:bodyPr/>
          <a:lstStyle>
            <a:lvl1pPr>
              <a:buClr>
                <a:schemeClr val="tx2"/>
              </a:buClr>
              <a:buSzPct val="140000"/>
              <a:buFont typeface="Arial" pitchFamily="34" charset="0"/>
              <a:buChar char="•"/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140000"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SzPct val="140000"/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3pPr>
            <a:lvl4pPr>
              <a:buSzPct val="140000"/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4pPr>
            <a:lvl5pPr>
              <a:buSzPct val="140000"/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AB63A50-6496-42AF-94DC-B76AD28D6813}"/>
              </a:ext>
            </a:extLst>
          </p:cNvPr>
          <p:cNvSpPr txBox="1">
            <a:spLocks/>
          </p:cNvSpPr>
          <p:nvPr userDrawn="1"/>
        </p:nvSpPr>
        <p:spPr>
          <a:xfrm>
            <a:off x="9893403" y="623222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CAF4F8-3EAF-4086-8F44-8A6935A6E22B}" type="slidenum">
              <a:rPr lang="en-GB" sz="1000" smtClean="0"/>
              <a:pPr/>
              <a:t>‹#›</a:t>
            </a:fld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7505190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3"/>
          <p:cNvSpPr txBox="1">
            <a:spLocks noGrp="1"/>
          </p:cNvSpPr>
          <p:nvPr>
            <p:ph type="body" idx="1"/>
          </p:nvPr>
        </p:nvSpPr>
        <p:spPr>
          <a:xfrm>
            <a:off x="431800" y="1665288"/>
            <a:ext cx="11328400" cy="4230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609585" lvl="0" indent="-440256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9900"/>
              </a:buClr>
              <a:buSzPts val="1600"/>
              <a:buChar char="•"/>
              <a:defRPr>
                <a:solidFill>
                  <a:schemeClr val="accent1"/>
                </a:solidFill>
              </a:defRPr>
            </a:lvl1pPr>
            <a:lvl2pPr marL="1219170" lvl="1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400"/>
              <a:buChar char="–"/>
              <a:defRPr>
                <a:solidFill>
                  <a:schemeClr val="accent1"/>
                </a:solidFill>
              </a:defRPr>
            </a:lvl2pPr>
            <a:lvl3pPr marL="1828754" lvl="2" indent="-40639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200"/>
              <a:buChar char="•"/>
              <a:defRPr>
                <a:solidFill>
                  <a:schemeClr val="accent1"/>
                </a:solidFill>
              </a:defRPr>
            </a:lvl3pPr>
            <a:lvl4pPr marL="2438339" lvl="3" indent="-389457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–"/>
              <a:defRPr/>
            </a:lvl4pPr>
            <a:lvl5pPr marL="3047924" lvl="4" indent="-37252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Char char="»"/>
              <a:defRPr/>
            </a:lvl5pPr>
            <a:lvl6pPr marL="3657509" lvl="5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marL="4267093" lvl="6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marL="4876678" lvl="7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marL="5486263" lvl="8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Google Shape;31;p33"/>
          <p:cNvSpPr txBox="1">
            <a:spLocks noGrp="1"/>
          </p:cNvSpPr>
          <p:nvPr>
            <p:ph type="body" idx="2"/>
          </p:nvPr>
        </p:nvSpPr>
        <p:spPr>
          <a:xfrm>
            <a:off x="430924" y="6062684"/>
            <a:ext cx="5136000" cy="536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67"/>
            </a:lvl1pPr>
            <a:lvl2pPr marL="121917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200"/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200"/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200"/>
            </a:lvl5pPr>
            <a:lvl6pPr marL="3657509" lvl="5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marL="4267093" lvl="6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marL="4876678" lvl="7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marL="5486263" lvl="8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Google Shape;32;p33"/>
          <p:cNvSpPr txBox="1">
            <a:spLocks noGrp="1"/>
          </p:cNvSpPr>
          <p:nvPr>
            <p:ph type="body" idx="3"/>
          </p:nvPr>
        </p:nvSpPr>
        <p:spPr>
          <a:xfrm>
            <a:off x="5747261" y="6062684"/>
            <a:ext cx="5136000" cy="536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609585" lvl="0" indent="-30479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67"/>
            </a:lvl1pPr>
            <a:lvl2pPr marL="121917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200"/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200"/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200"/>
            </a:lvl5pPr>
            <a:lvl6pPr marL="3657509" lvl="5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marL="4267093" lvl="6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marL="4876678" lvl="7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marL="5486263" lvl="8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3" name="Google Shape;33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06725" y="171421"/>
            <a:ext cx="904756" cy="295312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33"/>
          <p:cNvSpPr txBox="1">
            <a:spLocks noGrp="1"/>
          </p:cNvSpPr>
          <p:nvPr>
            <p:ph type="title"/>
          </p:nvPr>
        </p:nvSpPr>
        <p:spPr>
          <a:xfrm>
            <a:off x="431800" y="197232"/>
            <a:ext cx="11328400" cy="605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35" name="Google Shape;35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1506" y="6336050"/>
            <a:ext cx="671001" cy="333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3040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6ED328D-0286-4CC3-87E1-153E0731A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4523"/>
            <a:ext cx="10972800" cy="1068599"/>
          </a:xfrm>
          <a:prstGeom prst="rect">
            <a:avLst/>
          </a:prstGeom>
        </p:spPr>
        <p:txBody>
          <a:bodyPr anchor="ctr" anchorCtr="0"/>
          <a:lstStyle>
            <a:lvl1pPr algn="ctr">
              <a:defRPr sz="3400" b="1">
                <a:solidFill>
                  <a:srgbClr val="26262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B9FFA4B-043F-4210-89E0-F4D379DEFEBC}"/>
              </a:ext>
            </a:extLst>
          </p:cNvPr>
          <p:cNvSpPr txBox="1">
            <a:spLocks/>
          </p:cNvSpPr>
          <p:nvPr userDrawn="1"/>
        </p:nvSpPr>
        <p:spPr>
          <a:xfrm>
            <a:off x="9893403" y="623222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CAF4F8-3EAF-4086-8F44-8A6935A6E22B}" type="slidenum">
              <a:rPr lang="en-GB" sz="1000" smtClean="0"/>
              <a:pPr/>
              <a:t>‹#›</a:t>
            </a:fld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9377933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BDB0130-5ACA-410C-AACE-AEAAD4B79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4523"/>
            <a:ext cx="10972800" cy="1068599"/>
          </a:xfrm>
          <a:prstGeom prst="rect">
            <a:avLst/>
          </a:prstGeom>
        </p:spPr>
        <p:txBody>
          <a:bodyPr anchor="ctr" anchorCtr="0"/>
          <a:lstStyle>
            <a:lvl1pPr algn="ctr">
              <a:defRPr sz="3400" b="1">
                <a:solidFill>
                  <a:srgbClr val="26262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077264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2D723DC-4669-457E-A211-6187CD31BEA9}"/>
              </a:ext>
            </a:extLst>
          </p:cNvPr>
          <p:cNvSpPr txBox="1">
            <a:spLocks/>
          </p:cNvSpPr>
          <p:nvPr userDrawn="1"/>
        </p:nvSpPr>
        <p:spPr>
          <a:xfrm>
            <a:off x="9893403" y="623222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CAF4F8-3EAF-4086-8F44-8A6935A6E22B}" type="slidenum">
              <a:rPr lang="en-GB" sz="1000" smtClean="0"/>
              <a:pPr/>
              <a:t>‹#›</a:t>
            </a:fld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3094155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Title and Content">
  <p:cSld name="4_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5"/>
          <p:cNvSpPr txBox="1">
            <a:spLocks noGrp="1"/>
          </p:cNvSpPr>
          <p:nvPr>
            <p:ph type="body" idx="1"/>
          </p:nvPr>
        </p:nvSpPr>
        <p:spPr>
          <a:xfrm>
            <a:off x="431800" y="1665288"/>
            <a:ext cx="11328400" cy="4230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609585" lvl="0" indent="-440256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FF9900"/>
              </a:buClr>
              <a:buSzPts val="1600"/>
              <a:buChar char="•"/>
              <a:defRPr>
                <a:solidFill>
                  <a:schemeClr val="accent1"/>
                </a:solidFill>
              </a:defRPr>
            </a:lvl1pPr>
            <a:lvl2pPr marL="1219170" lvl="1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400"/>
              <a:buChar char="–"/>
              <a:defRPr>
                <a:solidFill>
                  <a:schemeClr val="accent1"/>
                </a:solidFill>
              </a:defRPr>
            </a:lvl2pPr>
            <a:lvl3pPr marL="1828754" lvl="2" indent="-40639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9900"/>
              </a:buClr>
              <a:buSzPts val="1200"/>
              <a:buChar char="•"/>
              <a:defRPr>
                <a:solidFill>
                  <a:schemeClr val="accent1"/>
                </a:solidFill>
              </a:defRPr>
            </a:lvl3pPr>
            <a:lvl4pPr marL="2438339" lvl="3" indent="-389457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Char char="–"/>
              <a:defRPr/>
            </a:lvl4pPr>
            <a:lvl5pPr marL="3047924" lvl="4" indent="-372524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Char char="»"/>
              <a:defRPr/>
            </a:lvl5pPr>
            <a:lvl6pPr marL="3657509" lvl="5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marL="4267093" lvl="6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marL="4876678" lvl="7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marL="5486263" lvl="8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35"/>
          <p:cNvSpPr txBox="1">
            <a:spLocks noGrp="1"/>
          </p:cNvSpPr>
          <p:nvPr>
            <p:ph type="body" idx="2"/>
          </p:nvPr>
        </p:nvSpPr>
        <p:spPr>
          <a:xfrm>
            <a:off x="430924" y="6062685"/>
            <a:ext cx="5136000" cy="536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67"/>
            </a:lvl1pPr>
            <a:lvl2pPr marL="121917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200"/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200"/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200"/>
            </a:lvl5pPr>
            <a:lvl6pPr marL="3657509" lvl="5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marL="4267093" lvl="6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marL="4876678" lvl="7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marL="5486263" lvl="8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35"/>
          <p:cNvSpPr txBox="1">
            <a:spLocks noGrp="1"/>
          </p:cNvSpPr>
          <p:nvPr>
            <p:ph type="body" idx="3"/>
          </p:nvPr>
        </p:nvSpPr>
        <p:spPr>
          <a:xfrm>
            <a:off x="5747261" y="6062685"/>
            <a:ext cx="5136000" cy="536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609585" lvl="0" indent="-30479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067"/>
            </a:lvl1pPr>
            <a:lvl2pPr marL="121917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200"/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200"/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1200"/>
            </a:lvl5pPr>
            <a:lvl6pPr marL="3657509" lvl="5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6pPr>
            <a:lvl7pPr marL="4267093" lvl="6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7pPr>
            <a:lvl8pPr marL="4876678" lvl="7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8pPr>
            <a:lvl9pPr marL="5486263" lvl="8" indent="-4317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Google Shape;42;p35"/>
          <p:cNvSpPr/>
          <p:nvPr/>
        </p:nvSpPr>
        <p:spPr>
          <a:xfrm>
            <a:off x="0" y="878037"/>
            <a:ext cx="12192000" cy="6095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5"/>
          <p:cNvSpPr/>
          <p:nvPr/>
        </p:nvSpPr>
        <p:spPr>
          <a:xfrm>
            <a:off x="0" y="965623"/>
            <a:ext cx="121920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06726" y="171421"/>
            <a:ext cx="904756" cy="295312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35"/>
          <p:cNvSpPr txBox="1">
            <a:spLocks noGrp="1"/>
          </p:cNvSpPr>
          <p:nvPr>
            <p:ph type="title"/>
          </p:nvPr>
        </p:nvSpPr>
        <p:spPr>
          <a:xfrm>
            <a:off x="194056" y="144311"/>
            <a:ext cx="11328400" cy="571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46" name="Google Shape;46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15395" y="6163948"/>
            <a:ext cx="2382660" cy="6447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6385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>
  <p:cSld name="Section 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/>
          <p:nvPr/>
        </p:nvSpPr>
        <p:spPr>
          <a:xfrm>
            <a:off x="1" y="2049521"/>
            <a:ext cx="9511863" cy="16317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7"/>
          <p:cNvSpPr txBox="1">
            <a:spLocks noGrp="1"/>
          </p:cNvSpPr>
          <p:nvPr>
            <p:ph type="title"/>
          </p:nvPr>
        </p:nvSpPr>
        <p:spPr>
          <a:xfrm>
            <a:off x="521652" y="2703048"/>
            <a:ext cx="8326315" cy="73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body" idx="1"/>
          </p:nvPr>
        </p:nvSpPr>
        <p:spPr>
          <a:xfrm>
            <a:off x="530043" y="3933548"/>
            <a:ext cx="8351796" cy="766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2133">
                <a:solidFill>
                  <a:schemeClr val="accent3"/>
                </a:solidFill>
              </a:defRPr>
            </a:lvl1pPr>
            <a:lvl2pPr marL="1219170" lvl="1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2pPr>
            <a:lvl3pPr marL="1828754" lvl="2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»"/>
              <a:defRPr/>
            </a:lvl5pPr>
            <a:lvl6pPr marL="3657509" lvl="5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4" name="Google Shape;54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37224" y="433595"/>
            <a:ext cx="1440856" cy="470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73312" y="6028536"/>
            <a:ext cx="1047912" cy="5212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652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9"/>
          <p:cNvSpPr/>
          <p:nvPr/>
        </p:nvSpPr>
        <p:spPr>
          <a:xfrm>
            <a:off x="0" y="1408387"/>
            <a:ext cx="12192000" cy="6095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9"/>
          <p:cNvSpPr/>
          <p:nvPr/>
        </p:nvSpPr>
        <p:spPr>
          <a:xfrm>
            <a:off x="0" y="1495974"/>
            <a:ext cx="12192000" cy="60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187960" y="-273099"/>
            <a:ext cx="11328400" cy="1059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430924" y="6062684"/>
            <a:ext cx="5136000" cy="536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067"/>
            </a:lvl1pPr>
            <a:lvl2pPr marL="1219170" lvl="1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1200"/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1200"/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1200"/>
            </a:lvl5pPr>
            <a:lvl6pPr marL="3657509" lvl="5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body" idx="2"/>
          </p:nvPr>
        </p:nvSpPr>
        <p:spPr>
          <a:xfrm>
            <a:off x="5747261" y="6062684"/>
            <a:ext cx="5136000" cy="536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609585" lvl="0" indent="-30479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1067"/>
            </a:lvl1pPr>
            <a:lvl2pPr marL="1219170" lvl="1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1200"/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1200"/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1200"/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1200"/>
            </a:lvl5pPr>
            <a:lvl6pPr marL="3657509" lvl="5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0" name="Google Shape;7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06725" y="171421"/>
            <a:ext cx="904756" cy="295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1506" y="6336050"/>
            <a:ext cx="671001" cy="333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90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539" y="1230817"/>
            <a:ext cx="11014840" cy="1920399"/>
          </a:xfrm>
          <a:prstGeom prst="rect">
            <a:avLst/>
          </a:prstGeom>
        </p:spPr>
        <p:txBody>
          <a:bodyPr wrap="square">
            <a:noAutofit/>
          </a:bodyPr>
          <a:lstStyle>
            <a:lvl1pPr marL="279393" indent="-279393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2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0"/>
              </a:spcBef>
              <a:buFont typeface="Arimo" panose="020B0604020202020204" pitchFamily="34" charset="0"/>
              <a:buChar char="−"/>
              <a:defRPr sz="22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0"/>
              </a:spcBef>
              <a:buFont typeface="Arimo" panose="020B0604020202020204" pitchFamily="34" charset="0"/>
              <a:buChar char="−"/>
              <a:defRPr sz="22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0"/>
              </a:spcBef>
              <a:buFont typeface="Arimo" panose="020B0604020202020204" pitchFamily="34" charset="0"/>
              <a:buChar char="−"/>
              <a:defRPr sz="22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349" indent="-228594">
              <a:lnSpc>
                <a:spcPct val="100000"/>
              </a:lnSpc>
              <a:spcBef>
                <a:spcPts val="0"/>
              </a:spcBef>
              <a:buFont typeface="Arimo" panose="020B0604020202020204" pitchFamily="34" charset="0"/>
              <a:buChar char="−"/>
              <a:defRPr sz="22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H="1" flipV="1">
            <a:off x="0" y="327804"/>
            <a:ext cx="12192000" cy="721989"/>
          </a:xfrm>
          <a:prstGeom prst="rect">
            <a:avLst/>
          </a:prstGeom>
          <a:solidFill>
            <a:srgbClr val="0052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180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9900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rgbClr val="FF9900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rgbClr val="FF9900"/>
              </a:buClr>
              <a:defRPr>
                <a:solidFill>
                  <a:schemeClr val="accent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30924" y="6062685"/>
            <a:ext cx="5136000" cy="536555"/>
          </a:xfrm>
        </p:spPr>
        <p:txBody>
          <a:bodyPr rIns="0" bIns="0" anchor="b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67"/>
            </a:lvl1pPr>
            <a:lvl2pPr marL="177792" indent="0">
              <a:buNone/>
              <a:defRPr sz="1200"/>
            </a:lvl2pPr>
            <a:lvl3pPr marL="360346" indent="0">
              <a:buNone/>
              <a:defRPr sz="1200"/>
            </a:lvl3pPr>
            <a:lvl4pPr marL="1371532" indent="0">
              <a:buNone/>
              <a:defRPr sz="1200"/>
            </a:lvl4pPr>
            <a:lvl5pPr marL="1828709" indent="0"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5747261" y="6062685"/>
            <a:ext cx="5136000" cy="536555"/>
          </a:xfrm>
        </p:spPr>
        <p:txBody>
          <a:bodyPr rIns="0" bIns="0" anchor="b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067"/>
            </a:lvl1pPr>
            <a:lvl2pPr marL="177792" indent="0">
              <a:buNone/>
              <a:defRPr sz="1200"/>
            </a:lvl2pPr>
            <a:lvl3pPr marL="360346" indent="0">
              <a:buNone/>
              <a:defRPr sz="1200"/>
            </a:lvl3pPr>
            <a:lvl4pPr marL="1371532" indent="0">
              <a:buNone/>
              <a:defRPr sz="1200"/>
            </a:lvl4pPr>
            <a:lvl5pPr marL="1828709" indent="0"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26" y="171421"/>
            <a:ext cx="904756" cy="29531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1800" y="197232"/>
            <a:ext cx="11328400" cy="60589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508" y="6336051"/>
            <a:ext cx="671001" cy="33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78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1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30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05222"/>
            <a:ext cx="12192000" cy="137367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International Severe Asthma Registry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6A3012-5991-4A67-AC94-F3878DF4B7EB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A969D0-73F2-453D-B9CF-95E1AA3C5B4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21831" y="285973"/>
            <a:ext cx="4915021" cy="1859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06438" y="4822276"/>
            <a:ext cx="2345806" cy="13512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320073" y="4038867"/>
            <a:ext cx="3097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2"/>
                </a:solidFill>
              </a:rPr>
              <a:t>Sept 2019</a:t>
            </a:r>
          </a:p>
        </p:txBody>
      </p:sp>
    </p:spTree>
    <p:extLst>
      <p:ext uri="{BB962C8B-B14F-4D97-AF65-F5344CB8AC3E}">
        <p14:creationId xmlns:p14="http://schemas.microsoft.com/office/powerpoint/2010/main" val="18526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187960" y="-273099"/>
            <a:ext cx="11328400" cy="1059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431800" y="1665288"/>
            <a:ext cx="11328400" cy="4230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21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1000"/>
              <a:buFont typeface="Arial"/>
              <a:buChar char="–"/>
              <a:defRPr sz="1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9900"/>
              </a:buClr>
              <a:buSzPts val="800"/>
              <a:buFont typeface="Arial"/>
              <a:buChar char="»"/>
              <a:defRPr sz="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/>
          <p:nvPr/>
        </p:nvSpPr>
        <p:spPr>
          <a:xfrm>
            <a:off x="0" y="920705"/>
            <a:ext cx="12192000" cy="6095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2"/>
          <p:cNvSpPr/>
          <p:nvPr/>
        </p:nvSpPr>
        <p:spPr>
          <a:xfrm>
            <a:off x="0" y="1008291"/>
            <a:ext cx="12192000" cy="60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60309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2" r:id="rId9"/>
    <p:sldLayoutId id="2147483674" r:id="rId10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  <p15:guide id="3" orient="horz" pos="787">
          <p15:clr>
            <a:srgbClr val="F26B43"/>
          </p15:clr>
        </p15:guide>
        <p15:guide id="4" pos="2880">
          <p15:clr>
            <a:srgbClr val="F26B43"/>
          </p15:clr>
        </p15:guide>
        <p15:guide id="5" pos="555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800" y="274639"/>
            <a:ext cx="11328400" cy="451076"/>
          </a:xfrm>
          <a:prstGeom prst="rect">
            <a:avLst/>
          </a:prstGeom>
        </p:spPr>
        <p:txBody>
          <a:bodyPr vert="horz" lIns="0" tIns="45720" rIns="91440" bIns="0" rtlCol="0" anchor="b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800" y="1665288"/>
            <a:ext cx="11328400" cy="423068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905230"/>
            <a:ext cx="12192000" cy="6095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992821"/>
            <a:ext cx="12192000" cy="60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1415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/>
  <p:txStyles>
    <p:titleStyle>
      <a:lvl1pPr algn="l" defTabSz="914377" rtl="0" eaLnBrk="1" latinLnBrk="0" hangingPunct="1"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796" indent="-177796" algn="l" defTabSz="914377" rtl="0" eaLnBrk="1" latinLnBrk="0" hangingPunct="1">
        <a:spcBef>
          <a:spcPts val="1600"/>
        </a:spcBef>
        <a:spcAft>
          <a:spcPts val="400"/>
        </a:spcAft>
        <a:buClr>
          <a:srgbClr val="FF9900"/>
        </a:buClr>
        <a:buFont typeface="Arial" panose="020B0604020202020204" pitchFamily="34" charset="0"/>
        <a:buChar char="•"/>
        <a:defRPr sz="2133" kern="1200">
          <a:solidFill>
            <a:schemeClr val="accent1"/>
          </a:solidFill>
          <a:latin typeface="+mn-lt"/>
          <a:ea typeface="+mn-ea"/>
          <a:cs typeface="+mn-cs"/>
        </a:defRPr>
      </a:lvl1pPr>
      <a:lvl2pPr marL="359824" indent="-182029" algn="l" defTabSz="914377" rtl="0" eaLnBrk="1" latinLnBrk="0" hangingPunct="1">
        <a:spcBef>
          <a:spcPts val="0"/>
        </a:spcBef>
        <a:spcAft>
          <a:spcPts val="400"/>
        </a:spcAft>
        <a:buClr>
          <a:srgbClr val="FF9900"/>
        </a:buClr>
        <a:buFont typeface="Arial" panose="020B0604020202020204" pitchFamily="34" charset="0"/>
        <a:buChar char="–"/>
        <a:defRPr sz="1867" kern="1200">
          <a:solidFill>
            <a:schemeClr val="accent1"/>
          </a:solidFill>
          <a:latin typeface="+mn-lt"/>
          <a:ea typeface="+mn-ea"/>
          <a:cs typeface="+mn-cs"/>
        </a:defRPr>
      </a:lvl2pPr>
      <a:lvl3pPr marL="536561" indent="-176209" algn="l" defTabSz="914377" rtl="0" eaLnBrk="1" latinLnBrk="0" hangingPunct="1">
        <a:spcBef>
          <a:spcPts val="0"/>
        </a:spcBef>
        <a:spcAft>
          <a:spcPts val="400"/>
        </a:spcAft>
        <a:buClr>
          <a:srgbClr val="FF9900"/>
        </a:buClr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38170" indent="-201608" algn="l" defTabSz="914377" rtl="0" eaLnBrk="1" latinLnBrk="0" hangingPunct="1">
        <a:spcBef>
          <a:spcPts val="0"/>
        </a:spcBef>
        <a:spcAft>
          <a:spcPts val="400"/>
        </a:spcAft>
        <a:buClr>
          <a:srgbClr val="FF9900"/>
        </a:buClr>
        <a:buFont typeface="Arial" panose="020B0604020202020204" pitchFamily="34" charset="0"/>
        <a:buChar char="–"/>
        <a:tabLst/>
        <a:defRPr sz="1333" kern="1200" baseline="0">
          <a:solidFill>
            <a:schemeClr val="accent1"/>
          </a:solidFill>
          <a:latin typeface="+mn-lt"/>
          <a:ea typeface="+mn-ea"/>
          <a:cs typeface="+mn-cs"/>
        </a:defRPr>
      </a:lvl4pPr>
      <a:lvl5pPr marL="973114" indent="-217483" algn="l" defTabSz="914377" rtl="0" eaLnBrk="1" latinLnBrk="0" hangingPunct="1">
        <a:spcBef>
          <a:spcPts val="0"/>
        </a:spcBef>
        <a:spcAft>
          <a:spcPts val="400"/>
        </a:spcAft>
        <a:buClr>
          <a:srgbClr val="FF9900"/>
        </a:buClr>
        <a:buFont typeface="Arial" panose="020B0604020202020204" pitchFamily="34" charset="0"/>
        <a:buChar char="»"/>
        <a:defRPr sz="1067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  <p15:guide id="3" orient="horz" pos="787">
          <p15:clr>
            <a:srgbClr val="F26B43"/>
          </p15:clr>
        </p15:guide>
        <p15:guide id="4" pos="2880">
          <p15:clr>
            <a:srgbClr val="F26B43"/>
          </p15:clr>
        </p15:guide>
        <p15:guide id="5" pos="555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346421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55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ransition spd="med"/>
  <p:hf sldNum="0" hdr="0" ftr="0" dt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hyperlink" Target="https://www.rcplondon.ac.uk/projects/outputs/why-asthma-still-kill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NULL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12" Type="http://schemas.openxmlformats.org/officeDocument/2006/relationships/customXml" Target="../ink/ink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NULL"/><Relationship Id="rId5" Type="http://schemas.openxmlformats.org/officeDocument/2006/relationships/image" Target="../media/image15.svg"/><Relationship Id="rId10" Type="http://schemas.openxmlformats.org/officeDocument/2006/relationships/customXml" Target="../ink/ink1.xml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7293E32-F323-4880-8F82-E97288635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268" y="4377462"/>
            <a:ext cx="11645463" cy="1187451"/>
          </a:xfrm>
        </p:spPr>
        <p:txBody>
          <a:bodyPr/>
          <a:lstStyle/>
          <a:p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Dermot Ryan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Heath Heatley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Liam G Heaney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David J Jackson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Paul E Pfeffer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John Busby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Andrew N Menzies-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Gow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Rupert Jones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Trung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 N Tran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Mona Al-Ahmad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Vibeke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 Backer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Manon 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Belhassen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Sinthia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 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Bosnic-Anticevich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Arnaud Bourdin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Lakmini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 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Bulathsinhala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Victoria Carter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Isha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 Chaudhry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Neva 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Eleangovan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J Mark FitzGerald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Peter G Gibson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Naeimeh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 Hosseini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Alan Kaplan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Ruth B Murray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Chin Kook Rhee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Eric Van </a:t>
            </a:r>
            <a:r>
              <a:rPr lang="en-SG" sz="1400" b="0" i="0" u="none" strike="noStrike" dirty="0" err="1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Ganse</a:t>
            </a:r>
            <a:r>
              <a:rPr lang="en-SG" sz="1400" b="0" i="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, </a:t>
            </a:r>
            <a:r>
              <a:rPr lang="en-SG" sz="1400" b="0" i="0" u="none" strike="noStrike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David B Price</a:t>
            </a:r>
            <a:r>
              <a:rPr lang="en-SG" sz="1400" b="0" i="0" baseline="30000" dirty="0">
                <a:solidFill>
                  <a:schemeClr val="accent3">
                    <a:lumMod val="75000"/>
                  </a:schemeClr>
                </a:solidFill>
                <a:effectLst/>
                <a:latin typeface="BlinkMacSystemFont"/>
              </a:rPr>
              <a:t> </a:t>
            </a:r>
          </a:p>
          <a:p>
            <a:r>
              <a:rPr lang="en-SG" sz="2000" baseline="30000" dirty="0">
                <a:solidFill>
                  <a:schemeClr val="accent3">
                    <a:lumMod val="75000"/>
                  </a:schemeClr>
                </a:solidFill>
                <a:latin typeface="BlinkMacSystemFont"/>
              </a:rPr>
              <a:t>The Journal of Allergy and Clinical Immunology: In Practice 2021;9(4):1612-1623.e9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6EEE5C-2031-48DC-BA17-41AA24BDD8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Potential Severe Asthma Hidden in UK Primary Care</a:t>
            </a:r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119C4C70-8125-481D-8E32-50F3D2BA67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990"/>
          <a:stretch/>
        </p:blipFill>
        <p:spPr>
          <a:xfrm>
            <a:off x="0" y="1714"/>
            <a:ext cx="12192000" cy="96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3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DDCCBF-439C-4A49-B56F-CD5E6B1D9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119" y="192937"/>
            <a:ext cx="7191052" cy="60589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pic>
        <p:nvPicPr>
          <p:cNvPr id="11" name="Content Placeholder 10" descr="Text&#10;&#10;Description automatically generated">
            <a:extLst>
              <a:ext uri="{FF2B5EF4-FFF2-40B4-BE49-F238E27FC236}">
                <a16:creationId xmlns:a16="http://schemas.microsoft.com/office/drawing/2014/main" id="{1B268FDF-0F36-4670-BDB3-A786BAEB1B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05" b="66761"/>
          <a:stretch/>
        </p:blipFill>
        <p:spPr>
          <a:xfrm>
            <a:off x="3194875" y="1197433"/>
            <a:ext cx="6172688" cy="219456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1048E27-3F1E-49FC-952A-B18751E34763}"/>
              </a:ext>
            </a:extLst>
          </p:cNvPr>
          <p:cNvSpPr txBox="1"/>
          <p:nvPr/>
        </p:nvSpPr>
        <p:spPr>
          <a:xfrm>
            <a:off x="0" y="6494622"/>
            <a:ext cx="11070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1. Erickson S et al. </a:t>
            </a:r>
            <a:r>
              <a:rPr lang="en-US" sz="1000" i="1" dirty="0"/>
              <a:t>Health Serv Res </a:t>
            </a:r>
            <a:r>
              <a:rPr lang="en-US" sz="1000" dirty="0"/>
              <a:t>2005;40(5 Pt 1):1443-1465, 2. Royal College of Physicians. Accessed via: </a:t>
            </a:r>
            <a:r>
              <a:rPr lang="en-US" sz="1000" dirty="0">
                <a:hlinkClick r:id="rId4"/>
              </a:rPr>
              <a:t>https://www.rcplondon.ac.uk/projects/outputs/why-asthma-still-kills</a:t>
            </a:r>
            <a:r>
              <a:rPr lang="en-US" sz="1000" dirty="0"/>
              <a:t>, 3. </a:t>
            </a:r>
            <a:r>
              <a:rPr lang="en-GB" sz="1000" kern="0" dirty="0"/>
              <a:t>Ryan D, Price D et al. J Allergy Clin Immunol </a:t>
            </a:r>
            <a:r>
              <a:rPr lang="en-GB" sz="1000" kern="0" dirty="0" err="1"/>
              <a:t>Pract</a:t>
            </a:r>
            <a:r>
              <a:rPr lang="en-GB" sz="1000" kern="0" dirty="0"/>
              <a:t> 2021;9(4):1612-1623.e9</a:t>
            </a:r>
            <a:endParaRPr lang="en-US" sz="10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298B547-293F-48BB-8D1D-17E7C65F5C22}"/>
              </a:ext>
            </a:extLst>
          </p:cNvPr>
          <p:cNvGrpSpPr/>
          <p:nvPr/>
        </p:nvGrpSpPr>
        <p:grpSpPr>
          <a:xfrm>
            <a:off x="218064" y="3790596"/>
            <a:ext cx="11517101" cy="2031325"/>
            <a:chOff x="393356" y="2895745"/>
            <a:chExt cx="11517101" cy="203132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AF19D8F-0BFB-4545-93E9-DABFA201FECF}"/>
                </a:ext>
              </a:extLst>
            </p:cNvPr>
            <p:cNvSpPr txBox="1"/>
            <p:nvPr/>
          </p:nvSpPr>
          <p:spPr>
            <a:xfrm>
              <a:off x="393356" y="2895745"/>
              <a:ext cx="10702733" cy="20313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dirty="0">
                  <a:solidFill>
                    <a:schemeClr val="accent1"/>
                  </a:solidFill>
                </a:rPr>
                <a:t>Referral of difficult-to-treat asthma to specialist care is associated with </a:t>
              </a:r>
              <a:r>
                <a:rPr lang="en-US" b="1" dirty="0">
                  <a:solidFill>
                    <a:schemeClr val="accent1"/>
                  </a:solidFill>
                </a:rPr>
                <a:t>improved outcomes</a:t>
              </a:r>
              <a:r>
                <a:rPr lang="en-US" b="1" baseline="30000" dirty="0">
                  <a:solidFill>
                    <a:schemeClr val="accent1"/>
                  </a:solidFill>
                </a:rPr>
                <a:t>1</a:t>
              </a:r>
              <a:r>
                <a:rPr lang="en-US" dirty="0">
                  <a:solidFill>
                    <a:schemeClr val="accent1"/>
                  </a:solidFill>
                </a:rPr>
                <a:t>.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endParaRPr lang="en-US" dirty="0">
                <a:solidFill>
                  <a:schemeClr val="accent1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dirty="0">
                  <a:solidFill>
                    <a:schemeClr val="accent1"/>
                  </a:solidFill>
                </a:rPr>
                <a:t>19% of asthma deaths in the UK were associated with </a:t>
              </a:r>
              <a:r>
                <a:rPr lang="en-US" b="1" dirty="0">
                  <a:solidFill>
                    <a:schemeClr val="accent1"/>
                  </a:solidFill>
                </a:rPr>
                <a:t>potentially avoidable factors </a:t>
              </a:r>
              <a:r>
                <a:rPr lang="en-US" dirty="0">
                  <a:solidFill>
                    <a:schemeClr val="accent1"/>
                  </a:solidFill>
                </a:rPr>
                <a:t>related to access to specialist care</a:t>
              </a:r>
              <a:r>
                <a:rPr lang="en-US" baseline="30000" dirty="0">
                  <a:solidFill>
                    <a:schemeClr val="accent1"/>
                  </a:solidFill>
                </a:rPr>
                <a:t>2</a:t>
              </a:r>
              <a:r>
                <a:rPr lang="en-US" dirty="0">
                  <a:solidFill>
                    <a:schemeClr val="accent1"/>
                  </a:solidFill>
                </a:rPr>
                <a:t>.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endParaRPr lang="en-US" dirty="0">
                <a:solidFill>
                  <a:schemeClr val="accent1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dirty="0">
                  <a:solidFill>
                    <a:schemeClr val="accent1"/>
                  </a:solidFill>
                </a:rPr>
                <a:t>Identifying patients with potential severe asthma (PSA) who are hidden in primary care (i.e., not referred for specialist review) remains a challenge.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225E9D-3D15-493F-9B7A-94A1B5C89D6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1586"/>
            <a:stretch/>
          </p:blipFill>
          <p:spPr bwMode="auto">
            <a:xfrm rot="1203393">
              <a:off x="10818567" y="3152515"/>
              <a:ext cx="1091890" cy="1643827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96008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F760B99-446C-4E90-B02A-5A39AA7D2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Historical Cohort Study - Design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59672D1-6B7A-4EF4-B163-4975F0B35A59}"/>
              </a:ext>
            </a:extLst>
          </p:cNvPr>
          <p:cNvGrpSpPr/>
          <p:nvPr/>
        </p:nvGrpSpPr>
        <p:grpSpPr>
          <a:xfrm>
            <a:off x="542444" y="4012492"/>
            <a:ext cx="11347478" cy="2127687"/>
            <a:chOff x="320647" y="4619176"/>
            <a:chExt cx="11347478" cy="2127687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84325-ABE9-4B15-ACA4-A6E14739CB54}"/>
                </a:ext>
              </a:extLst>
            </p:cNvPr>
            <p:cNvSpPr txBox="1"/>
            <p:nvPr/>
          </p:nvSpPr>
          <p:spPr>
            <a:xfrm>
              <a:off x="850955" y="4715538"/>
              <a:ext cx="1081717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>
                  <a:solidFill>
                    <a:schemeClr val="accent3"/>
                  </a:solidFill>
                  <a:latin typeface="+mn-lt"/>
                  <a:cs typeface="Calibri" panose="020F0502020204030204" pitchFamily="34" charset="0"/>
                </a:rPr>
                <a:t>Objective 1</a:t>
              </a:r>
              <a:r>
                <a:rPr lang="en-CA" dirty="0">
                  <a:latin typeface="+mn-lt"/>
                  <a:cs typeface="Calibri" panose="020F0502020204030204" pitchFamily="34" charset="0"/>
                </a:rPr>
                <a:t>: </a:t>
              </a:r>
              <a:r>
                <a:rPr lang="en-US" dirty="0">
                  <a:solidFill>
                    <a:schemeClr val="accent1"/>
                  </a:solidFill>
                </a:rPr>
                <a:t>To identify patients with potential severe asthma (PSA)* managed in UK primary care</a:t>
              </a:r>
              <a:endParaRPr lang="en-CA" b="1" dirty="0">
                <a:solidFill>
                  <a:schemeClr val="accent3"/>
                </a:solidFill>
                <a:latin typeface="+mn-lt"/>
                <a:cs typeface="Calibri" panose="020F0502020204030204" pitchFamily="34" charset="0"/>
              </a:endParaRPr>
            </a:p>
            <a:p>
              <a:endParaRPr lang="en-CA" b="1" dirty="0">
                <a:solidFill>
                  <a:schemeClr val="accent3"/>
                </a:solidFill>
                <a:latin typeface="+mn-lt"/>
                <a:cs typeface="Calibri" panose="020F0502020204030204" pitchFamily="34" charset="0"/>
              </a:endParaRPr>
            </a:p>
            <a:p>
              <a:r>
                <a:rPr lang="en-CA" b="1" dirty="0">
                  <a:solidFill>
                    <a:schemeClr val="accent3"/>
                  </a:solidFill>
                  <a:latin typeface="+mn-lt"/>
                  <a:cs typeface="Calibri" panose="020F0502020204030204" pitchFamily="34" charset="0"/>
                </a:rPr>
                <a:t>Objective 2</a:t>
              </a:r>
              <a:r>
                <a:rPr lang="en-CA" dirty="0">
                  <a:latin typeface="+mn-lt"/>
                  <a:cs typeface="Calibri" panose="020F0502020204030204" pitchFamily="34" charset="0"/>
                </a:rPr>
                <a:t>: </a:t>
              </a:r>
              <a:r>
                <a:rPr lang="en-US" dirty="0">
                  <a:solidFill>
                    <a:schemeClr val="accent1"/>
                  </a:solidFill>
                </a:rPr>
                <a:t>To estimate how many are hidden</a:t>
              </a:r>
            </a:p>
            <a:p>
              <a:endParaRPr lang="en-US" b="1" dirty="0">
                <a:solidFill>
                  <a:schemeClr val="accent1"/>
                </a:solidFill>
              </a:endParaRPr>
            </a:p>
            <a:p>
              <a:r>
                <a:rPr lang="en-US" b="1" dirty="0">
                  <a:solidFill>
                    <a:srgbClr val="FF9900"/>
                  </a:solidFill>
                </a:rPr>
                <a:t>Objective 3: </a:t>
              </a:r>
              <a:r>
                <a:rPr lang="en-US" sz="1800" dirty="0">
                  <a:solidFill>
                    <a:schemeClr val="accent1"/>
                  </a:solidFill>
                </a:rPr>
                <a:t>To compare the demographics and clinical characteristics of patients with PSA with those of patients with a confirmed severe diagnosis</a:t>
              </a:r>
            </a:p>
            <a:p>
              <a:endParaRPr lang="en-US" b="1" dirty="0">
                <a:solidFill>
                  <a:schemeClr val="accent1"/>
                </a:solidFill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FD6B8D6-506A-47EC-B43E-DFE4D9512514}"/>
                </a:ext>
              </a:extLst>
            </p:cNvPr>
            <p:cNvGrpSpPr/>
            <p:nvPr/>
          </p:nvGrpSpPr>
          <p:grpSpPr>
            <a:xfrm>
              <a:off x="321047" y="4619176"/>
              <a:ext cx="539967" cy="539701"/>
              <a:chOff x="0" y="1853764"/>
              <a:chExt cx="539967" cy="539701"/>
            </a:xfrm>
          </p:grpSpPr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8391BFEC-8020-47B3-B8AD-AA017A52AD0C}"/>
                  </a:ext>
                </a:extLst>
              </p:cNvPr>
              <p:cNvSpPr/>
              <p:nvPr/>
            </p:nvSpPr>
            <p:spPr>
              <a:xfrm>
                <a:off x="1" y="1855132"/>
                <a:ext cx="539966" cy="538333"/>
              </a:xfrm>
              <a:prstGeom prst="ellipse">
                <a:avLst/>
              </a:prstGeom>
              <a:solidFill>
                <a:srgbClr val="0737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8"/>
                <a:endParaRPr lang="en-US" dirty="0">
                  <a:solidFill>
                    <a:srgbClr val="FFFFFF"/>
                  </a:solidFill>
                  <a:latin typeface="Lato Light" panose="020F0502020204030203" pitchFamily="34" charset="0"/>
                </a:endParaRPr>
              </a:p>
            </p:txBody>
          </p:sp>
          <p:pic>
            <p:nvPicPr>
              <p:cNvPr id="37" name="Graphic 36" descr="Badge 1">
                <a:extLst>
                  <a:ext uri="{FF2B5EF4-FFF2-40B4-BE49-F238E27FC236}">
                    <a16:creationId xmlns:a16="http://schemas.microsoft.com/office/drawing/2014/main" id="{EF5B6CF3-0729-4391-A165-9259E28187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0" y="1853764"/>
                <a:ext cx="539700" cy="539700"/>
              </a:xfrm>
              <a:prstGeom prst="rect">
                <a:avLst/>
              </a:prstGeom>
            </p:spPr>
          </p:pic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1FF41356-31A8-481C-A5D3-98CA0E8CD533}"/>
                </a:ext>
              </a:extLst>
            </p:cNvPr>
            <p:cNvGrpSpPr/>
            <p:nvPr/>
          </p:nvGrpSpPr>
          <p:grpSpPr>
            <a:xfrm>
              <a:off x="320780" y="5218519"/>
              <a:ext cx="539967" cy="539700"/>
              <a:chOff x="311255" y="5199469"/>
              <a:chExt cx="539967" cy="53970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E5801827-252F-4085-A6F5-03E8756ADB08}"/>
                  </a:ext>
                </a:extLst>
              </p:cNvPr>
              <p:cNvSpPr/>
              <p:nvPr/>
            </p:nvSpPr>
            <p:spPr>
              <a:xfrm>
                <a:off x="311256" y="5200154"/>
                <a:ext cx="539966" cy="538333"/>
              </a:xfrm>
              <a:prstGeom prst="ellipse">
                <a:avLst/>
              </a:prstGeom>
              <a:solidFill>
                <a:srgbClr val="0737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8"/>
                <a:endParaRPr lang="en-US" dirty="0">
                  <a:solidFill>
                    <a:srgbClr val="FFFFFF"/>
                  </a:solidFill>
                  <a:latin typeface="Lato Light" panose="020F0502020204030203" pitchFamily="34" charset="0"/>
                </a:endParaRPr>
              </a:p>
            </p:txBody>
          </p:sp>
          <p:pic>
            <p:nvPicPr>
              <p:cNvPr id="35" name="Graphic 34" descr="Badge">
                <a:extLst>
                  <a:ext uri="{FF2B5EF4-FFF2-40B4-BE49-F238E27FC236}">
                    <a16:creationId xmlns:a16="http://schemas.microsoft.com/office/drawing/2014/main" id="{5DA4E238-7544-41C7-B45E-5D42015E24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11255" y="5199469"/>
                <a:ext cx="539700" cy="539700"/>
              </a:xfrm>
              <a:prstGeom prst="rect">
                <a:avLst/>
              </a:prstGeom>
            </p:spPr>
          </p:pic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B0F3DB0B-8DE1-4416-B59C-2BD83298A8FE}"/>
                </a:ext>
              </a:extLst>
            </p:cNvPr>
            <p:cNvGrpSpPr/>
            <p:nvPr/>
          </p:nvGrpSpPr>
          <p:grpSpPr>
            <a:xfrm>
              <a:off x="320647" y="5824615"/>
              <a:ext cx="539966" cy="539700"/>
              <a:chOff x="463656" y="5351368"/>
              <a:chExt cx="539966" cy="539700"/>
            </a:xfrm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CBFD36F1-63AE-4DE4-B503-AD8B0483D688}"/>
                  </a:ext>
                </a:extLst>
              </p:cNvPr>
              <p:cNvSpPr/>
              <p:nvPr/>
            </p:nvSpPr>
            <p:spPr>
              <a:xfrm>
                <a:off x="463656" y="5352554"/>
                <a:ext cx="539966" cy="538333"/>
              </a:xfrm>
              <a:prstGeom prst="ellipse">
                <a:avLst/>
              </a:prstGeom>
              <a:solidFill>
                <a:srgbClr val="0737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8"/>
                <a:endParaRPr lang="en-US" dirty="0">
                  <a:solidFill>
                    <a:srgbClr val="FFFFFF"/>
                  </a:solidFill>
                  <a:latin typeface="Lato Light" panose="020F0502020204030203" pitchFamily="34" charset="0"/>
                </a:endParaRPr>
              </a:p>
            </p:txBody>
          </p:sp>
          <p:pic>
            <p:nvPicPr>
              <p:cNvPr id="33" name="Graphic 32" descr="Badge 3 outline">
                <a:extLst>
                  <a:ext uri="{FF2B5EF4-FFF2-40B4-BE49-F238E27FC236}">
                    <a16:creationId xmlns:a16="http://schemas.microsoft.com/office/drawing/2014/main" id="{231031F1-1359-4F96-B00D-4B30DB3071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rcRect/>
              <a:stretch/>
            </p:blipFill>
            <p:spPr>
              <a:xfrm>
                <a:off x="463656" y="5351368"/>
                <a:ext cx="539700" cy="539700"/>
              </a:xfrm>
              <a:prstGeom prst="rect">
                <a:avLst/>
              </a:prstGeom>
            </p:spPr>
          </p:pic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799A762-7BA3-4148-8BB9-9A6EB826F48C}"/>
              </a:ext>
            </a:extLst>
          </p:cNvPr>
          <p:cNvSpPr txBox="1"/>
          <p:nvPr/>
        </p:nvSpPr>
        <p:spPr>
          <a:xfrm>
            <a:off x="236187" y="6095641"/>
            <a:ext cx="65664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B5191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*Potential </a:t>
            </a:r>
            <a:r>
              <a:rPr lang="en-US" sz="1600" kern="0" dirty="0">
                <a:solidFill>
                  <a:srgbClr val="0B5191">
                    <a:lumMod val="75000"/>
                  </a:srgbClr>
                </a:solidFill>
                <a:latin typeface="Calibri"/>
              </a:rPr>
              <a:t>Severe Asthma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B5191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Definition: Receiving treatment at GINA Step 4 &amp; experiencing ≥2 exacerbations/year OR receiving treatment at GINA Step 5</a:t>
            </a:r>
          </a:p>
          <a:p>
            <a:endParaRPr lang="en-US" sz="16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F1A1D68-9CF5-4611-950A-AD5FDA3AA0DA}"/>
              </a:ext>
            </a:extLst>
          </p:cNvPr>
          <p:cNvGrpSpPr/>
          <p:nvPr/>
        </p:nvGrpSpPr>
        <p:grpSpPr>
          <a:xfrm>
            <a:off x="1174284" y="1233691"/>
            <a:ext cx="9843431" cy="2639557"/>
            <a:chOff x="351804" y="1530276"/>
            <a:chExt cx="9843431" cy="263955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BAEED19-9558-44A9-A7E6-149FF84DE556}"/>
                </a:ext>
              </a:extLst>
            </p:cNvPr>
            <p:cNvGrpSpPr/>
            <p:nvPr/>
          </p:nvGrpSpPr>
          <p:grpSpPr>
            <a:xfrm>
              <a:off x="351804" y="1530276"/>
              <a:ext cx="7195355" cy="2639557"/>
              <a:chOff x="-24075" y="1539996"/>
              <a:chExt cx="7195355" cy="2639557"/>
            </a:xfrm>
          </p:grpSpPr>
          <p:pic>
            <p:nvPicPr>
              <p:cNvPr id="20" name="Picture 19" descr="Icon&#10;&#10;Description automatically generated">
                <a:extLst>
                  <a:ext uri="{FF2B5EF4-FFF2-40B4-BE49-F238E27FC236}">
                    <a16:creationId xmlns:a16="http://schemas.microsoft.com/office/drawing/2014/main" id="{3EEA4AD3-D2B0-41E9-B344-3B68CA84E9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29782" y="1539996"/>
                <a:ext cx="2505133" cy="605893"/>
              </a:xfrm>
              <a:prstGeom prst="rect">
                <a:avLst/>
              </a:prstGeom>
            </p:spPr>
          </p:pic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A25FF749-35F6-47F9-986F-54FE7652161C}"/>
                  </a:ext>
                </a:extLst>
              </p:cNvPr>
              <p:cNvCxnSpPr>
                <a:cxnSpLocks/>
                <a:stCxn id="24" idx="2"/>
                <a:endCxn id="22" idx="0"/>
              </p:cNvCxnSpPr>
              <p:nvPr/>
            </p:nvCxnSpPr>
            <p:spPr>
              <a:xfrm flipH="1">
                <a:off x="1625146" y="2593236"/>
                <a:ext cx="1581889" cy="882879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1"/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7C24F340-8BA4-49B3-88C8-0E90CFB2DAC6}"/>
                  </a:ext>
                </a:extLst>
              </p:cNvPr>
              <p:cNvSpPr/>
              <p:nvPr/>
            </p:nvSpPr>
            <p:spPr>
              <a:xfrm>
                <a:off x="128810" y="3476115"/>
                <a:ext cx="2992672" cy="703438"/>
              </a:xfrm>
              <a:prstGeom prst="roundRect">
                <a:avLst/>
              </a:prstGeom>
              <a:solidFill>
                <a:srgbClr val="FFFF00"/>
              </a:solidFill>
              <a:ln w="38100" cap="flat" cmpd="sng" algn="ctr">
                <a:solidFill>
                  <a:srgbClr val="0E798E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Potential Severe Asthma* REFERRED</a:t>
                </a:r>
              </a:p>
            </p:txBody>
          </p: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FBB2D677-12E2-44E9-A0CE-26AA3320608A}"/>
                  </a:ext>
                </a:extLst>
              </p:cNvPr>
              <p:cNvSpPr/>
              <p:nvPr/>
            </p:nvSpPr>
            <p:spPr>
              <a:xfrm>
                <a:off x="3250292" y="3466950"/>
                <a:ext cx="2992672" cy="712603"/>
              </a:xfrm>
              <a:prstGeom prst="roundRect">
                <a:avLst/>
              </a:prstGeom>
              <a:solidFill>
                <a:srgbClr val="FFC000"/>
              </a:solidFill>
              <a:ln w="38100" cap="flat" cmpd="sng" algn="ctr">
                <a:solidFill>
                  <a:srgbClr val="0E798E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Potential Severe Asthma NOT REFERRED (i.e. hidden)</a:t>
                </a:r>
              </a:p>
            </p:txBody>
          </p:sp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925E5E26-27A1-49D3-8DF5-2FC5BB762190}"/>
                  </a:ext>
                </a:extLst>
              </p:cNvPr>
              <p:cNvSpPr/>
              <p:nvPr/>
            </p:nvSpPr>
            <p:spPr>
              <a:xfrm>
                <a:off x="1779154" y="1987343"/>
                <a:ext cx="2855761" cy="605893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accent1"/>
                    </a:solidFill>
                  </a:rPr>
                  <a:t>Potential severe asthma*</a:t>
                </a:r>
              </a:p>
            </p:txBody>
          </p: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4DC5E4E1-67DE-41E1-9B7B-878271FB97DF}"/>
                  </a:ext>
                </a:extLst>
              </p:cNvPr>
              <p:cNvCxnSpPr>
                <a:cxnSpLocks/>
                <a:stCxn id="24" idx="2"/>
                <a:endCxn id="23" idx="0"/>
              </p:cNvCxnSpPr>
              <p:nvPr/>
            </p:nvCxnSpPr>
            <p:spPr>
              <a:xfrm>
                <a:off x="3207035" y="2593236"/>
                <a:ext cx="1539593" cy="873714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1"/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3CCBFAF-90D3-4148-AB8D-3C379B485CC4}"/>
                  </a:ext>
                </a:extLst>
              </p:cNvPr>
              <p:cNvSpPr txBox="1"/>
              <p:nvPr/>
            </p:nvSpPr>
            <p:spPr>
              <a:xfrm>
                <a:off x="-24075" y="2621253"/>
                <a:ext cx="251716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/>
                  </a:rPr>
                  <a:t>Was referred to a specialist in the previous year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FC46F56-E0E5-43C4-88D4-CAC461B2DB1D}"/>
                  </a:ext>
                </a:extLst>
              </p:cNvPr>
              <p:cNvSpPr txBox="1"/>
              <p:nvPr/>
            </p:nvSpPr>
            <p:spPr>
              <a:xfrm>
                <a:off x="4178607" y="2540286"/>
                <a:ext cx="2992673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alibri"/>
                  </a:rPr>
                  <a:t>Was not referred to a specialist in the previous year or not receiving specialist care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75F117F-1255-4D64-B68F-62C13C00B2BB}"/>
                </a:ext>
              </a:extLst>
            </p:cNvPr>
            <p:cNvGrpSpPr/>
            <p:nvPr/>
          </p:nvGrpSpPr>
          <p:grpSpPr>
            <a:xfrm>
              <a:off x="7202563" y="1628407"/>
              <a:ext cx="2992672" cy="2519403"/>
              <a:chOff x="7705492" y="1650430"/>
              <a:chExt cx="2992672" cy="2519403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202210D5-0B49-4ADB-9252-BEE513EBF9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28377" y="1650430"/>
                <a:ext cx="1346901" cy="399630"/>
              </a:xfrm>
              <a:prstGeom prst="rect">
                <a:avLst/>
              </a:prstGeom>
            </p:spPr>
          </p:pic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F929FAC4-D7D0-4B38-B010-CC73BCE3D730}"/>
                  </a:ext>
                </a:extLst>
              </p:cNvPr>
              <p:cNvSpPr/>
              <p:nvPr/>
            </p:nvSpPr>
            <p:spPr>
              <a:xfrm>
                <a:off x="7773948" y="2050113"/>
                <a:ext cx="2855761" cy="431373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accent1"/>
                    </a:solidFill>
                  </a:rPr>
                  <a:t>UK-ISAR</a:t>
                </a:r>
              </a:p>
            </p:txBody>
          </p: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6AC98A8D-A13D-49E6-A3A2-DB72AC555823}"/>
                  </a:ext>
                </a:extLst>
              </p:cNvPr>
              <p:cNvCxnSpPr>
                <a:cxnSpLocks/>
                <a:stCxn id="17" idx="2"/>
                <a:endCxn id="19" idx="0"/>
              </p:cNvCxnSpPr>
              <p:nvPr/>
            </p:nvCxnSpPr>
            <p:spPr>
              <a:xfrm flipH="1">
                <a:off x="9201828" y="2481486"/>
                <a:ext cx="1" cy="947514"/>
              </a:xfrm>
              <a:prstGeom prst="straightConnector1">
                <a:avLst/>
              </a:prstGeom>
              <a:noFill/>
              <a:ln w="28575" cap="flat" cmpd="sng" algn="ctr">
                <a:solidFill>
                  <a:schemeClr val="accent1"/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B136842F-4373-49F7-8D84-76B39654901E}"/>
                  </a:ext>
                </a:extLst>
              </p:cNvPr>
              <p:cNvSpPr/>
              <p:nvPr/>
            </p:nvSpPr>
            <p:spPr>
              <a:xfrm>
                <a:off x="7705492" y="3429000"/>
                <a:ext cx="2992672" cy="740833"/>
              </a:xfrm>
              <a:prstGeom prst="roundRect">
                <a:avLst/>
              </a:prstGeom>
              <a:solidFill>
                <a:srgbClr val="4B701B">
                  <a:lumMod val="60000"/>
                  <a:lumOff val="40000"/>
                </a:srgbClr>
              </a:solidFill>
              <a:ln w="38100" cap="flat" cmpd="sng" algn="ctr">
                <a:solidFill>
                  <a:srgbClr val="0E798E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Confirmed severe asthma</a:t>
                </a: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D0469F5-635A-4B8A-A5BC-C0181CD1045E}"/>
              </a:ext>
            </a:extLst>
          </p:cNvPr>
          <p:cNvGrpSpPr/>
          <p:nvPr/>
        </p:nvGrpSpPr>
        <p:grpSpPr>
          <a:xfrm>
            <a:off x="7550180" y="2061573"/>
            <a:ext cx="120600" cy="15480"/>
            <a:chOff x="7550180" y="2061573"/>
            <a:chExt cx="120600" cy="15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6ACC8F7-018B-4160-81C1-73AC4CE01EC7}"/>
                    </a:ext>
                  </a:extLst>
                </p14:cNvPr>
                <p14:cNvContentPartPr/>
                <p14:nvPr/>
              </p14:nvContentPartPr>
              <p14:xfrm>
                <a:off x="7550180" y="2073813"/>
                <a:ext cx="5040" cy="324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C17BDA92-60C3-4A5E-9645-C9DABF2BD64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541540" y="2065173"/>
                  <a:ext cx="2268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A2D4C0C-58A8-401F-883F-26359C0478D3}"/>
                    </a:ext>
                  </a:extLst>
                </p14:cNvPr>
                <p14:cNvContentPartPr/>
                <p14:nvPr/>
              </p14:nvContentPartPr>
              <p14:xfrm>
                <a:off x="7662500" y="2061573"/>
                <a:ext cx="8280" cy="57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800E4C6-8E13-4455-9135-E9A3B469DF9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653500" y="2052573"/>
                  <a:ext cx="25920" cy="234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6E0A5AC3-FDB4-406C-AE23-8EA0E5817F22}"/>
              </a:ext>
            </a:extLst>
          </p:cNvPr>
          <p:cNvSpPr txBox="1"/>
          <p:nvPr/>
        </p:nvSpPr>
        <p:spPr>
          <a:xfrm>
            <a:off x="6802603" y="6537657"/>
            <a:ext cx="4507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0" dirty="0"/>
              <a:t>Ryan D, Price D et al. J Allergy Clin Immunol </a:t>
            </a:r>
            <a:r>
              <a:rPr lang="en-GB" sz="1000" kern="0" dirty="0" err="1"/>
              <a:t>Pract</a:t>
            </a:r>
            <a:r>
              <a:rPr lang="en-GB" sz="1000" kern="0" dirty="0"/>
              <a:t> 2021;9(4):1612-1623.e9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4087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4A98564-97A2-49CC-92B7-4A4EC6F3B934}"/>
              </a:ext>
            </a:extLst>
          </p:cNvPr>
          <p:cNvSpPr txBox="1">
            <a:spLocks/>
          </p:cNvSpPr>
          <p:nvPr/>
        </p:nvSpPr>
        <p:spPr>
          <a:xfrm>
            <a:off x="192835" y="50457"/>
            <a:ext cx="10587361" cy="775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SG" kern="0" dirty="0"/>
              <a:t>Many Patients Managed in Primary Care Experience Frequent Exacerbations – Regardless of GINA Step</a:t>
            </a:r>
            <a:endParaRPr lang="en-US" kern="0" dirty="0">
              <a:highlight>
                <a:srgbClr val="FFFF00"/>
              </a:highlight>
            </a:endParaRP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76760A6E-AC75-47FD-91D4-869F7D043773}"/>
              </a:ext>
            </a:extLst>
          </p:cNvPr>
          <p:cNvSpPr txBox="1">
            <a:spLocks/>
          </p:cNvSpPr>
          <p:nvPr/>
        </p:nvSpPr>
        <p:spPr>
          <a:xfrm>
            <a:off x="134062" y="6327617"/>
            <a:ext cx="5961938" cy="56832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kern="0" dirty="0"/>
              <a:t>GINA, Global Initiative for Asthma; ISAR, International Severe Asthma Registry; OPCRD, Optimum Patient Care Research Database</a:t>
            </a:r>
            <a:br>
              <a:rPr lang="en-GB" kern="0" dirty="0"/>
            </a:br>
            <a:endParaRPr lang="en-GB" kern="0" dirty="0"/>
          </a:p>
        </p:txBody>
      </p:sp>
      <p:graphicFrame>
        <p:nvGraphicFramePr>
          <p:cNvPr id="35" name="Chart 34">
            <a:extLst>
              <a:ext uri="{FF2B5EF4-FFF2-40B4-BE49-F238E27FC236}">
                <a16:creationId xmlns:a16="http://schemas.microsoft.com/office/drawing/2014/main" id="{C9F2E957-A7D9-47C1-8987-6FB9ABF2F7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4044954"/>
              </p:ext>
            </p:extLst>
          </p:nvPr>
        </p:nvGraphicFramePr>
        <p:xfrm>
          <a:off x="785130" y="1691091"/>
          <a:ext cx="10196234" cy="4550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F70D54FA-E181-4B64-8D16-8EB2E26A09D2}"/>
              </a:ext>
            </a:extLst>
          </p:cNvPr>
          <p:cNvSpPr txBox="1"/>
          <p:nvPr/>
        </p:nvSpPr>
        <p:spPr>
          <a:xfrm>
            <a:off x="10500631" y="1184548"/>
            <a:ext cx="16184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2"/>
                </a:solidFill>
              </a:rPr>
              <a:t>N=207,557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D5FC58-A35F-4642-9EC7-F06D737F4039}"/>
              </a:ext>
            </a:extLst>
          </p:cNvPr>
          <p:cNvSpPr txBox="1"/>
          <p:nvPr/>
        </p:nvSpPr>
        <p:spPr>
          <a:xfrm>
            <a:off x="6802603" y="6537657"/>
            <a:ext cx="4507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0" dirty="0"/>
              <a:t>Ryan D, Price D et al. J Allergy Clin Immunol </a:t>
            </a:r>
            <a:r>
              <a:rPr lang="en-GB" sz="1000" kern="0" dirty="0" err="1"/>
              <a:t>Pract</a:t>
            </a:r>
            <a:r>
              <a:rPr lang="en-GB" sz="1000" kern="0" dirty="0"/>
              <a:t> 2021;9(4):1612-1623.e9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2882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23CF7EBC-B287-4ADE-B8D4-010C93FED14E}"/>
              </a:ext>
            </a:extLst>
          </p:cNvPr>
          <p:cNvSpPr txBox="1">
            <a:spLocks/>
          </p:cNvSpPr>
          <p:nvPr/>
        </p:nvSpPr>
        <p:spPr>
          <a:xfrm>
            <a:off x="185299" y="281650"/>
            <a:ext cx="10515600" cy="534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kern="0" dirty="0"/>
              <a:t>An Estimated 8% of Asthma Patients In Primary Care Were Identified As Potential Severe Asthma Patients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9FA9E69-29DB-4801-A4D7-23BA3CF5D715}"/>
              </a:ext>
            </a:extLst>
          </p:cNvPr>
          <p:cNvGrpSpPr/>
          <p:nvPr/>
        </p:nvGrpSpPr>
        <p:grpSpPr>
          <a:xfrm>
            <a:off x="-936455" y="1108659"/>
            <a:ext cx="7967878" cy="5467691"/>
            <a:chOff x="1346107" y="664841"/>
            <a:chExt cx="7622824" cy="5212787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9E38FDD-D056-4C3A-8F19-8BF5A7F72702}"/>
                </a:ext>
              </a:extLst>
            </p:cNvPr>
            <p:cNvGrpSpPr/>
            <p:nvPr/>
          </p:nvGrpSpPr>
          <p:grpSpPr>
            <a:xfrm>
              <a:off x="1346107" y="1251857"/>
              <a:ext cx="4572000" cy="4625771"/>
              <a:chOff x="2612572" y="1436914"/>
              <a:chExt cx="4572000" cy="4625771"/>
            </a:xfrm>
          </p:grpSpPr>
          <p:graphicFrame>
            <p:nvGraphicFramePr>
              <p:cNvPr id="35" name="Chart 34">
                <a:extLst>
                  <a:ext uri="{FF2B5EF4-FFF2-40B4-BE49-F238E27FC236}">
                    <a16:creationId xmlns:a16="http://schemas.microsoft.com/office/drawing/2014/main" id="{C5F9573C-C890-49AC-A70B-E7A0376854F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03584028"/>
                  </p:ext>
                </p:extLst>
              </p:nvPr>
            </p:nvGraphicFramePr>
            <p:xfrm>
              <a:off x="2612572" y="1436914"/>
              <a:ext cx="4572000" cy="462577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pic>
            <p:nvPicPr>
              <p:cNvPr id="36" name="Picture 35" descr="Chart, pie chart&#10;&#10;Description automatically generated">
                <a:extLst>
                  <a:ext uri="{FF2B5EF4-FFF2-40B4-BE49-F238E27FC236}">
                    <a16:creationId xmlns:a16="http://schemas.microsoft.com/office/drawing/2014/main" id="{F924FFE7-3AA6-47E5-9815-BB6C698D9C0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832" t="22739" r="16477" b="18438"/>
              <a:stretch/>
            </p:blipFill>
            <p:spPr>
              <a:xfrm rot="4228478">
                <a:off x="3623787" y="2481467"/>
                <a:ext cx="2820455" cy="2689352"/>
              </a:xfrm>
              <a:prstGeom prst="rect">
                <a:avLst/>
              </a:prstGeom>
            </p:spPr>
          </p:pic>
        </p:grpSp>
        <p:graphicFrame>
          <p:nvGraphicFramePr>
            <p:cNvPr id="32" name="Chart 31">
              <a:extLst>
                <a:ext uri="{FF2B5EF4-FFF2-40B4-BE49-F238E27FC236}">
                  <a16:creationId xmlns:a16="http://schemas.microsoft.com/office/drawing/2014/main" id="{BFA66985-A419-43F2-BA07-EC1DAA201AD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03769347"/>
                </p:ext>
              </p:extLst>
            </p:nvPr>
          </p:nvGraphicFramePr>
          <p:xfrm>
            <a:off x="3578858" y="664841"/>
            <a:ext cx="5390073" cy="40801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77B7394-D0A6-4EAF-AB50-61A756FEEF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80683" y="2492829"/>
              <a:ext cx="2097060" cy="7715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CC9D5DC-28E1-4E84-97C1-6848054F41E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880682" y="3831501"/>
              <a:ext cx="2423632" cy="3812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ED0B82FB-423A-4204-95FF-96D9EAF4C821}"/>
              </a:ext>
            </a:extLst>
          </p:cNvPr>
          <p:cNvSpPr txBox="1"/>
          <p:nvPr/>
        </p:nvSpPr>
        <p:spPr>
          <a:xfrm>
            <a:off x="791316" y="4033638"/>
            <a:ext cx="803280" cy="33855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2"/>
                </a:solidFill>
              </a:rPr>
              <a:t>92%</a:t>
            </a:r>
          </a:p>
        </p:txBody>
      </p:sp>
      <p:sp>
        <p:nvSpPr>
          <p:cNvPr id="39" name="Partial Circle 38">
            <a:extLst>
              <a:ext uri="{FF2B5EF4-FFF2-40B4-BE49-F238E27FC236}">
                <a16:creationId xmlns:a16="http://schemas.microsoft.com/office/drawing/2014/main" id="{66BD699B-FF52-4524-9234-EC1B92CA35F2}"/>
              </a:ext>
            </a:extLst>
          </p:cNvPr>
          <p:cNvSpPr/>
          <p:nvPr/>
        </p:nvSpPr>
        <p:spPr>
          <a:xfrm rot="8668597">
            <a:off x="4427207" y="2921769"/>
            <a:ext cx="1867023" cy="1893112"/>
          </a:xfrm>
          <a:prstGeom prst="pie">
            <a:avLst>
              <a:gd name="adj1" fmla="val 13650409"/>
              <a:gd name="adj2" fmla="val 7488239"/>
            </a:avLst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E4DB95E-D121-4449-AC9F-AC1DF547B454}"/>
              </a:ext>
            </a:extLst>
          </p:cNvPr>
          <p:cNvGrpSpPr/>
          <p:nvPr/>
        </p:nvGrpSpPr>
        <p:grpSpPr>
          <a:xfrm>
            <a:off x="7239893" y="2128697"/>
            <a:ext cx="4778956" cy="3479256"/>
            <a:chOff x="7172509" y="1514307"/>
            <a:chExt cx="4778956" cy="3479256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BF21AF5C-DF68-446C-BAA5-2CAFD33B4DF3}"/>
                </a:ext>
              </a:extLst>
            </p:cNvPr>
            <p:cNvSpPr/>
            <p:nvPr/>
          </p:nvSpPr>
          <p:spPr>
            <a:xfrm>
              <a:off x="7172509" y="1514307"/>
              <a:ext cx="4778956" cy="3253297"/>
            </a:xfrm>
            <a:prstGeom prst="roundRect">
              <a:avLst/>
            </a:prstGeom>
            <a:solidFill>
              <a:srgbClr val="C1DFF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endParaRPr lang="en-US" b="1" dirty="0">
                <a:solidFill>
                  <a:schemeClr val="accent2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D451CB6-3150-49BB-ADDB-E7C7EBDEE126}"/>
                </a:ext>
              </a:extLst>
            </p:cNvPr>
            <p:cNvSpPr txBox="1"/>
            <p:nvPr/>
          </p:nvSpPr>
          <p:spPr>
            <a:xfrm>
              <a:off x="7250403" y="1669576"/>
              <a:ext cx="4701062" cy="33239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dirty="0">
                  <a:solidFill>
                    <a:schemeClr val="accent1"/>
                  </a:solidFill>
                </a:rPr>
                <a:t>72% were unreferred</a:t>
              </a:r>
            </a:p>
            <a:p>
              <a:pPr marL="285750" indent="-285750">
                <a:buFont typeface="Wingdings" panose="05000000000000000000" pitchFamily="2" charset="2"/>
                <a:buChar char="Ø"/>
              </a:pPr>
              <a:endParaRPr lang="en-US" dirty="0">
                <a:solidFill>
                  <a:schemeClr val="accent1"/>
                </a:solidFill>
              </a:endParaRPr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dirty="0">
                  <a:solidFill>
                    <a:schemeClr val="accent1"/>
                  </a:solidFill>
                </a:rPr>
                <a:t>Common characteristics among these patients:</a:t>
              </a:r>
            </a:p>
            <a:p>
              <a:pPr marL="742950" lvl="1" indent="-285750">
                <a:buFont typeface="Wingdings" panose="05000000000000000000" pitchFamily="2" charset="2"/>
                <a:buChar char="Ø"/>
              </a:pPr>
              <a:r>
                <a:rPr lang="en-US" sz="1600" dirty="0">
                  <a:solidFill>
                    <a:schemeClr val="accent1"/>
                  </a:solidFill>
                </a:rPr>
                <a:t>Poor lung function</a:t>
              </a:r>
            </a:p>
            <a:p>
              <a:pPr marL="742950" lvl="1" indent="-285750">
                <a:buFont typeface="Wingdings" panose="05000000000000000000" pitchFamily="2" charset="2"/>
                <a:buChar char="Ø"/>
              </a:pPr>
              <a:r>
                <a:rPr lang="en-US" sz="1600" dirty="0">
                  <a:solidFill>
                    <a:schemeClr val="accent1"/>
                  </a:solidFill>
                </a:rPr>
                <a:t>Uncontrolled asthma</a:t>
              </a:r>
            </a:p>
            <a:p>
              <a:pPr marL="742950" lvl="1" indent="-285750">
                <a:buFont typeface="Wingdings" panose="05000000000000000000" pitchFamily="2" charset="2"/>
                <a:buChar char="Ø"/>
              </a:pPr>
              <a:r>
                <a:rPr lang="en-US" sz="1600" dirty="0" err="1">
                  <a:solidFill>
                    <a:schemeClr val="accent1"/>
                  </a:solidFill>
                </a:rPr>
                <a:t>Comorbdities</a:t>
              </a:r>
              <a:r>
                <a:rPr lang="en-US" sz="1600" dirty="0">
                  <a:solidFill>
                    <a:schemeClr val="accent1"/>
                  </a:solidFill>
                </a:rPr>
                <a:t>: allergic rhinitis &amp; eczema</a:t>
              </a:r>
            </a:p>
            <a:p>
              <a:pPr marL="742950" lvl="1" indent="-285750">
                <a:buFont typeface="Wingdings" panose="05000000000000000000" pitchFamily="2" charset="2"/>
                <a:buChar char="Ø"/>
              </a:pPr>
              <a:r>
                <a:rPr lang="en-US" sz="1600" dirty="0">
                  <a:solidFill>
                    <a:schemeClr val="accent1"/>
                  </a:solidFill>
                </a:rPr>
                <a:t>Ex-smoker</a:t>
              </a:r>
            </a:p>
            <a:p>
              <a:pPr marL="742950" lvl="1" indent="-285750">
                <a:buFont typeface="Wingdings" panose="05000000000000000000" pitchFamily="2" charset="2"/>
                <a:buChar char="Ø"/>
              </a:pPr>
              <a:r>
                <a:rPr lang="en-US" sz="1600" dirty="0">
                  <a:solidFill>
                    <a:schemeClr val="accent1"/>
                  </a:solidFill>
                </a:rPr>
                <a:t>Female</a:t>
              </a:r>
            </a:p>
            <a:p>
              <a:pPr marL="742950" lvl="1" indent="-285750">
                <a:buFont typeface="Wingdings" panose="05000000000000000000" pitchFamily="2" charset="2"/>
                <a:buChar char="Ø"/>
              </a:pPr>
              <a:r>
                <a:rPr lang="en-US" sz="1600" dirty="0">
                  <a:solidFill>
                    <a:schemeClr val="accent1"/>
                  </a:solidFill>
                </a:rPr>
                <a:t>In their 60s</a:t>
              </a:r>
            </a:p>
            <a:p>
              <a:pPr marL="742950" lvl="1" indent="-285750">
                <a:buFont typeface="Wingdings" panose="05000000000000000000" pitchFamily="2" charset="2"/>
                <a:buChar char="Ø"/>
              </a:pPr>
              <a:r>
                <a:rPr lang="en-US" sz="1600" dirty="0">
                  <a:solidFill>
                    <a:schemeClr val="accent1"/>
                  </a:solidFill>
                </a:rPr>
                <a:t>Overweight/obese</a:t>
              </a:r>
            </a:p>
            <a:p>
              <a:pPr marL="742950" lvl="1" indent="-285750">
                <a:buFont typeface="Wingdings" panose="05000000000000000000" pitchFamily="2" charset="2"/>
                <a:buChar char="Ø"/>
              </a:pPr>
              <a:endParaRPr lang="en-US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3A4F477-C161-456E-A0E8-D3B8FBBD626A}"/>
              </a:ext>
            </a:extLst>
          </p:cNvPr>
          <p:cNvCxnSpPr>
            <a:stCxn id="39" idx="3"/>
            <a:endCxn id="45" idx="1"/>
          </p:cNvCxnSpPr>
          <p:nvPr/>
        </p:nvCxnSpPr>
        <p:spPr>
          <a:xfrm flipV="1">
            <a:off x="5910700" y="3755346"/>
            <a:ext cx="1329193" cy="883361"/>
          </a:xfrm>
          <a:prstGeom prst="straightConnector1">
            <a:avLst/>
          </a:prstGeom>
          <a:ln w="28575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1467F5B-EEFB-4AF4-AF4F-4ADB47535CAC}"/>
              </a:ext>
            </a:extLst>
          </p:cNvPr>
          <p:cNvSpPr txBox="1"/>
          <p:nvPr/>
        </p:nvSpPr>
        <p:spPr>
          <a:xfrm>
            <a:off x="684680" y="3733477"/>
            <a:ext cx="1216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/>
              <a:t>n=191,148</a:t>
            </a:r>
            <a:endParaRPr lang="en-US" sz="14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BB1D195-EAD5-4274-B64E-1B9883541981}"/>
              </a:ext>
            </a:extLst>
          </p:cNvPr>
          <p:cNvSpPr txBox="1"/>
          <p:nvPr/>
        </p:nvSpPr>
        <p:spPr>
          <a:xfrm>
            <a:off x="2690893" y="5106935"/>
            <a:ext cx="999121" cy="31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b="1" dirty="0"/>
              <a:t>n=16,409</a:t>
            </a:r>
            <a:endParaRPr lang="en-US" sz="1400" b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5C34C85-48D0-444B-ADDD-9859B140ACBA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2690893" y="4308651"/>
            <a:ext cx="499561" cy="79828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141D9756-7A07-4A2A-8029-1954B2C90FAE}"/>
              </a:ext>
            </a:extLst>
          </p:cNvPr>
          <p:cNvSpPr txBox="1"/>
          <p:nvPr/>
        </p:nvSpPr>
        <p:spPr>
          <a:xfrm>
            <a:off x="6802603" y="6537657"/>
            <a:ext cx="4507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0" dirty="0"/>
              <a:t>Ryan D, Price D et al. J Allergy Clin Immunol </a:t>
            </a:r>
            <a:r>
              <a:rPr lang="en-GB" sz="1000" kern="0" dirty="0" err="1"/>
              <a:t>Pract</a:t>
            </a:r>
            <a:r>
              <a:rPr lang="en-GB" sz="1000" kern="0" dirty="0"/>
              <a:t> 2021;9(4):1612-1623.e9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2734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B1B981-C23E-4E6D-A07A-BAC241A2C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SG" sz="1800" dirty="0"/>
              <a:t>A significant proportion of severe asthma patients remain hidden in primary care</a:t>
            </a:r>
          </a:p>
          <a:p>
            <a:pPr>
              <a:buFont typeface="Wingdings" panose="05000000000000000000" pitchFamily="2" charset="2"/>
              <a:buChar char="Ø"/>
            </a:pPr>
            <a:endParaRPr lang="en-SG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SG" sz="1800" dirty="0"/>
              <a:t>The majority of these patients are never referred to a specialist and may be managed with long-term OCS</a:t>
            </a:r>
          </a:p>
          <a:p>
            <a:pPr>
              <a:buFont typeface="Wingdings" panose="05000000000000000000" pitchFamily="2" charset="2"/>
              <a:buChar char="Ø"/>
            </a:pPr>
            <a:endParaRPr lang="en-SG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SG" sz="1800" dirty="0"/>
              <a:t>Understanding the characteristics associated with potential severe asthma may help with earlier identification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FF95-065D-44B4-B0A2-6F03BC3789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92F8F0-BC39-4854-961F-211C644CD1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07817F-6D4A-4255-833C-6053BA200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Conclusion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404AC8-7160-4615-B7ED-530612A56E9C}"/>
              </a:ext>
            </a:extLst>
          </p:cNvPr>
          <p:cNvSpPr txBox="1"/>
          <p:nvPr/>
        </p:nvSpPr>
        <p:spPr>
          <a:xfrm>
            <a:off x="6802603" y="6537657"/>
            <a:ext cx="4507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kern="0" dirty="0"/>
              <a:t>Ryan D, Price D et al. J Allergy Clin Immunol </a:t>
            </a:r>
            <a:r>
              <a:rPr lang="en-GB" sz="1000" kern="0" dirty="0" err="1"/>
              <a:t>Pract</a:t>
            </a:r>
            <a:r>
              <a:rPr lang="en-GB" sz="1000" kern="0" dirty="0"/>
              <a:t> 2021;9(4):1612-1623.e9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36385978"/>
      </p:ext>
    </p:extLst>
  </p:cSld>
  <p:clrMapOvr>
    <a:masterClrMapping/>
  </p:clrMapOvr>
</p:sld>
</file>

<file path=ppt/theme/theme1.xml><?xml version="1.0" encoding="utf-8"?>
<a:theme xmlns:a="http://schemas.openxmlformats.org/drawingml/2006/main" name="ISAR theme">
  <a:themeElements>
    <a:clrScheme name="Custom 46">
      <a:dk1>
        <a:srgbClr val="404040"/>
      </a:dk1>
      <a:lt1>
        <a:srgbClr val="FFFFFF"/>
      </a:lt1>
      <a:dk2>
        <a:srgbClr val="000000"/>
      </a:dk2>
      <a:lt2>
        <a:srgbClr val="C9C2D1"/>
      </a:lt2>
      <a:accent1>
        <a:srgbClr val="073763"/>
      </a:accent1>
      <a:accent2>
        <a:srgbClr val="0C5EA8"/>
      </a:accent2>
      <a:accent3>
        <a:srgbClr val="FF9900"/>
      </a:accent3>
      <a:accent4>
        <a:srgbClr val="FCCD80"/>
      </a:accent4>
      <a:accent5>
        <a:srgbClr val="D8D8D8"/>
      </a:accent5>
      <a:accent6>
        <a:srgbClr val="404040"/>
      </a:accent6>
      <a:hlink>
        <a:srgbClr val="0C5EA8"/>
      </a:hlink>
      <a:folHlink>
        <a:srgbClr val="0C5EA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AR theme" id="{8F417C68-D341-4E90-940A-96134B6C46AD}" vid="{92D6CD55-35F9-49A4-B86B-1564872E4617}"/>
    </a:ext>
  </a:extLst>
</a:theme>
</file>

<file path=ppt/theme/theme2.xml><?xml version="1.0" encoding="utf-8"?>
<a:theme xmlns:a="http://schemas.openxmlformats.org/drawingml/2006/main" name="1_Custom Design">
  <a:themeElements>
    <a:clrScheme name="Custom 46">
      <a:dk1>
        <a:srgbClr val="404040"/>
      </a:dk1>
      <a:lt1>
        <a:sysClr val="window" lastClr="FFFFFF"/>
      </a:lt1>
      <a:dk2>
        <a:srgbClr val="000000"/>
      </a:dk2>
      <a:lt2>
        <a:srgbClr val="C9C2D1"/>
      </a:lt2>
      <a:accent1>
        <a:srgbClr val="073763"/>
      </a:accent1>
      <a:accent2>
        <a:srgbClr val="0C5EA8"/>
      </a:accent2>
      <a:accent3>
        <a:srgbClr val="FF9900"/>
      </a:accent3>
      <a:accent4>
        <a:srgbClr val="FCCD80"/>
      </a:accent4>
      <a:accent5>
        <a:srgbClr val="D8D8D8"/>
      </a:accent5>
      <a:accent6>
        <a:srgbClr val="404040"/>
      </a:accent6>
      <a:hlink>
        <a:srgbClr val="0C5EA8"/>
      </a:hlink>
      <a:folHlink>
        <a:srgbClr val="0C5EA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T307">
  <a:themeElements>
    <a:clrScheme name="med 8">
      <a:dk1>
        <a:sysClr val="windowText" lastClr="000000"/>
      </a:dk1>
      <a:lt1>
        <a:sysClr val="window" lastClr="FFFFFF"/>
      </a:lt1>
      <a:dk2>
        <a:srgbClr val="073969"/>
      </a:dk2>
      <a:lt2>
        <a:srgbClr val="CAE3FB"/>
      </a:lt2>
      <a:accent1>
        <a:srgbClr val="4B701B"/>
      </a:accent1>
      <a:accent2>
        <a:srgbClr val="829E27"/>
      </a:accent2>
      <a:accent3>
        <a:srgbClr val="8CC9EB"/>
      </a:accent3>
      <a:accent4>
        <a:srgbClr val="40A5DE"/>
      </a:accent4>
      <a:accent5>
        <a:srgbClr val="0B5191"/>
      </a:accent5>
      <a:accent6>
        <a:srgbClr val="0E798E"/>
      </a:accent6>
      <a:hlink>
        <a:srgbClr val="3998F0"/>
      </a:hlink>
      <a:folHlink>
        <a:srgbClr val="1F80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solidFill>
            <a:schemeClr val="accent6">
              <a:lumMod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2f033571-d360-456b-af5c-15748b9eebf1" xsi:nil="true"/>
    <TaxCatchAll xmlns="45fb3224-858f-4285-b885-596f231a21c4" xsi:nil="true"/>
    <lcf76f155ced4ddcb4097134ff3c332f xmlns="2f033571-d360-456b-af5c-15748b9eebf1">
      <Terms xmlns="http://schemas.microsoft.com/office/infopath/2007/PartnerControls"/>
    </lcf76f155ced4ddcb4097134ff3c332f>
    <ProjectCode xmlns="2f033571-d360-456b-af5c-15748b9eebf1" xsi:nil="true"/>
    <Uploaded_x003f_ xmlns="2f033571-d360-456b-af5c-15748b9eebf1" xsi:nil="true"/>
    <ProjectLead xmlns="2f033571-d360-456b-af5c-15748b9eebf1">
      <UserInfo>
        <DisplayName/>
        <AccountId xsi:nil="true"/>
        <AccountType/>
      </UserInfo>
    </ProjectLea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6141BDA2721B41837B8BA28E55ACAF" ma:contentTypeVersion="20" ma:contentTypeDescription="Create a new document." ma:contentTypeScope="" ma:versionID="81ba27eebadeb43cb7d70786a59d7827">
  <xsd:schema xmlns:xsd="http://www.w3.org/2001/XMLSchema" xmlns:xs="http://www.w3.org/2001/XMLSchema" xmlns:p="http://schemas.microsoft.com/office/2006/metadata/properties" xmlns:ns2="45fb3224-858f-4285-b885-596f231a21c4" xmlns:ns3="2f033571-d360-456b-af5c-15748b9eebf1" targetNamespace="http://schemas.microsoft.com/office/2006/metadata/properties" ma:root="true" ma:fieldsID="552b9d3c7b5cf9f7eb65250a6663d295" ns2:_="" ns3:_="">
    <xsd:import namespace="45fb3224-858f-4285-b885-596f231a21c4"/>
    <xsd:import namespace="2f033571-d360-456b-af5c-15748b9eebf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Status" minOccurs="0"/>
                <xsd:element ref="ns3:ProjectLead" minOccurs="0"/>
                <xsd:element ref="ns3:ProjectCode" minOccurs="0"/>
                <xsd:element ref="ns3:Uploaded_x003f_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3224-858f-4285-b885-596f231a21c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3d70a7d1-828f-4c33-bf04-e2adf9cef425}" ma:internalName="TaxCatchAll" ma:showField="CatchAllData" ma:web="45fb3224-858f-4285-b885-596f231a21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033571-d360-456b-af5c-15748b9eeb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5ed13bda-c4fe-452c-9652-5df4252020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us" ma:index="21" nillable="true" ma:displayName="Current Status" ma:format="Dropdown" ma:internalName="Status">
      <xsd:simpleType>
        <xsd:restriction base="dms:Choice">
          <xsd:enumeration value="0 - Proposal (Collaborative)"/>
          <xsd:enumeration value="1 - Protocol"/>
          <xsd:enumeration value="2 - Ethics"/>
          <xsd:enumeration value="3 - Data"/>
          <xsd:enumeration value="4 - Analysis"/>
          <xsd:enumeration value="5 - Study Report"/>
          <xsd:enumeration value="6.1 - Kickoff"/>
          <xsd:enumeration value="6.2 - Outline"/>
          <xsd:enumeration value="6.3 - MS 1st Draft"/>
          <xsd:enumeration value="6.4 - MS 2nd Draft"/>
          <xsd:enumeration value="6.5 - MS Final Draft"/>
          <xsd:enumeration value="6.6 - Submission"/>
          <xsd:enumeration value="6.7 - Resubmission"/>
          <xsd:enumeration value="6.8 - Accepted"/>
          <xsd:enumeration value="6.9 Article Proof"/>
          <xsd:enumeration value="7 - Published"/>
        </xsd:restriction>
      </xsd:simpleType>
    </xsd:element>
    <xsd:element name="ProjectLead" ma:index="22" nillable="true" ma:displayName="Project Lead" ma:format="Dropdown" ma:list="UserInfo" ma:SharePointGroup="0" ma:internalName="ProjectLead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jectCode" ma:index="23" nillable="true" ma:displayName="Project Code" ma:format="Dropdown" ma:internalName="ProjectCode">
      <xsd:simpleType>
        <xsd:restriction base="dms:Text">
          <xsd:maxLength value="255"/>
        </xsd:restriction>
      </xsd:simpleType>
    </xsd:element>
    <xsd:element name="Uploaded_x003f_" ma:index="24" nillable="true" ma:displayName="Uploaded?" ma:format="Dropdown" ma:internalName="Uploaded_x003f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Uploaded"/>
                    <xsd:enumeration value="Pui Yee to Upload"/>
                    <xsd:enumeration value="Pui Yee to move to completed"/>
                    <xsd:enumeration value="Pui Yee to double check/organise"/>
                    <xsd:enumeration value="Team to upload"/>
                    <xsd:enumeration value="N/A"/>
                  </xsd:restriction>
                </xsd:simpleType>
              </xsd:element>
            </xsd:sequence>
          </xsd:extension>
        </xsd:complexContent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4CD0CA-6D1B-43A4-A069-8C2ACFC22F94}">
  <ds:schemaRefs>
    <ds:schemaRef ds:uri="http://schemas.microsoft.com/office/2006/metadata/properties"/>
    <ds:schemaRef ds:uri="http://schemas.microsoft.com/office/infopath/2007/PartnerControls"/>
    <ds:schemaRef ds:uri="2f033571-d360-456b-af5c-15748b9eebf1"/>
    <ds:schemaRef ds:uri="45fb3224-858f-4285-b885-596f231a21c4"/>
  </ds:schemaRefs>
</ds:datastoreItem>
</file>

<file path=customXml/itemProps2.xml><?xml version="1.0" encoding="utf-8"?>
<ds:datastoreItem xmlns:ds="http://schemas.openxmlformats.org/officeDocument/2006/customXml" ds:itemID="{C9632710-EA4E-45E3-8381-07EDE4259E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91AD81-4B91-4D1F-929D-C9D41D7737B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5717</TotalTime>
  <Words>594</Words>
  <Application>Microsoft Office PowerPoint</Application>
  <PresentationFormat>Widescreen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Arimo</vt:lpstr>
      <vt:lpstr>BlinkMacSystemFont</vt:lpstr>
      <vt:lpstr>Calibri</vt:lpstr>
      <vt:lpstr>Calibri Light</vt:lpstr>
      <vt:lpstr>Lato Light</vt:lpstr>
      <vt:lpstr>Wingdings</vt:lpstr>
      <vt:lpstr>ISAR theme</vt:lpstr>
      <vt:lpstr>1_Custom Design</vt:lpstr>
      <vt:lpstr>1_T307</vt:lpstr>
      <vt:lpstr>Potential Severe Asthma Hidden in UK Primary Care</vt:lpstr>
      <vt:lpstr>Background</vt:lpstr>
      <vt:lpstr>A Historical Cohort Study - Design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ISAR Publications</dc:title>
  <dc:creator>Aby Srikanth</dc:creator>
  <cp:lastModifiedBy>Kirsty Fletton</cp:lastModifiedBy>
  <cp:revision>167</cp:revision>
  <dcterms:created xsi:type="dcterms:W3CDTF">2021-02-16T02:07:56Z</dcterms:created>
  <dcterms:modified xsi:type="dcterms:W3CDTF">2024-09-25T09:13:47Z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0x010100876141BDA2721B41837B8BA28E55ACAF</vt:lpwstr>
  </property>
</Properties>
</file>