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5" r:id="rId1"/>
    <p:sldMasterId id="2147483666" r:id="rId2"/>
    <p:sldMasterId id="2147483667" r:id="rId3"/>
  </p:sldMasterIdLst>
  <p:notesMasterIdLst>
    <p:notesMasterId r:id="rId11"/>
  </p:notesMasterIdLst>
  <p:sldIdLst>
    <p:sldId id="256" r:id="rId4"/>
    <p:sldId id="260" r:id="rId5"/>
    <p:sldId id="262" r:id="rId6"/>
    <p:sldId id="261" r:id="rId7"/>
    <p:sldId id="263" r:id="rId8"/>
    <p:sldId id="264" r:id="rId9"/>
    <p:sldId id="2147469106" r:id="rId10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50638716-01DF-769E-ABB0-BB847F3E4EF7}" name="David Price" initials="DP" userId="S::david.price@optimumpatientcare.org::1bfbbbbe-5698-4679-8f2d-d307e0873299" providerId="AD"/>
  <p188:author id="{4DE30865-1159-E70F-4273-720CF889A5FF}" name="Kirsty Fletton" initials="KF" userId="S::Kirsty.Fletton@Optimumpatientcare.org::ab0ce35c-2e87-47c8-9a33-020c8e825b82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  <a:srgbClr val="FF66CC"/>
    <a:srgbClr val="FF6600"/>
    <a:srgbClr val="ED7D31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787" autoAdjust="0"/>
    <p:restoredTop sz="94660"/>
  </p:normalViewPr>
  <p:slideViewPr>
    <p:cSldViewPr snapToGrid="0">
      <p:cViewPr varScale="1">
        <p:scale>
          <a:sx n="138" d="100"/>
          <a:sy n="138" d="100"/>
        </p:scale>
        <p:origin x="480" y="1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viewProps" Target="viewProps.xml"/><Relationship Id="rId18" Type="http://schemas.openxmlformats.org/officeDocument/2006/relationships/customXml" Target="../customXml/item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presProps" Target="presProps.xml"/><Relationship Id="rId17" Type="http://schemas.microsoft.com/office/2018/10/relationships/authors" Target="authors.xml"/><Relationship Id="rId2" Type="http://schemas.openxmlformats.org/officeDocument/2006/relationships/slideMaster" Target="slideMasters/slideMaster2.xml"/><Relationship Id="rId16" Type="http://schemas.microsoft.com/office/2016/11/relationships/changesInfo" Target="changesInfos/changesInfo1.xml"/><Relationship Id="rId20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customXml" Target="../customXml/item2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irsty Fletton" userId="ab0ce35c-2e87-47c8-9a33-020c8e825b82" providerId="ADAL" clId="{529C4282-B937-47B5-8F7E-681E87109997}"/>
    <pc:docChg chg="modSld">
      <pc:chgData name="Kirsty Fletton" userId="ab0ce35c-2e87-47c8-9a33-020c8e825b82" providerId="ADAL" clId="{529C4282-B937-47B5-8F7E-681E87109997}" dt="2024-09-20T09:59:28.939" v="69" actId="113"/>
      <pc:docMkLst>
        <pc:docMk/>
      </pc:docMkLst>
      <pc:sldChg chg="modSp mod">
        <pc:chgData name="Kirsty Fletton" userId="ab0ce35c-2e87-47c8-9a33-020c8e825b82" providerId="ADAL" clId="{529C4282-B937-47B5-8F7E-681E87109997}" dt="2024-09-20T09:57:52.199" v="40"/>
        <pc:sldMkLst>
          <pc:docMk/>
          <pc:sldMk cId="164802963" sldId="261"/>
        </pc:sldMkLst>
        <pc:spChg chg="mod">
          <ac:chgData name="Kirsty Fletton" userId="ab0ce35c-2e87-47c8-9a33-020c8e825b82" providerId="ADAL" clId="{529C4282-B937-47B5-8F7E-681E87109997}" dt="2024-09-20T09:57:52.199" v="40"/>
          <ac:spMkLst>
            <pc:docMk/>
            <pc:sldMk cId="164802963" sldId="261"/>
            <ac:spMk id="4" creationId="{E1CCFC87-0B95-DC5C-5AB4-BF9E8CFD9B99}"/>
          </ac:spMkLst>
        </pc:spChg>
      </pc:sldChg>
      <pc:sldChg chg="modSp mod modCm">
        <pc:chgData name="Kirsty Fletton" userId="ab0ce35c-2e87-47c8-9a33-020c8e825b82" providerId="ADAL" clId="{529C4282-B937-47B5-8F7E-681E87109997}" dt="2024-09-20T09:57:15.932" v="37" actId="20577"/>
        <pc:sldMkLst>
          <pc:docMk/>
          <pc:sldMk cId="245096031" sldId="262"/>
        </pc:sldMkLst>
        <pc:spChg chg="mod">
          <ac:chgData name="Kirsty Fletton" userId="ab0ce35c-2e87-47c8-9a33-020c8e825b82" providerId="ADAL" clId="{529C4282-B937-47B5-8F7E-681E87109997}" dt="2024-09-20T09:57:15.932" v="37" actId="20577"/>
          <ac:spMkLst>
            <pc:docMk/>
            <pc:sldMk cId="245096031" sldId="262"/>
            <ac:spMk id="4" creationId="{706AE441-D76C-7E4E-7739-D2D631B442DC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Kirsty Fletton" userId="ab0ce35c-2e87-47c8-9a33-020c8e825b82" providerId="ADAL" clId="{529C4282-B937-47B5-8F7E-681E87109997}" dt="2024-09-20T09:57:15.932" v="37" actId="20577"/>
              <pc2:cmMkLst xmlns:pc2="http://schemas.microsoft.com/office/powerpoint/2019/9/main/command">
                <pc:docMk/>
                <pc:sldMk cId="245096031" sldId="262"/>
                <pc2:cmMk id="{70CCC041-BCCE-469E-A54A-FD3BC097369E}"/>
              </pc2:cmMkLst>
            </pc226:cmChg>
          </p:ext>
        </pc:extLst>
      </pc:sldChg>
      <pc:sldChg chg="modSp mod">
        <pc:chgData name="Kirsty Fletton" userId="ab0ce35c-2e87-47c8-9a33-020c8e825b82" providerId="ADAL" clId="{529C4282-B937-47B5-8F7E-681E87109997}" dt="2024-09-20T09:58:23.471" v="49" actId="14100"/>
        <pc:sldMkLst>
          <pc:docMk/>
          <pc:sldMk cId="823946377" sldId="264"/>
        </pc:sldMkLst>
        <pc:spChg chg="mod">
          <ac:chgData name="Kirsty Fletton" userId="ab0ce35c-2e87-47c8-9a33-020c8e825b82" providerId="ADAL" clId="{529C4282-B937-47B5-8F7E-681E87109997}" dt="2024-09-20T09:58:23.471" v="49" actId="14100"/>
          <ac:spMkLst>
            <pc:docMk/>
            <pc:sldMk cId="823946377" sldId="264"/>
            <ac:spMk id="4" creationId="{AE624F14-DBD6-C690-9D9C-DB81ABACE447}"/>
          </ac:spMkLst>
        </pc:spChg>
      </pc:sldChg>
      <pc:sldChg chg="modSp mod">
        <pc:chgData name="Kirsty Fletton" userId="ab0ce35c-2e87-47c8-9a33-020c8e825b82" providerId="ADAL" clId="{529C4282-B937-47B5-8F7E-681E87109997}" dt="2024-09-20T09:59:28.939" v="69" actId="113"/>
        <pc:sldMkLst>
          <pc:docMk/>
          <pc:sldMk cId="1406049500" sldId="2147469106"/>
        </pc:sldMkLst>
        <pc:spChg chg="mod">
          <ac:chgData name="Kirsty Fletton" userId="ab0ce35c-2e87-47c8-9a33-020c8e825b82" providerId="ADAL" clId="{529C4282-B937-47B5-8F7E-681E87109997}" dt="2024-09-20T09:58:55.727" v="59" actId="14100"/>
          <ac:spMkLst>
            <pc:docMk/>
            <pc:sldMk cId="1406049500" sldId="2147469106"/>
            <ac:spMk id="4" creationId="{5792E823-13AF-F455-BBAF-9A9987AE934B}"/>
          </ac:spMkLst>
        </pc:spChg>
        <pc:spChg chg="mod">
          <ac:chgData name="Kirsty Fletton" userId="ab0ce35c-2e87-47c8-9a33-020c8e825b82" providerId="ADAL" clId="{529C4282-B937-47B5-8F7E-681E87109997}" dt="2024-09-20T09:59:28.939" v="69" actId="113"/>
          <ac:spMkLst>
            <pc:docMk/>
            <pc:sldMk cId="1406049500" sldId="2147469106"/>
            <ac:spMk id="5" creationId="{C748C9B6-30D3-1CB0-DD9A-A357E125035A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200e5709d26_2_45:notes"/>
          <p:cNvSpPr txBox="1">
            <a:spLocks noGrp="1"/>
          </p:cNvSpPr>
          <p:nvPr>
            <p:ph type="body" idx="1"/>
          </p:nvPr>
        </p:nvSpPr>
        <p:spPr>
          <a:xfrm>
            <a:off x="685315" y="4400596"/>
            <a:ext cx="5487370" cy="3600219"/>
          </a:xfrm>
          <a:prstGeom prst="rect">
            <a:avLst/>
          </a:prstGeom>
        </p:spPr>
        <p:txBody>
          <a:bodyPr spcFirstLastPara="1" wrap="square" lIns="86175" tIns="86175" rIns="86175" bIns="861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g200e5709d26_2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200e5709d26_2_71:notes"/>
          <p:cNvSpPr txBox="1">
            <a:spLocks noGrp="1"/>
          </p:cNvSpPr>
          <p:nvPr>
            <p:ph type="body" idx="1"/>
          </p:nvPr>
        </p:nvSpPr>
        <p:spPr>
          <a:xfrm>
            <a:off x="685315" y="4400596"/>
            <a:ext cx="5487370" cy="3600219"/>
          </a:xfrm>
          <a:prstGeom prst="rect">
            <a:avLst/>
          </a:prstGeom>
        </p:spPr>
        <p:txBody>
          <a:bodyPr spcFirstLastPara="1" wrap="square" lIns="86175" tIns="86175" rIns="86175" bIns="861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g200e5709d26_2_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4"/>
          <p:cNvSpPr/>
          <p:nvPr/>
        </p:nvSpPr>
        <p:spPr>
          <a:xfrm>
            <a:off x="0" y="2041638"/>
            <a:ext cx="9144000" cy="12237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" name="Google Shape;59;p14"/>
          <p:cNvSpPr txBox="1">
            <a:spLocks noGrp="1"/>
          </p:cNvSpPr>
          <p:nvPr>
            <p:ph type="subTitle" idx="1"/>
          </p:nvPr>
        </p:nvSpPr>
        <p:spPr>
          <a:xfrm>
            <a:off x="212833" y="3294256"/>
            <a:ext cx="8734097" cy="890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45700" anchor="ctr" anchorCtr="0">
            <a:noAutofit/>
          </a:bodyPr>
          <a:lstStyle>
            <a:lvl1pPr lvl="0" algn="ctr">
              <a:spcBef>
                <a:spcPts val="12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accent3"/>
                </a:solidFill>
              </a:defRPr>
            </a:lvl1pPr>
            <a:lvl2pPr lvl="1" algn="ctr">
              <a:spcBef>
                <a:spcPts val="300"/>
              </a:spcBef>
              <a:spcAft>
                <a:spcPts val="0"/>
              </a:spcAft>
              <a:buSzPts val="1400"/>
              <a:buNone/>
              <a:defRPr>
                <a:solidFill>
                  <a:srgbClr val="909090"/>
                </a:solidFill>
              </a:defRPr>
            </a:lvl2pPr>
            <a:lvl3pPr lvl="2" algn="ctr">
              <a:spcBef>
                <a:spcPts val="300"/>
              </a:spcBef>
              <a:spcAft>
                <a:spcPts val="0"/>
              </a:spcAft>
              <a:buSzPts val="1200"/>
              <a:buNone/>
              <a:defRPr>
                <a:solidFill>
                  <a:srgbClr val="909090"/>
                </a:solidFill>
              </a:defRPr>
            </a:lvl3pPr>
            <a:lvl4pPr lvl="3" algn="ctr">
              <a:spcBef>
                <a:spcPts val="300"/>
              </a:spcBef>
              <a:spcAft>
                <a:spcPts val="0"/>
              </a:spcAft>
              <a:buSzPts val="1000"/>
              <a:buNone/>
              <a:defRPr>
                <a:solidFill>
                  <a:srgbClr val="909090"/>
                </a:solidFill>
              </a:defRPr>
            </a:lvl4pPr>
            <a:lvl5pPr lvl="4" algn="ctr">
              <a:spcBef>
                <a:spcPts val="300"/>
              </a:spcBef>
              <a:spcAft>
                <a:spcPts val="0"/>
              </a:spcAft>
              <a:buSzPts val="800"/>
              <a:buNone/>
              <a:defRPr>
                <a:solidFill>
                  <a:srgbClr val="909090"/>
                </a:solidFill>
              </a:defRPr>
            </a:lvl5pPr>
            <a:lvl6pPr lvl="5" algn="ctr">
              <a:spcBef>
                <a:spcPts val="300"/>
              </a:spcBef>
              <a:spcAft>
                <a:spcPts val="0"/>
              </a:spcAft>
              <a:buClr>
                <a:srgbClr val="909090"/>
              </a:buClr>
              <a:buSzPts val="1500"/>
              <a:buNone/>
              <a:defRPr>
                <a:solidFill>
                  <a:srgbClr val="909090"/>
                </a:solidFill>
              </a:defRPr>
            </a:lvl6pPr>
            <a:lvl7pPr lvl="6" algn="ctr">
              <a:spcBef>
                <a:spcPts val="300"/>
              </a:spcBef>
              <a:spcAft>
                <a:spcPts val="0"/>
              </a:spcAft>
              <a:buClr>
                <a:srgbClr val="909090"/>
              </a:buClr>
              <a:buSzPts val="1500"/>
              <a:buNone/>
              <a:defRPr>
                <a:solidFill>
                  <a:srgbClr val="909090"/>
                </a:solidFill>
              </a:defRPr>
            </a:lvl7pPr>
            <a:lvl8pPr lvl="7" algn="ctr">
              <a:spcBef>
                <a:spcPts val="300"/>
              </a:spcBef>
              <a:spcAft>
                <a:spcPts val="0"/>
              </a:spcAft>
              <a:buClr>
                <a:srgbClr val="909090"/>
              </a:buClr>
              <a:buSzPts val="1500"/>
              <a:buNone/>
              <a:defRPr>
                <a:solidFill>
                  <a:srgbClr val="909090"/>
                </a:solidFill>
              </a:defRPr>
            </a:lvl8pPr>
            <a:lvl9pPr lvl="8" algn="ctr">
              <a:spcBef>
                <a:spcPts val="300"/>
              </a:spcBef>
              <a:spcAft>
                <a:spcPts val="0"/>
              </a:spcAft>
              <a:buClr>
                <a:srgbClr val="909090"/>
              </a:buClr>
              <a:buSzPts val="1500"/>
              <a:buNone/>
              <a:defRPr>
                <a:solidFill>
                  <a:srgbClr val="909090"/>
                </a:solidFill>
              </a:defRPr>
            </a:lvl9pPr>
          </a:lstStyle>
          <a:p>
            <a:endParaRPr/>
          </a:p>
        </p:txBody>
      </p:sp>
      <p:sp>
        <p:nvSpPr>
          <p:cNvPr id="60" name="Google Shape;60;p14"/>
          <p:cNvSpPr txBox="1">
            <a:spLocks noGrp="1"/>
          </p:cNvSpPr>
          <p:nvPr>
            <p:ph type="ctrTitle"/>
          </p:nvPr>
        </p:nvSpPr>
        <p:spPr>
          <a:xfrm>
            <a:off x="220717" y="2049939"/>
            <a:ext cx="8726213" cy="11025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61" name="Google Shape;61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302750" y="1011889"/>
            <a:ext cx="2538498" cy="837557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58176" y="4298551"/>
            <a:ext cx="1233933" cy="6138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8"/>
          <p:cNvSpPr txBox="1">
            <a:spLocks noGrp="1"/>
          </p:cNvSpPr>
          <p:nvPr>
            <p:ph type="body" idx="1"/>
          </p:nvPr>
        </p:nvSpPr>
        <p:spPr>
          <a:xfrm>
            <a:off x="323193" y="4547013"/>
            <a:ext cx="3852000" cy="4024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2pPr>
            <a:lvl3pPr marL="1371600" lvl="2" indent="-228600" algn="l">
              <a:spcBef>
                <a:spcPts val="300"/>
              </a:spcBef>
              <a:spcAft>
                <a:spcPts val="0"/>
              </a:spcAft>
              <a:buSzPts val="900"/>
              <a:buNone/>
              <a:defRPr sz="900"/>
            </a:lvl3pPr>
            <a:lvl4pPr marL="1828800" lvl="3" indent="-228600" algn="l">
              <a:spcBef>
                <a:spcPts val="30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spcBef>
                <a:spcPts val="30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6" name="Google Shape;86;p18"/>
          <p:cNvSpPr txBox="1">
            <a:spLocks noGrp="1"/>
          </p:cNvSpPr>
          <p:nvPr>
            <p:ph type="body" idx="2"/>
          </p:nvPr>
        </p:nvSpPr>
        <p:spPr>
          <a:xfrm>
            <a:off x="4310446" y="4547013"/>
            <a:ext cx="3852000" cy="4024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228600" algn="r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2pPr>
            <a:lvl3pPr marL="1371600" lvl="2" indent="-228600" algn="l">
              <a:spcBef>
                <a:spcPts val="300"/>
              </a:spcBef>
              <a:spcAft>
                <a:spcPts val="0"/>
              </a:spcAft>
              <a:buSzPts val="900"/>
              <a:buNone/>
              <a:defRPr sz="900"/>
            </a:lvl3pPr>
            <a:lvl4pPr marL="1828800" lvl="3" indent="-228600" algn="l">
              <a:spcBef>
                <a:spcPts val="30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spcBef>
                <a:spcPts val="30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87" name="Google Shape;87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183686" y="128566"/>
            <a:ext cx="671281" cy="221484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6129" y="4752037"/>
            <a:ext cx="503251" cy="250335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8"/>
          <p:cNvSpPr txBox="1">
            <a:spLocks noGrp="1"/>
          </p:cNvSpPr>
          <p:nvPr>
            <p:ph type="title"/>
          </p:nvPr>
        </p:nvSpPr>
        <p:spPr>
          <a:xfrm>
            <a:off x="323850" y="147924"/>
            <a:ext cx="8496300" cy="4544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 Slide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4"/>
          <p:cNvSpPr/>
          <p:nvPr/>
        </p:nvSpPr>
        <p:spPr>
          <a:xfrm>
            <a:off x="0" y="2041638"/>
            <a:ext cx="9144000" cy="12237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" name="Google Shape;59;p14"/>
          <p:cNvSpPr txBox="1">
            <a:spLocks noGrp="1"/>
          </p:cNvSpPr>
          <p:nvPr>
            <p:ph type="subTitle" idx="1"/>
          </p:nvPr>
        </p:nvSpPr>
        <p:spPr>
          <a:xfrm>
            <a:off x="212833" y="3294256"/>
            <a:ext cx="8734097" cy="890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45700" anchor="ctr" anchorCtr="0">
            <a:noAutofit/>
          </a:bodyPr>
          <a:lstStyle>
            <a:lvl1pPr lvl="0" algn="ctr">
              <a:spcBef>
                <a:spcPts val="12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accent3"/>
                </a:solidFill>
              </a:defRPr>
            </a:lvl1pPr>
            <a:lvl2pPr lvl="1" algn="ctr">
              <a:spcBef>
                <a:spcPts val="300"/>
              </a:spcBef>
              <a:spcAft>
                <a:spcPts val="0"/>
              </a:spcAft>
              <a:buSzPts val="1400"/>
              <a:buNone/>
              <a:defRPr>
                <a:solidFill>
                  <a:srgbClr val="909090"/>
                </a:solidFill>
              </a:defRPr>
            </a:lvl2pPr>
            <a:lvl3pPr lvl="2" algn="ctr">
              <a:spcBef>
                <a:spcPts val="300"/>
              </a:spcBef>
              <a:spcAft>
                <a:spcPts val="0"/>
              </a:spcAft>
              <a:buSzPts val="1200"/>
              <a:buNone/>
              <a:defRPr>
                <a:solidFill>
                  <a:srgbClr val="909090"/>
                </a:solidFill>
              </a:defRPr>
            </a:lvl3pPr>
            <a:lvl4pPr lvl="3" algn="ctr">
              <a:spcBef>
                <a:spcPts val="300"/>
              </a:spcBef>
              <a:spcAft>
                <a:spcPts val="0"/>
              </a:spcAft>
              <a:buSzPts val="1000"/>
              <a:buNone/>
              <a:defRPr>
                <a:solidFill>
                  <a:srgbClr val="909090"/>
                </a:solidFill>
              </a:defRPr>
            </a:lvl4pPr>
            <a:lvl5pPr lvl="4" algn="ctr">
              <a:spcBef>
                <a:spcPts val="300"/>
              </a:spcBef>
              <a:spcAft>
                <a:spcPts val="0"/>
              </a:spcAft>
              <a:buSzPts val="800"/>
              <a:buNone/>
              <a:defRPr>
                <a:solidFill>
                  <a:srgbClr val="909090"/>
                </a:solidFill>
              </a:defRPr>
            </a:lvl5pPr>
            <a:lvl6pPr lvl="5" algn="ctr">
              <a:spcBef>
                <a:spcPts val="300"/>
              </a:spcBef>
              <a:spcAft>
                <a:spcPts val="0"/>
              </a:spcAft>
              <a:buClr>
                <a:srgbClr val="909090"/>
              </a:buClr>
              <a:buSzPts val="1500"/>
              <a:buNone/>
              <a:defRPr>
                <a:solidFill>
                  <a:srgbClr val="909090"/>
                </a:solidFill>
              </a:defRPr>
            </a:lvl6pPr>
            <a:lvl7pPr lvl="6" algn="ctr">
              <a:spcBef>
                <a:spcPts val="300"/>
              </a:spcBef>
              <a:spcAft>
                <a:spcPts val="0"/>
              </a:spcAft>
              <a:buClr>
                <a:srgbClr val="909090"/>
              </a:buClr>
              <a:buSzPts val="1500"/>
              <a:buNone/>
              <a:defRPr>
                <a:solidFill>
                  <a:srgbClr val="909090"/>
                </a:solidFill>
              </a:defRPr>
            </a:lvl7pPr>
            <a:lvl8pPr lvl="7" algn="ctr">
              <a:spcBef>
                <a:spcPts val="300"/>
              </a:spcBef>
              <a:spcAft>
                <a:spcPts val="0"/>
              </a:spcAft>
              <a:buClr>
                <a:srgbClr val="909090"/>
              </a:buClr>
              <a:buSzPts val="1500"/>
              <a:buNone/>
              <a:defRPr>
                <a:solidFill>
                  <a:srgbClr val="909090"/>
                </a:solidFill>
              </a:defRPr>
            </a:lvl8pPr>
            <a:lvl9pPr lvl="8" algn="ctr">
              <a:spcBef>
                <a:spcPts val="300"/>
              </a:spcBef>
              <a:spcAft>
                <a:spcPts val="0"/>
              </a:spcAft>
              <a:buClr>
                <a:srgbClr val="909090"/>
              </a:buClr>
              <a:buSzPts val="1500"/>
              <a:buNone/>
              <a:defRPr>
                <a:solidFill>
                  <a:srgbClr val="909090"/>
                </a:solidFill>
              </a:defRPr>
            </a:lvl9pPr>
          </a:lstStyle>
          <a:p>
            <a:endParaRPr/>
          </a:p>
        </p:txBody>
      </p:sp>
      <p:sp>
        <p:nvSpPr>
          <p:cNvPr id="60" name="Google Shape;60;p14"/>
          <p:cNvSpPr txBox="1">
            <a:spLocks noGrp="1"/>
          </p:cNvSpPr>
          <p:nvPr>
            <p:ph type="ctrTitle"/>
          </p:nvPr>
        </p:nvSpPr>
        <p:spPr>
          <a:xfrm>
            <a:off x="220717" y="2049939"/>
            <a:ext cx="8726213" cy="11025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61" name="Google Shape;61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302750" y="1011889"/>
            <a:ext cx="2538498" cy="837557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58176" y="4298551"/>
            <a:ext cx="1233933" cy="61380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912634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8"/>
          <p:cNvSpPr txBox="1">
            <a:spLocks noGrp="1"/>
          </p:cNvSpPr>
          <p:nvPr>
            <p:ph type="body" idx="1"/>
          </p:nvPr>
        </p:nvSpPr>
        <p:spPr>
          <a:xfrm>
            <a:off x="323193" y="4547013"/>
            <a:ext cx="3852000" cy="4024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2pPr>
            <a:lvl3pPr marL="1371600" lvl="2" indent="-228600" algn="l">
              <a:spcBef>
                <a:spcPts val="300"/>
              </a:spcBef>
              <a:spcAft>
                <a:spcPts val="0"/>
              </a:spcAft>
              <a:buSzPts val="900"/>
              <a:buNone/>
              <a:defRPr sz="900"/>
            </a:lvl3pPr>
            <a:lvl4pPr marL="1828800" lvl="3" indent="-228600" algn="l">
              <a:spcBef>
                <a:spcPts val="30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spcBef>
                <a:spcPts val="30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6" name="Google Shape;86;p18"/>
          <p:cNvSpPr txBox="1">
            <a:spLocks noGrp="1"/>
          </p:cNvSpPr>
          <p:nvPr>
            <p:ph type="body" idx="2"/>
          </p:nvPr>
        </p:nvSpPr>
        <p:spPr>
          <a:xfrm>
            <a:off x="4310446" y="4547013"/>
            <a:ext cx="3852000" cy="4024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228600" algn="r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2pPr>
            <a:lvl3pPr marL="1371600" lvl="2" indent="-228600" algn="l">
              <a:spcBef>
                <a:spcPts val="300"/>
              </a:spcBef>
              <a:spcAft>
                <a:spcPts val="0"/>
              </a:spcAft>
              <a:buSzPts val="900"/>
              <a:buNone/>
              <a:defRPr sz="900"/>
            </a:lvl3pPr>
            <a:lvl4pPr marL="1828800" lvl="3" indent="-228600" algn="l">
              <a:spcBef>
                <a:spcPts val="30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spcBef>
                <a:spcPts val="30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87" name="Google Shape;87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183686" y="128566"/>
            <a:ext cx="671281" cy="221484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6129" y="4752037"/>
            <a:ext cx="503251" cy="250335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8"/>
          <p:cNvSpPr txBox="1">
            <a:spLocks noGrp="1"/>
          </p:cNvSpPr>
          <p:nvPr>
            <p:ph type="title"/>
          </p:nvPr>
        </p:nvSpPr>
        <p:spPr>
          <a:xfrm>
            <a:off x="323850" y="147924"/>
            <a:ext cx="8496300" cy="4544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046798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323193" y="4547014"/>
            <a:ext cx="3852000" cy="402416"/>
          </a:xfrm>
        </p:spPr>
        <p:txBody>
          <a:bodyPr rIns="0" bIns="0" anchor="b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800"/>
            </a:lvl1pPr>
            <a:lvl2pPr marL="133344" indent="0">
              <a:buNone/>
              <a:defRPr sz="900"/>
            </a:lvl2pPr>
            <a:lvl3pPr marL="270260" indent="0">
              <a:buNone/>
              <a:defRPr sz="900"/>
            </a:lvl3pPr>
            <a:lvl4pPr marL="1028649" indent="0">
              <a:buNone/>
              <a:defRPr sz="900"/>
            </a:lvl4pPr>
            <a:lvl5pPr marL="1371532" indent="0"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4310446" y="4547014"/>
            <a:ext cx="3852000" cy="402416"/>
          </a:xfrm>
        </p:spPr>
        <p:txBody>
          <a:bodyPr rIns="0" bIns="0" anchor="b"/>
          <a:lstStyle>
            <a:lvl1pPr marL="0" indent="0" algn="r">
              <a:spcBef>
                <a:spcPts val="0"/>
              </a:spcBef>
              <a:spcAft>
                <a:spcPts val="0"/>
              </a:spcAft>
              <a:buNone/>
              <a:defRPr sz="800"/>
            </a:lvl1pPr>
            <a:lvl2pPr marL="133344" indent="0">
              <a:buNone/>
              <a:defRPr sz="900"/>
            </a:lvl2pPr>
            <a:lvl3pPr marL="270260" indent="0">
              <a:buNone/>
              <a:defRPr sz="900"/>
            </a:lvl3pPr>
            <a:lvl4pPr marL="1028649" indent="0">
              <a:buNone/>
              <a:defRPr sz="900"/>
            </a:lvl4pPr>
            <a:lvl5pPr marL="1371532" indent="0"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0" y="658528"/>
            <a:ext cx="9144000" cy="4571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9" name="Rectangle 18"/>
          <p:cNvSpPr/>
          <p:nvPr userDrawn="1"/>
        </p:nvSpPr>
        <p:spPr>
          <a:xfrm>
            <a:off x="0" y="724218"/>
            <a:ext cx="9144000" cy="3428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0045" y="128566"/>
            <a:ext cx="678567" cy="221484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3027" y="227198"/>
            <a:ext cx="8496300" cy="428406"/>
          </a:xfrm>
        </p:spPr>
        <p:txBody>
          <a:bodyPr/>
          <a:lstStyle>
            <a:lvl1pPr>
              <a:defRPr sz="195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77601"/>
            <a:ext cx="9012600" cy="3924500"/>
          </a:xfrm>
        </p:spPr>
        <p:txBody>
          <a:bodyPr>
            <a:normAutofit/>
          </a:bodyPr>
          <a:lstStyle>
            <a:lvl1pPr>
              <a:buClr>
                <a:srgbClr val="FF9900"/>
              </a:buClr>
              <a:defRPr sz="1350">
                <a:solidFill>
                  <a:schemeClr val="accent1"/>
                </a:solidFill>
              </a:defRPr>
            </a:lvl1pPr>
            <a:lvl2pPr>
              <a:buClr>
                <a:srgbClr val="FF9900"/>
              </a:buClr>
              <a:defRPr sz="1200">
                <a:solidFill>
                  <a:schemeClr val="accent1"/>
                </a:solidFill>
              </a:defRPr>
            </a:lvl2pPr>
            <a:lvl3pPr>
              <a:buClr>
                <a:srgbClr val="FF9900"/>
              </a:buClr>
              <a:defRPr sz="1050">
                <a:solidFill>
                  <a:schemeClr val="accent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226469B-274E-DE93-6B84-CCA45A5C68F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6131" y="4752038"/>
            <a:ext cx="503251" cy="250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6284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3" orient="horz" pos="310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323850" y="141128"/>
            <a:ext cx="8496300" cy="4522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323850" y="941560"/>
            <a:ext cx="8496300" cy="34804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45700" anchor="t" anchorCtr="0">
            <a:noAutofit/>
          </a:bodyPr>
          <a:lstStyle>
            <a:lvl1pPr marL="457200" marR="0" lvl="0" indent="-330200" algn="l" rtl="0">
              <a:spcBef>
                <a:spcPts val="1200"/>
              </a:spcBef>
              <a:spcAft>
                <a:spcPts val="0"/>
              </a:spcAft>
              <a:buClr>
                <a:srgbClr val="FF9900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spcBef>
                <a:spcPts val="300"/>
              </a:spcBef>
              <a:spcAft>
                <a:spcPts val="0"/>
              </a:spcAft>
              <a:buClr>
                <a:srgbClr val="FF9900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04800" algn="l" rtl="0">
              <a:spcBef>
                <a:spcPts val="300"/>
              </a:spcBef>
              <a:spcAft>
                <a:spcPts val="0"/>
              </a:spcAft>
              <a:buClr>
                <a:srgbClr val="FF9900"/>
              </a:buClr>
              <a:buSzPts val="1200"/>
              <a:buFont typeface="Courier New"/>
              <a:buChar char="o"/>
              <a:defRPr sz="12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2100" algn="l" rtl="0">
              <a:spcBef>
                <a:spcPts val="300"/>
              </a:spcBef>
              <a:spcAft>
                <a:spcPts val="0"/>
              </a:spcAft>
              <a:buClr>
                <a:srgbClr val="FF9900"/>
              </a:buClr>
              <a:buSzPts val="1000"/>
              <a:buFont typeface="Arial"/>
              <a:buChar char="–"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79400" algn="l" rtl="0">
              <a:spcBef>
                <a:spcPts val="300"/>
              </a:spcBef>
              <a:spcAft>
                <a:spcPts val="0"/>
              </a:spcAft>
              <a:buClr>
                <a:srgbClr val="FF9900"/>
              </a:buClr>
              <a:buSzPts val="800"/>
              <a:buFont typeface="Arial"/>
              <a:buChar char="»"/>
              <a:defRPr sz="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/>
          <p:nvPr/>
        </p:nvSpPr>
        <p:spPr>
          <a:xfrm>
            <a:off x="0" y="678922"/>
            <a:ext cx="9144000" cy="4571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" name="Google Shape;54;p13"/>
          <p:cNvSpPr/>
          <p:nvPr/>
        </p:nvSpPr>
        <p:spPr>
          <a:xfrm>
            <a:off x="0" y="744615"/>
            <a:ext cx="9144000" cy="457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5" name="Google Shape;55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83686" y="128566"/>
            <a:ext cx="671281" cy="221484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326129" y="4752037"/>
            <a:ext cx="503250" cy="250335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3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>
          <p15:clr>
            <a:srgbClr val="F26B43"/>
          </p15:clr>
        </p15:guide>
        <p15:guide id="2" pos="204">
          <p15:clr>
            <a:srgbClr val="F26B43"/>
          </p15:clr>
        </p15:guide>
        <p15:guide id="3" orient="horz" pos="787">
          <p15:clr>
            <a:srgbClr val="F26B43"/>
          </p15:clr>
        </p15:guide>
        <p15:guide id="4" pos="2880">
          <p15:clr>
            <a:srgbClr val="F26B43"/>
          </p15:clr>
        </p15:guide>
        <p15:guide id="5" pos="5556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323850" y="141128"/>
            <a:ext cx="8496300" cy="4522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323850" y="941560"/>
            <a:ext cx="8496300" cy="34804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45700" anchor="t" anchorCtr="0">
            <a:noAutofit/>
          </a:bodyPr>
          <a:lstStyle>
            <a:lvl1pPr marL="457200" marR="0" lvl="0" indent="-330200" algn="l" rtl="0">
              <a:spcBef>
                <a:spcPts val="1200"/>
              </a:spcBef>
              <a:spcAft>
                <a:spcPts val="0"/>
              </a:spcAft>
              <a:buClr>
                <a:srgbClr val="FF9900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spcBef>
                <a:spcPts val="300"/>
              </a:spcBef>
              <a:spcAft>
                <a:spcPts val="0"/>
              </a:spcAft>
              <a:buClr>
                <a:srgbClr val="FF9900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04800" algn="l" rtl="0">
              <a:spcBef>
                <a:spcPts val="300"/>
              </a:spcBef>
              <a:spcAft>
                <a:spcPts val="0"/>
              </a:spcAft>
              <a:buClr>
                <a:srgbClr val="FF9900"/>
              </a:buClr>
              <a:buSzPts val="1200"/>
              <a:buFont typeface="Courier New"/>
              <a:buChar char="o"/>
              <a:defRPr sz="12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2100" algn="l" rtl="0">
              <a:spcBef>
                <a:spcPts val="300"/>
              </a:spcBef>
              <a:spcAft>
                <a:spcPts val="0"/>
              </a:spcAft>
              <a:buClr>
                <a:srgbClr val="FF9900"/>
              </a:buClr>
              <a:buSzPts val="1000"/>
              <a:buFont typeface="Arial"/>
              <a:buChar char="–"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79400" algn="l" rtl="0">
              <a:spcBef>
                <a:spcPts val="300"/>
              </a:spcBef>
              <a:spcAft>
                <a:spcPts val="0"/>
              </a:spcAft>
              <a:buClr>
                <a:srgbClr val="FF9900"/>
              </a:buClr>
              <a:buSzPts val="800"/>
              <a:buFont typeface="Arial"/>
              <a:buChar char="»"/>
              <a:defRPr sz="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/>
          <p:nvPr/>
        </p:nvSpPr>
        <p:spPr>
          <a:xfrm>
            <a:off x="0" y="678922"/>
            <a:ext cx="9144000" cy="4571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" name="Google Shape;54;p13"/>
          <p:cNvSpPr/>
          <p:nvPr/>
        </p:nvSpPr>
        <p:spPr>
          <a:xfrm>
            <a:off x="0" y="744615"/>
            <a:ext cx="9144000" cy="457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5" name="Google Shape;55;p1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183686" y="128566"/>
            <a:ext cx="671281" cy="221484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326129" y="4752037"/>
            <a:ext cx="503250" cy="2503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9222330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>
          <p15:clr>
            <a:srgbClr val="F26B43"/>
          </p15:clr>
        </p15:guide>
        <p15:guide id="2" pos="204">
          <p15:clr>
            <a:srgbClr val="F26B43"/>
          </p15:clr>
        </p15:guide>
        <p15:guide id="3" orient="horz" pos="787">
          <p15:clr>
            <a:srgbClr val="F26B43"/>
          </p15:clr>
        </p15:guide>
        <p15:guide id="4" pos="2880">
          <p15:clr>
            <a:srgbClr val="F26B43"/>
          </p15:clr>
        </p15:guide>
        <p15:guide id="5" pos="5556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ovepress.com/characterization-of-patients-in-the-international-severe-asthma-regist-peer-reviewed-fulltext-article-JAA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ovepress.com/characterization-of-patients-in-the-international-severe-asthma-regist-peer-reviewed-fulltext-article-JAA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ovepress.com/characterization-of-patients-in-the-international-severe-asthma-regist-peer-reviewed-fulltext-article-JAA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ovepress.com/characterization-of-patients-in-the-international-severe-asthma-regist-peer-reviewed-fulltext-article-JAA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dovepress.com/characterization-of-patients-in-the-international-severe-asthma-regist-peer-reviewed-fulltext-article-JAA" TargetMode="Externa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ovepress.com/characterization-of-patients-in-the-international-severe-asthma-regist-peer-reviewed-fulltext-article-JAA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6.xml"/><Relationship Id="rId4" Type="http://schemas.openxmlformats.org/officeDocument/2006/relationships/hyperlink" Target="https://www.dovepress.com/characterization-of-patients-in-the-international-severe-asthma-regist-peer-reviewed-fulltext-article-JAA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0"/>
          <p:cNvSpPr txBox="1">
            <a:spLocks noGrp="1"/>
          </p:cNvSpPr>
          <p:nvPr>
            <p:ph type="ctrTitle"/>
          </p:nvPr>
        </p:nvSpPr>
        <p:spPr>
          <a:xfrm>
            <a:off x="158372" y="1876135"/>
            <a:ext cx="8726213" cy="11025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0" anchor="ctr" anchorCtr="0">
            <a:noAutofit/>
          </a:bodyPr>
          <a:lstStyle/>
          <a:p>
            <a:b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Characterization of Patients in the International Severe Asthma Registry with High Steroid Exposure Who Did or Did Not Initiate Biologic Therapy</a:t>
            </a:r>
            <a:b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GLITTER I</a:t>
            </a:r>
            <a:endParaRPr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70EDB9C-0326-CA89-9611-3D2C83A230C2}"/>
              </a:ext>
            </a:extLst>
          </p:cNvPr>
          <p:cNvSpPr txBox="1"/>
          <p:nvPr/>
        </p:nvSpPr>
        <p:spPr>
          <a:xfrm>
            <a:off x="108387" y="3307299"/>
            <a:ext cx="8927226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700" dirty="0">
                <a:solidFill>
                  <a:schemeClr val="accent3"/>
                </a:solidFill>
              </a:rPr>
              <a:t>Wenjia Chen, Mohsen </a:t>
            </a:r>
            <a:r>
              <a:rPr lang="en-GB" sz="700" dirty="0" err="1">
                <a:solidFill>
                  <a:schemeClr val="accent3"/>
                </a:solidFill>
              </a:rPr>
              <a:t>Sadatsafavi</a:t>
            </a:r>
            <a:r>
              <a:rPr lang="en-GB" sz="700" dirty="0">
                <a:solidFill>
                  <a:schemeClr val="accent3"/>
                </a:solidFill>
              </a:rPr>
              <a:t> , Trung N Tran, Ruth B Murray, Chong Boon Nigel Wong, </a:t>
            </a:r>
            <a:r>
              <a:rPr lang="en-GB" sz="700" dirty="0" err="1">
                <a:solidFill>
                  <a:schemeClr val="accent3"/>
                </a:solidFill>
              </a:rPr>
              <a:t>Nasloon</a:t>
            </a:r>
            <a:r>
              <a:rPr lang="en-GB" sz="700" dirty="0">
                <a:solidFill>
                  <a:schemeClr val="accent3"/>
                </a:solidFill>
              </a:rPr>
              <a:t> Ali, </a:t>
            </a:r>
            <a:r>
              <a:rPr lang="en-GB" sz="700" dirty="0" err="1">
                <a:solidFill>
                  <a:schemeClr val="accent3"/>
                </a:solidFill>
              </a:rPr>
              <a:t>Cono</a:t>
            </a:r>
            <a:r>
              <a:rPr lang="en-GB" sz="700" dirty="0">
                <a:solidFill>
                  <a:schemeClr val="accent3"/>
                </a:solidFill>
              </a:rPr>
              <a:t> </a:t>
            </a:r>
            <a:r>
              <a:rPr lang="en-GB" sz="700" dirty="0" err="1">
                <a:solidFill>
                  <a:schemeClr val="accent3"/>
                </a:solidFill>
              </a:rPr>
              <a:t>Ariti</a:t>
            </a:r>
            <a:r>
              <a:rPr lang="en-GB" sz="700" dirty="0">
                <a:solidFill>
                  <a:schemeClr val="accent3"/>
                </a:solidFill>
              </a:rPr>
              <a:t> , Esther Garcia Gil, Anthony Newell, Marianna </a:t>
            </a:r>
            <a:r>
              <a:rPr lang="en-GB" sz="700" dirty="0" err="1">
                <a:solidFill>
                  <a:schemeClr val="accent3"/>
                </a:solidFill>
              </a:rPr>
              <a:t>Alacqua</a:t>
            </a:r>
            <a:r>
              <a:rPr lang="en-GB" sz="700" dirty="0">
                <a:solidFill>
                  <a:schemeClr val="accent3"/>
                </a:solidFill>
              </a:rPr>
              <a:t>, Mona Al-Ahmad, Alan </a:t>
            </a:r>
            <a:r>
              <a:rPr lang="en-GB" sz="700" dirty="0" err="1">
                <a:solidFill>
                  <a:schemeClr val="accent3"/>
                </a:solidFill>
              </a:rPr>
              <a:t>Altraja</a:t>
            </a:r>
            <a:r>
              <a:rPr lang="en-GB" sz="700" dirty="0">
                <a:solidFill>
                  <a:schemeClr val="accent3"/>
                </a:solidFill>
              </a:rPr>
              <a:t>, Riyad Al-Lehebi, Mohit Bhutani, Leif </a:t>
            </a:r>
            <a:r>
              <a:rPr lang="en-GB" sz="700" dirty="0" err="1">
                <a:solidFill>
                  <a:schemeClr val="accent3"/>
                </a:solidFill>
              </a:rPr>
              <a:t>Bjermer</a:t>
            </a:r>
            <a:r>
              <a:rPr lang="en-GB" sz="700" dirty="0">
                <a:solidFill>
                  <a:schemeClr val="accent3"/>
                </a:solidFill>
              </a:rPr>
              <a:t>, Anne Sofie Bjerrum, Arnaud Bourdin, Lakmini Bulathsinhala, Anna von Bülow, John Busby, Giorgio Walter </a:t>
            </a:r>
            <a:r>
              <a:rPr lang="en-GB" sz="700" dirty="0" err="1">
                <a:solidFill>
                  <a:schemeClr val="accent3"/>
                </a:solidFill>
              </a:rPr>
              <a:t>Canonica</a:t>
            </a:r>
            <a:r>
              <a:rPr lang="en-GB" sz="700" dirty="0">
                <a:solidFill>
                  <a:schemeClr val="accent3"/>
                </a:solidFill>
              </a:rPr>
              <a:t>, Victoria Carter, George C Christoff, Borja G </a:t>
            </a:r>
            <a:r>
              <a:rPr lang="en-GB" sz="700" dirty="0" err="1">
                <a:solidFill>
                  <a:schemeClr val="accent3"/>
                </a:solidFill>
              </a:rPr>
              <a:t>Cosio</a:t>
            </a:r>
            <a:r>
              <a:rPr lang="en-GB" sz="700" dirty="0">
                <a:solidFill>
                  <a:schemeClr val="accent3"/>
                </a:solidFill>
              </a:rPr>
              <a:t>, Richard W Costello, J Mark FitzGerald, João A Fonseca, Kwang Ha Yoo, Liam G Heaney, Enrico </a:t>
            </a:r>
            <a:r>
              <a:rPr lang="en-GB" sz="700" dirty="0" err="1">
                <a:solidFill>
                  <a:schemeClr val="accent3"/>
                </a:solidFill>
              </a:rPr>
              <a:t>Heffler</a:t>
            </a:r>
            <a:r>
              <a:rPr lang="en-GB" sz="700" dirty="0">
                <a:solidFill>
                  <a:schemeClr val="accent3"/>
                </a:solidFill>
              </a:rPr>
              <a:t>, Mark Hew, Ole </a:t>
            </a:r>
            <a:r>
              <a:rPr lang="en-GB" sz="700" dirty="0" err="1">
                <a:solidFill>
                  <a:schemeClr val="accent3"/>
                </a:solidFill>
              </a:rPr>
              <a:t>Hilberg</a:t>
            </a:r>
            <a:r>
              <a:rPr lang="en-GB" sz="700" dirty="0">
                <a:solidFill>
                  <a:schemeClr val="accent3"/>
                </a:solidFill>
              </a:rPr>
              <a:t>, Flavia Hoyte, Takashi Iwanaga, David J Jackson, Rupert C Jones, Mariko </a:t>
            </a:r>
            <a:r>
              <a:rPr lang="en-GB" sz="700" dirty="0" err="1">
                <a:solidFill>
                  <a:schemeClr val="accent3"/>
                </a:solidFill>
              </a:rPr>
              <a:t>Siyue</a:t>
            </a:r>
            <a:r>
              <a:rPr lang="en-GB" sz="700" dirty="0">
                <a:solidFill>
                  <a:schemeClr val="accent3"/>
                </a:solidFill>
              </a:rPr>
              <a:t> Koh, Piotr Kuna, </a:t>
            </a:r>
            <a:r>
              <a:rPr lang="en-GB" sz="700" dirty="0" err="1">
                <a:solidFill>
                  <a:schemeClr val="accent3"/>
                </a:solidFill>
              </a:rPr>
              <a:t>Désirée</a:t>
            </a:r>
            <a:r>
              <a:rPr lang="en-GB" sz="700" dirty="0">
                <a:solidFill>
                  <a:schemeClr val="accent3"/>
                </a:solidFill>
              </a:rPr>
              <a:t> </a:t>
            </a:r>
            <a:r>
              <a:rPr lang="en-GB" sz="700" dirty="0" err="1">
                <a:solidFill>
                  <a:schemeClr val="accent3"/>
                </a:solidFill>
              </a:rPr>
              <a:t>Larenas-Linnemann</a:t>
            </a:r>
            <a:r>
              <a:rPr lang="en-GB" sz="700" dirty="0">
                <a:solidFill>
                  <a:schemeClr val="accent3"/>
                </a:solidFill>
              </a:rPr>
              <a:t>, </a:t>
            </a:r>
            <a:r>
              <a:rPr lang="en-GB" sz="700" dirty="0" err="1">
                <a:solidFill>
                  <a:schemeClr val="accent3"/>
                </a:solidFill>
              </a:rPr>
              <a:t>Sverre</a:t>
            </a:r>
            <a:r>
              <a:rPr lang="en-GB" sz="700" dirty="0">
                <a:solidFill>
                  <a:schemeClr val="accent3"/>
                </a:solidFill>
              </a:rPr>
              <a:t> Lehmann, Lauri A </a:t>
            </a:r>
            <a:r>
              <a:rPr lang="en-GB" sz="700" dirty="0" err="1">
                <a:solidFill>
                  <a:schemeClr val="accent3"/>
                </a:solidFill>
              </a:rPr>
              <a:t>Lehtimäki</a:t>
            </a:r>
            <a:r>
              <a:rPr lang="en-GB" sz="700" dirty="0">
                <a:solidFill>
                  <a:schemeClr val="accent3"/>
                </a:solidFill>
              </a:rPr>
              <a:t>, </a:t>
            </a:r>
            <a:r>
              <a:rPr lang="en-GB" sz="700" dirty="0" err="1">
                <a:solidFill>
                  <a:schemeClr val="accent3"/>
                </a:solidFill>
              </a:rPr>
              <a:t>Juntao</a:t>
            </a:r>
            <a:r>
              <a:rPr lang="en-GB" sz="700" dirty="0">
                <a:solidFill>
                  <a:schemeClr val="accent3"/>
                </a:solidFill>
              </a:rPr>
              <a:t> Lyu, Bassam Mahboub, Jorge Maspero, Andrew N Menzies-Gow, Concetta Sirena, Nikolaos Papadopoulos, Andriana I </a:t>
            </a:r>
            <a:r>
              <a:rPr lang="en-GB" sz="700" dirty="0" err="1">
                <a:solidFill>
                  <a:schemeClr val="accent3"/>
                </a:solidFill>
              </a:rPr>
              <a:t>Papaioannou</a:t>
            </a:r>
            <a:r>
              <a:rPr lang="en-GB" sz="700" dirty="0">
                <a:solidFill>
                  <a:schemeClr val="accent3"/>
                </a:solidFill>
              </a:rPr>
              <a:t>, Luis Pérez de Llano, </a:t>
            </a:r>
            <a:r>
              <a:rPr lang="en-GB" sz="700" dirty="0" err="1">
                <a:solidFill>
                  <a:schemeClr val="accent3"/>
                </a:solidFill>
              </a:rPr>
              <a:t>Diahn-Warng</a:t>
            </a:r>
            <a:r>
              <a:rPr lang="en-GB" sz="700" dirty="0">
                <a:solidFill>
                  <a:schemeClr val="accent3"/>
                </a:solidFill>
              </a:rPr>
              <a:t> </a:t>
            </a:r>
            <a:r>
              <a:rPr lang="en-GB" sz="700" dirty="0" err="1">
                <a:solidFill>
                  <a:schemeClr val="accent3"/>
                </a:solidFill>
              </a:rPr>
              <a:t>Perng</a:t>
            </a:r>
            <a:r>
              <a:rPr lang="en-GB" sz="700" dirty="0">
                <a:solidFill>
                  <a:schemeClr val="accent3"/>
                </a:solidFill>
              </a:rPr>
              <a:t>, Matthew Peters, Paul E Pfeffer, Celeste M Porsbjerg, Todor A Popov, Chin Kook Rhee, Sundeep Salvi, Camille </a:t>
            </a:r>
            <a:r>
              <a:rPr lang="en-GB" sz="700" dirty="0" err="1">
                <a:solidFill>
                  <a:schemeClr val="accent3"/>
                </a:solidFill>
              </a:rPr>
              <a:t>Taillé</a:t>
            </a:r>
            <a:r>
              <a:rPr lang="en-GB" sz="700" dirty="0">
                <a:solidFill>
                  <a:schemeClr val="accent3"/>
                </a:solidFill>
              </a:rPr>
              <a:t>, Christian Taube, Carlos A Torres-Duque, Charlotte S </a:t>
            </a:r>
            <a:r>
              <a:rPr lang="en-GB" sz="700" dirty="0" err="1">
                <a:solidFill>
                  <a:schemeClr val="accent3"/>
                </a:solidFill>
              </a:rPr>
              <a:t>Ulrik</a:t>
            </a:r>
            <a:r>
              <a:rPr lang="en-GB" sz="700" dirty="0">
                <a:solidFill>
                  <a:schemeClr val="accent3"/>
                </a:solidFill>
              </a:rPr>
              <a:t>, Seung Won Ra, Eileen Wang, Michael E Wechsler, David B Price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CC1DC7E-9DF2-706E-DA2F-1D73A9D9F830}"/>
              </a:ext>
            </a:extLst>
          </p:cNvPr>
          <p:cNvSpPr txBox="1"/>
          <p:nvPr/>
        </p:nvSpPr>
        <p:spPr>
          <a:xfrm>
            <a:off x="-185202" y="4958834"/>
            <a:ext cx="9413359" cy="1846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600" kern="1200" dirty="0">
                <a:solidFill>
                  <a:srgbClr val="404040"/>
                </a:solidFill>
                <a:ea typeface="+mn-ea"/>
                <a:cs typeface="+mn-cs"/>
              </a:rPr>
              <a:t>Chen W. et al., Characterization of Patients in the International Severe Asthma Registry with High Steroid Exposure Who Did or Did Not Initiate Biologic Therapy. J Asthma Allergy. 2022;15:1491-1510 </a:t>
            </a:r>
            <a:r>
              <a:rPr lang="en-GB" sz="600" kern="1200" dirty="0">
                <a:solidFill>
                  <a:srgbClr val="404040"/>
                </a:solidFill>
                <a:ea typeface="+mn-ea"/>
                <a:cs typeface="+mn-cs"/>
                <a:hlinkClick r:id="rId3"/>
              </a:rPr>
              <a:t>https://doi.org/10.2147/JAA.S377174</a:t>
            </a:r>
            <a:endParaRPr lang="en-GB" sz="600" kern="1200" dirty="0">
              <a:solidFill>
                <a:srgbClr val="404040"/>
              </a:solidFill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4"/>
          <p:cNvSpPr txBox="1">
            <a:spLocks noGrp="1"/>
          </p:cNvSpPr>
          <p:nvPr>
            <p:ph type="title"/>
          </p:nvPr>
        </p:nvSpPr>
        <p:spPr>
          <a:xfrm>
            <a:off x="323850" y="205979"/>
            <a:ext cx="8496300" cy="3383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</a:pPr>
            <a:r>
              <a:rPr lang="en-GB" dirty="0"/>
              <a:t>Aim and Methods</a:t>
            </a:r>
            <a:endParaRPr dirty="0"/>
          </a:p>
        </p:txBody>
      </p:sp>
      <p:sp>
        <p:nvSpPr>
          <p:cNvPr id="129" name="Google Shape;129;p24"/>
          <p:cNvSpPr txBox="1">
            <a:spLocks noGrp="1"/>
          </p:cNvSpPr>
          <p:nvPr>
            <p:ph type="body" idx="1"/>
          </p:nvPr>
        </p:nvSpPr>
        <p:spPr>
          <a:xfrm>
            <a:off x="87558" y="4608390"/>
            <a:ext cx="8647730" cy="4024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indent="0"/>
            <a:r>
              <a:rPr lang="en-NZ" sz="600" kern="1200" dirty="0">
                <a:solidFill>
                  <a:srgbClr val="404040"/>
                </a:solidFill>
                <a:ea typeface="+mn-ea"/>
                <a:cs typeface="+mn-cs"/>
              </a:rPr>
              <a:t>International Severe Asthma Registry data : ISAR, OCS: Oral corticosteroids, anti-</a:t>
            </a:r>
            <a:r>
              <a:rPr lang="en-NZ" sz="600" kern="1200" dirty="0" err="1">
                <a:solidFill>
                  <a:srgbClr val="404040"/>
                </a:solidFill>
                <a:ea typeface="+mn-ea"/>
                <a:cs typeface="+mn-cs"/>
              </a:rPr>
              <a:t>IgE</a:t>
            </a:r>
            <a:r>
              <a:rPr lang="en-NZ" sz="600" kern="1200" dirty="0">
                <a:solidFill>
                  <a:srgbClr val="404040"/>
                </a:solidFill>
                <a:ea typeface="+mn-ea"/>
                <a:cs typeface="+mn-cs"/>
              </a:rPr>
              <a:t>: Anti-immunoglobulin E, anti-IL5: anti-immunoglobulin 5, anti-IL4: Anti-immunoglobulin 4</a:t>
            </a:r>
          </a:p>
        </p:txBody>
      </p:sp>
      <p:sp>
        <p:nvSpPr>
          <p:cNvPr id="2" name="Inhaltsplatzhalter 4">
            <a:extLst>
              <a:ext uri="{FF2B5EF4-FFF2-40B4-BE49-F238E27FC236}">
                <a16:creationId xmlns:a16="http://schemas.microsoft.com/office/drawing/2014/main" id="{53444283-D004-A357-D80C-64A5E227F379}"/>
              </a:ext>
            </a:extLst>
          </p:cNvPr>
          <p:cNvSpPr txBox="1">
            <a:spLocks/>
          </p:cNvSpPr>
          <p:nvPr/>
        </p:nvSpPr>
        <p:spPr>
          <a:xfrm>
            <a:off x="201859" y="2249606"/>
            <a:ext cx="4296397" cy="369973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en-US" sz="1050" dirty="0">
                <a:solidFill>
                  <a:schemeClr val="accent1"/>
                </a:solidFill>
                <a:latin typeface="+mn-lt"/>
              </a:rPr>
              <a:t>Compare the characteristics of severe asthma patients with HOCS who did and did not initiate biologics</a:t>
            </a:r>
          </a:p>
        </p:txBody>
      </p:sp>
      <p:sp>
        <p:nvSpPr>
          <p:cNvPr id="3" name="Google Shape;2924;g1187c0eb48a_48_342">
            <a:extLst>
              <a:ext uri="{FF2B5EF4-FFF2-40B4-BE49-F238E27FC236}">
                <a16:creationId xmlns:a16="http://schemas.microsoft.com/office/drawing/2014/main" id="{A3B9AE33-CACD-ACFC-FDD8-979861AA140C}"/>
              </a:ext>
            </a:extLst>
          </p:cNvPr>
          <p:cNvSpPr/>
          <p:nvPr/>
        </p:nvSpPr>
        <p:spPr>
          <a:xfrm>
            <a:off x="201859" y="1781788"/>
            <a:ext cx="1639392" cy="409826"/>
          </a:xfrm>
          <a:prstGeom prst="roundRect">
            <a:avLst>
              <a:gd name="adj" fmla="val 16667"/>
            </a:avLst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Clr>
                <a:srgbClr val="000000"/>
              </a:buClr>
              <a:defRPr/>
            </a:pPr>
            <a:r>
              <a:rPr lang="en-AU" b="1" dirty="0">
                <a:solidFill>
                  <a:schemeClr val="bg1"/>
                </a:solidFill>
                <a:ea typeface="Calibri" panose="020F0502020204030204" pitchFamily="34" charset="0"/>
              </a:rPr>
              <a:t>Aim</a:t>
            </a:r>
            <a:endParaRPr kumimoji="0" b="1" i="0" u="none" strike="noStrike" kern="0" cap="none" spc="0" normalizeH="0" baseline="0" noProof="0" dirty="0">
              <a:solidFill>
                <a:schemeClr val="bg1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D68C0621-06FB-E917-CD1B-12C03C1F3131}"/>
              </a:ext>
            </a:extLst>
          </p:cNvPr>
          <p:cNvSpPr txBox="1">
            <a:spLocks/>
          </p:cNvSpPr>
          <p:nvPr/>
        </p:nvSpPr>
        <p:spPr>
          <a:xfrm>
            <a:off x="87558" y="3274142"/>
            <a:ext cx="4524998" cy="760788"/>
          </a:xfrm>
          <a:prstGeom prst="rect">
            <a:avLst/>
          </a:prstGeom>
          <a:noFill/>
          <a:ln w="19050">
            <a:noFill/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25449" indent="-171450" defTabSz="514338">
              <a:lnSpc>
                <a:spcPct val="107000"/>
              </a:lnSpc>
              <a:buSzPts val="1100"/>
              <a:buFont typeface="Arial" panose="020B0604020202020204" pitchFamily="34" charset="0"/>
              <a:buChar char="•"/>
              <a:defRPr/>
            </a:pPr>
            <a:r>
              <a:rPr lang="en-US" sz="1050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Baseline characteristics of patients with HOCS (long-term maintenance OCS therapy for at least 1 year, or ≥4 courses of steroid bursts in a year) from ISAR who initiated or did not initiate biologics (anti-</a:t>
            </a:r>
            <a:r>
              <a:rPr lang="en-US" sz="1050" kern="1200" dirty="0" err="1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lgE</a:t>
            </a:r>
            <a:r>
              <a:rPr lang="en-US" sz="1050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, anti-IL5/5R or anti-IL4R), were described at the time of biologic initiation or registry enrolment</a:t>
            </a:r>
          </a:p>
          <a:p>
            <a:pPr marL="225449" indent="-171450" defTabSz="514338">
              <a:lnSpc>
                <a:spcPct val="107000"/>
              </a:lnSpc>
              <a:buSzPts val="1100"/>
              <a:buFont typeface="Arial" panose="020B0604020202020204" pitchFamily="34" charset="0"/>
              <a:buChar char="•"/>
              <a:defRPr/>
            </a:pPr>
            <a:r>
              <a:rPr lang="en-US" sz="1050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Statistical relationships were tested using Pearson’s chi-squared tests for categorical variables, and t-tests for continuous variables, adjusting for potential errors in multiple comparisons</a:t>
            </a:r>
            <a:endParaRPr lang="en-SG" sz="1050" kern="1200" dirty="0">
              <a:solidFill>
                <a:schemeClr val="accen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Google Shape;2924;g1187c0eb48a_48_342">
            <a:extLst>
              <a:ext uri="{FF2B5EF4-FFF2-40B4-BE49-F238E27FC236}">
                <a16:creationId xmlns:a16="http://schemas.microsoft.com/office/drawing/2014/main" id="{27B79331-D412-185B-6CC2-B679A905B4CB}"/>
              </a:ext>
            </a:extLst>
          </p:cNvPr>
          <p:cNvSpPr/>
          <p:nvPr/>
        </p:nvSpPr>
        <p:spPr>
          <a:xfrm>
            <a:off x="201861" y="2677571"/>
            <a:ext cx="1639390" cy="409826"/>
          </a:xfrm>
          <a:prstGeom prst="roundRect">
            <a:avLst>
              <a:gd name="adj" fmla="val 16667"/>
            </a:avLst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Clr>
                <a:srgbClr val="000000"/>
              </a:buClr>
              <a:defRPr/>
            </a:pPr>
            <a:r>
              <a:rPr lang="en-AU" b="1" dirty="0">
                <a:solidFill>
                  <a:schemeClr val="bg1"/>
                </a:solidFill>
                <a:ea typeface="Calibri" panose="020F0502020204030204" pitchFamily="34" charset="0"/>
              </a:rPr>
              <a:t>Methods</a:t>
            </a:r>
            <a:endParaRPr kumimoji="0" b="1" i="0" u="none" strike="noStrike" kern="0" cap="none" spc="0" normalizeH="0" baseline="0" noProof="0" dirty="0">
              <a:solidFill>
                <a:schemeClr val="bg1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Google Shape;2924;g1187c0eb48a_48_342">
            <a:extLst>
              <a:ext uri="{FF2B5EF4-FFF2-40B4-BE49-F238E27FC236}">
                <a16:creationId xmlns:a16="http://schemas.microsoft.com/office/drawing/2014/main" id="{BCB4E6FA-79F6-A00B-76A7-9A73307E8D9A}"/>
              </a:ext>
            </a:extLst>
          </p:cNvPr>
          <p:cNvSpPr/>
          <p:nvPr/>
        </p:nvSpPr>
        <p:spPr>
          <a:xfrm>
            <a:off x="201861" y="866697"/>
            <a:ext cx="1639392" cy="409826"/>
          </a:xfrm>
          <a:prstGeom prst="roundRect">
            <a:avLst>
              <a:gd name="adj" fmla="val 16667"/>
            </a:avLst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Clr>
                <a:srgbClr val="000000"/>
              </a:buClr>
              <a:defRPr/>
            </a:pPr>
            <a:r>
              <a:rPr lang="en-AU" b="1" dirty="0">
                <a:solidFill>
                  <a:schemeClr val="bg1"/>
                </a:solidFill>
                <a:ea typeface="Calibri" panose="020F0502020204030204" pitchFamily="34" charset="0"/>
              </a:rPr>
              <a:t>Background</a:t>
            </a:r>
            <a:endParaRPr kumimoji="0" b="1" i="0" u="none" strike="noStrike" kern="0" cap="none" spc="0" normalizeH="0" baseline="0" noProof="0" dirty="0">
              <a:solidFill>
                <a:schemeClr val="bg1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Inhaltsplatzhalter 4">
            <a:extLst>
              <a:ext uri="{FF2B5EF4-FFF2-40B4-BE49-F238E27FC236}">
                <a16:creationId xmlns:a16="http://schemas.microsoft.com/office/drawing/2014/main" id="{68EBDEDD-8C07-5B95-3929-A3C7AB1BA69D}"/>
              </a:ext>
            </a:extLst>
          </p:cNvPr>
          <p:cNvSpPr txBox="1">
            <a:spLocks/>
          </p:cNvSpPr>
          <p:nvPr/>
        </p:nvSpPr>
        <p:spPr>
          <a:xfrm>
            <a:off x="201861" y="1320835"/>
            <a:ext cx="4174928" cy="369973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lnSpc>
                <a:spcPct val="120000"/>
              </a:lnSpc>
              <a:buNone/>
            </a:pPr>
            <a:r>
              <a:rPr lang="en-US" sz="1050" dirty="0">
                <a:solidFill>
                  <a:schemeClr val="accent1"/>
                </a:solidFill>
                <a:latin typeface="+mn-lt"/>
              </a:rPr>
              <a:t>Many severe asthma patients with high oral corticosteroid exposure (HOCS) often do not initiate biologics despite being eligible</a:t>
            </a:r>
            <a:endParaRPr lang="en-GB" sz="1050" dirty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1DFE68F-03AF-5732-4467-17FF8AE89F0F}"/>
              </a:ext>
            </a:extLst>
          </p:cNvPr>
          <p:cNvSpPr txBox="1"/>
          <p:nvPr/>
        </p:nvSpPr>
        <p:spPr>
          <a:xfrm>
            <a:off x="0" y="4992683"/>
            <a:ext cx="9413359" cy="1846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600" kern="1200" dirty="0">
                <a:solidFill>
                  <a:srgbClr val="404040"/>
                </a:solidFill>
                <a:ea typeface="+mn-ea"/>
                <a:cs typeface="+mn-cs"/>
              </a:rPr>
              <a:t>Chen W. et al., Characterization of Patients in the International Severe Asthma Registry with High Steroid Exposure Who Did or Did Not Initiate Biologic Therapy. J Asthma Allergy. 2022;15:1491-1510 </a:t>
            </a:r>
            <a:r>
              <a:rPr lang="en-GB" sz="600" kern="1200" dirty="0">
                <a:solidFill>
                  <a:srgbClr val="404040"/>
                </a:solidFill>
                <a:ea typeface="+mn-ea"/>
                <a:cs typeface="+mn-cs"/>
                <a:hlinkClick r:id="rId3"/>
              </a:rPr>
              <a:t>https://doi.org/10.2147/JAA.S377174</a:t>
            </a:r>
            <a:endParaRPr lang="en-GB" sz="600" kern="1200" dirty="0">
              <a:solidFill>
                <a:srgbClr val="404040"/>
              </a:solidFill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30BB6E4-2E4C-CBF0-CFE7-E64E7F4ABE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5746" y="928579"/>
            <a:ext cx="4266899" cy="365090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7F7C939-2796-2D06-2C70-98D928E3A42E}"/>
              </a:ext>
            </a:extLst>
          </p:cNvPr>
          <p:cNvSpPr txBox="1"/>
          <p:nvPr/>
        </p:nvSpPr>
        <p:spPr>
          <a:xfrm>
            <a:off x="6439758" y="4492352"/>
            <a:ext cx="82434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>
                <a:solidFill>
                  <a:schemeClr val="accent3"/>
                </a:solidFill>
              </a:rPr>
              <a:t>70.5%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950C4DF-2C00-D573-4B84-7CDA18A6AD19}"/>
              </a:ext>
            </a:extLst>
          </p:cNvPr>
          <p:cNvSpPr txBox="1"/>
          <p:nvPr/>
        </p:nvSpPr>
        <p:spPr>
          <a:xfrm>
            <a:off x="7995804" y="4492352"/>
            <a:ext cx="82434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>
                <a:solidFill>
                  <a:schemeClr val="accent3"/>
                </a:solidFill>
              </a:rPr>
              <a:t>29.5%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06AE441-D76C-7E4E-7739-D2D631B442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857" y="140996"/>
            <a:ext cx="8496300" cy="454420"/>
          </a:xfrm>
        </p:spPr>
        <p:txBody>
          <a:bodyPr/>
          <a:lstStyle/>
          <a:p>
            <a:r>
              <a:rPr lang="en-GB" sz="1400" dirty="0"/>
              <a:t>Disparity in biologic accessibility worldwide evident:</a:t>
            </a:r>
            <a:br>
              <a:rPr lang="en-GB" sz="1400" dirty="0"/>
            </a:br>
            <a:r>
              <a:rPr lang="en-US" sz="1400" dirty="0">
                <a:solidFill>
                  <a:schemeClr val="accent3"/>
                </a:solidFill>
              </a:rPr>
              <a:t>29% of SA patients with high oral corticosteroid exposure did not receive biologics </a:t>
            </a:r>
            <a:endParaRPr lang="en-GB" sz="1400" dirty="0">
              <a:solidFill>
                <a:schemeClr val="accent3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FCFAEB3-C851-338B-A204-2EA3562C54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86" y="855907"/>
            <a:ext cx="6804016" cy="404672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A65104A-DE3F-9D29-DEBA-73509EF30277}"/>
              </a:ext>
            </a:extLst>
          </p:cNvPr>
          <p:cNvSpPr txBox="1"/>
          <p:nvPr/>
        </p:nvSpPr>
        <p:spPr>
          <a:xfrm>
            <a:off x="0" y="4992683"/>
            <a:ext cx="9413359" cy="1846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600" kern="1200" dirty="0">
                <a:solidFill>
                  <a:srgbClr val="404040"/>
                </a:solidFill>
                <a:ea typeface="+mn-ea"/>
                <a:cs typeface="+mn-cs"/>
              </a:rPr>
              <a:t>Chen W. et al., Characterization of Patients in the International Severe Asthma Registry with High Steroid Exposure Who Did or Did Not Initiate Biologic Therapy. J Asthma Allergy. 2022;15:1491-1510 </a:t>
            </a:r>
            <a:r>
              <a:rPr lang="en-GB" sz="600" kern="1200" dirty="0">
                <a:solidFill>
                  <a:srgbClr val="404040"/>
                </a:solidFill>
                <a:ea typeface="+mn-ea"/>
                <a:cs typeface="+mn-cs"/>
                <a:hlinkClick r:id="rId3"/>
              </a:rPr>
              <a:t>https://doi.org/10.2147/JAA.S377174</a:t>
            </a:r>
            <a:endParaRPr lang="en-GB" sz="600" kern="1200" dirty="0">
              <a:solidFill>
                <a:srgbClr val="404040"/>
              </a:solidFill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7BC57E8-9815-91AC-69C8-894C5AA696C0}"/>
              </a:ext>
            </a:extLst>
          </p:cNvPr>
          <p:cNvSpPr txBox="1"/>
          <p:nvPr/>
        </p:nvSpPr>
        <p:spPr>
          <a:xfrm>
            <a:off x="6829991" y="1616804"/>
            <a:ext cx="2260023" cy="21929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050" b="1" dirty="0">
                <a:solidFill>
                  <a:schemeClr val="accent1"/>
                </a:solidFill>
              </a:rPr>
              <a:t>Pattern of biologic initiation related to country-income level </a:t>
            </a:r>
          </a:p>
          <a:p>
            <a:endParaRPr lang="en-US" sz="1050" dirty="0">
              <a:solidFill>
                <a:schemeClr val="accent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050" b="1" dirty="0">
                <a:solidFill>
                  <a:schemeClr val="accent1"/>
                </a:solidFill>
              </a:rPr>
              <a:t>Inconsistency between the initiation of biologics and country-specific biologic accessibility- </a:t>
            </a:r>
            <a:r>
              <a:rPr lang="en-US" sz="1050" dirty="0">
                <a:solidFill>
                  <a:schemeClr val="accent1"/>
                </a:solidFill>
              </a:rPr>
              <a:t>suggesting that prescription criteria, and by extension, biologic accessibility, not the sole determinants for biologic initiation in certain countries</a:t>
            </a:r>
            <a:endParaRPr lang="en-GB" sz="1050" dirty="0">
              <a:solidFill>
                <a:schemeClr val="accent1"/>
              </a:solidFill>
            </a:endParaRPr>
          </a:p>
        </p:txBody>
      </p:sp>
      <p:sp>
        <p:nvSpPr>
          <p:cNvPr id="2" name="Google Shape;129;p24">
            <a:extLst>
              <a:ext uri="{FF2B5EF4-FFF2-40B4-BE49-F238E27FC236}">
                <a16:creationId xmlns:a16="http://schemas.microsoft.com/office/drawing/2014/main" id="{FE9501E1-B99F-3C3C-85B8-4F27571262A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7558" y="4608390"/>
            <a:ext cx="8647730" cy="4024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indent="0"/>
            <a:r>
              <a:rPr lang="en-NZ" sz="600" kern="1200" dirty="0">
                <a:solidFill>
                  <a:srgbClr val="404040"/>
                </a:solidFill>
                <a:ea typeface="+mn-ea"/>
                <a:cs typeface="+mn-cs"/>
              </a:rPr>
              <a:t>International Severe Asthma Registry data : ISAR, HOCS: High Oral Corticosteroid exposure, SA: Severe Asthma</a:t>
            </a:r>
          </a:p>
        </p:txBody>
      </p:sp>
    </p:spTree>
    <p:extLst>
      <p:ext uri="{BB962C8B-B14F-4D97-AF65-F5344CB8AC3E}">
        <p14:creationId xmlns:p14="http://schemas.microsoft.com/office/powerpoint/2010/main" val="2450960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1CCFC87-0B95-DC5C-5AB4-BF9E8CFD9B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378" y="114083"/>
            <a:ext cx="8496300" cy="454420"/>
          </a:xfrm>
        </p:spPr>
        <p:txBody>
          <a:bodyPr/>
          <a:lstStyle/>
          <a:p>
            <a:r>
              <a:rPr lang="en-US" sz="1600" dirty="0"/>
              <a:t>Serious infectious events, nasal polyps and inadequate asthma control appear to encourage biologic prescribing for SA patients with high oral corticosteroid exposure </a:t>
            </a:r>
            <a:endParaRPr lang="en-GB" sz="16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EF922BB-5B19-82B9-F171-1DEE39CE97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216" y="1373879"/>
            <a:ext cx="4865038" cy="312580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04635FE-D3C7-2AB7-DBBD-723DB64E8CD3}"/>
              </a:ext>
            </a:extLst>
          </p:cNvPr>
          <p:cNvSpPr txBox="1"/>
          <p:nvPr/>
        </p:nvSpPr>
        <p:spPr>
          <a:xfrm>
            <a:off x="390124" y="1004547"/>
            <a:ext cx="435032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900" b="1" dirty="0">
                <a:solidFill>
                  <a:schemeClr val="accent1"/>
                </a:solidFill>
                <a:latin typeface="Elsevier Sans"/>
              </a:rPr>
              <a:t>Clinical characteristics of adult severe asthma patients with high oral corticosteroid exposure enrolled in ISAR who did and did not initiate biologic therapy</a:t>
            </a:r>
            <a:endParaRPr lang="en-GB" sz="900" b="1" dirty="0">
              <a:solidFill>
                <a:schemeClr val="accent1"/>
              </a:solidFill>
              <a:latin typeface="Elsevier San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E1A29FA-D016-AA1E-683D-1F35954DF0E8}"/>
              </a:ext>
            </a:extLst>
          </p:cNvPr>
          <p:cNvSpPr txBox="1"/>
          <p:nvPr/>
        </p:nvSpPr>
        <p:spPr>
          <a:xfrm>
            <a:off x="0" y="4808502"/>
            <a:ext cx="805641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600" kern="1200" dirty="0">
                <a:solidFill>
                  <a:srgbClr val="404040"/>
                </a:solidFill>
                <a:ea typeface="+mn-ea"/>
                <a:cs typeface="+mn-cs"/>
              </a:rPr>
              <a:t>BEC, blood eosinophil count; BD, bronchodilator; </a:t>
            </a:r>
            <a:r>
              <a:rPr lang="en-GB" sz="600" kern="1200" dirty="0" err="1">
                <a:solidFill>
                  <a:srgbClr val="404040"/>
                </a:solidFill>
                <a:ea typeface="+mn-ea"/>
                <a:cs typeface="+mn-cs"/>
              </a:rPr>
              <a:t>Bx</a:t>
            </a:r>
            <a:r>
              <a:rPr lang="en-GB" sz="600" kern="1200" dirty="0">
                <a:solidFill>
                  <a:srgbClr val="404040"/>
                </a:solidFill>
                <a:ea typeface="+mn-ea"/>
                <a:cs typeface="+mn-cs"/>
              </a:rPr>
              <a:t>, biologic; FEV1, forced expiratory volume in one second; FVC, forced vital capacity; </a:t>
            </a:r>
            <a:r>
              <a:rPr lang="en-GB" sz="600" kern="1200" dirty="0" err="1">
                <a:solidFill>
                  <a:srgbClr val="404040"/>
                </a:solidFill>
                <a:ea typeface="+mn-ea"/>
                <a:cs typeface="+mn-cs"/>
              </a:rPr>
              <a:t>IgE</a:t>
            </a:r>
            <a:r>
              <a:rPr lang="en-GB" sz="600" kern="1200" dirty="0">
                <a:solidFill>
                  <a:srgbClr val="404040"/>
                </a:solidFill>
                <a:ea typeface="+mn-ea"/>
                <a:cs typeface="+mn-cs"/>
              </a:rPr>
              <a:t>, immunoglobulin E; ISAR, International Severe Asthma Registry; OCS, oral corticosteroid, HOCS: High Oral Corticosteroid exposure, SA: Severe Asthma, </a:t>
            </a:r>
            <a:r>
              <a:rPr lang="en-GB" sz="600" kern="1200" dirty="0" err="1">
                <a:solidFill>
                  <a:srgbClr val="404040"/>
                </a:solidFill>
                <a:ea typeface="+mn-ea"/>
                <a:cs typeface="+mn-cs"/>
              </a:rPr>
              <a:t>IV:Intravenous</a:t>
            </a:r>
            <a:endParaRPr lang="en-GB" sz="600" kern="1200" dirty="0">
              <a:solidFill>
                <a:srgbClr val="404040"/>
              </a:solidFill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80AB4A9-C22B-C80C-F527-8B1C85192B76}"/>
              </a:ext>
            </a:extLst>
          </p:cNvPr>
          <p:cNvSpPr txBox="1"/>
          <p:nvPr/>
        </p:nvSpPr>
        <p:spPr>
          <a:xfrm>
            <a:off x="0" y="4992683"/>
            <a:ext cx="9413359" cy="1846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600" kern="1200" dirty="0">
                <a:solidFill>
                  <a:srgbClr val="404040"/>
                </a:solidFill>
                <a:ea typeface="+mn-ea"/>
                <a:cs typeface="+mn-cs"/>
              </a:rPr>
              <a:t>Chen W. et al., Characterization of Patients in the International Severe Asthma Registry with High Steroid Exposure Who Did or Did Not Initiate Biologic Therapy. J Asthma Allergy. 2022;15:1491-1510 </a:t>
            </a:r>
            <a:r>
              <a:rPr lang="en-GB" sz="600" kern="1200" dirty="0">
                <a:solidFill>
                  <a:srgbClr val="404040"/>
                </a:solidFill>
                <a:ea typeface="+mn-ea"/>
                <a:cs typeface="+mn-cs"/>
                <a:hlinkClick r:id="rId3"/>
              </a:rPr>
              <a:t>https://doi.org/10.2147/JAA.S377174</a:t>
            </a:r>
            <a:endParaRPr lang="en-GB" sz="600" kern="1200" dirty="0">
              <a:solidFill>
                <a:srgbClr val="404040"/>
              </a:solidFill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1FA5852-830A-2A33-3751-07874537C25E}"/>
              </a:ext>
            </a:extLst>
          </p:cNvPr>
          <p:cNvSpPr txBox="1"/>
          <p:nvPr/>
        </p:nvSpPr>
        <p:spPr>
          <a:xfrm>
            <a:off x="4658188" y="1232660"/>
            <a:ext cx="4213692" cy="33932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accent1"/>
                </a:solidFill>
              </a:rPr>
              <a:t>Compared to non-initiators, patients who </a:t>
            </a:r>
            <a:r>
              <a:rPr lang="en-US" sz="1200" b="1" dirty="0">
                <a:solidFill>
                  <a:schemeClr val="accent3"/>
                </a:solidFill>
              </a:rPr>
              <a:t>initiated biologics </a:t>
            </a:r>
            <a:r>
              <a:rPr lang="en-US" sz="1200" dirty="0">
                <a:solidFill>
                  <a:schemeClr val="accent1"/>
                </a:solidFill>
              </a:rPr>
              <a:t>were/had: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>
              <a:solidFill>
                <a:schemeClr val="accent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accent1"/>
                </a:solidFill>
              </a:rPr>
              <a:t>More likely to have </a:t>
            </a:r>
            <a:r>
              <a:rPr lang="en-US" sz="1200" b="1" dirty="0">
                <a:solidFill>
                  <a:schemeClr val="accent3"/>
                </a:solidFill>
              </a:rPr>
              <a:t>uncontrolled asthma </a:t>
            </a:r>
            <a:r>
              <a:rPr lang="en-US" sz="1200" dirty="0">
                <a:solidFill>
                  <a:schemeClr val="accent1"/>
                </a:solidFill>
              </a:rPr>
              <a:t>(80.8% vs 73.2%, p=0.004) </a:t>
            </a:r>
          </a:p>
          <a:p>
            <a:endParaRPr lang="en-US" sz="1200" dirty="0">
              <a:solidFill>
                <a:schemeClr val="accent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accent1"/>
                </a:solidFill>
              </a:rPr>
              <a:t>More likely to have a </a:t>
            </a:r>
            <a:r>
              <a:rPr lang="en-US" sz="1200" b="1" dirty="0">
                <a:solidFill>
                  <a:schemeClr val="accent3"/>
                </a:solidFill>
              </a:rPr>
              <a:t>serious infection</a:t>
            </a:r>
            <a:r>
              <a:rPr lang="en-US" sz="1200" dirty="0">
                <a:solidFill>
                  <a:schemeClr val="accent1"/>
                </a:solidFill>
              </a:rPr>
              <a:t>, defined as an infection that required hospitalization, invasive or non-invasive ventilation, IV antibiotics, or that resulted in a fatal outcome (49.0% vs 13.3%, p&lt;0.001)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>
              <a:solidFill>
                <a:schemeClr val="accent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accent1"/>
                </a:solidFill>
              </a:rPr>
              <a:t>More likely to have </a:t>
            </a:r>
            <a:r>
              <a:rPr lang="en-US" sz="1200" b="1" dirty="0">
                <a:solidFill>
                  <a:schemeClr val="accent3"/>
                </a:solidFill>
              </a:rPr>
              <a:t>nasal polyps </a:t>
            </a:r>
            <a:r>
              <a:rPr lang="en-US" sz="1200" dirty="0">
                <a:solidFill>
                  <a:schemeClr val="accent1"/>
                </a:solidFill>
              </a:rPr>
              <a:t>(35.2% vs 23.6%, p&lt;0.001)</a:t>
            </a:r>
          </a:p>
          <a:p>
            <a:endParaRPr lang="en-US" sz="1200" dirty="0">
              <a:solidFill>
                <a:schemeClr val="accent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accent1"/>
                </a:solidFill>
              </a:rPr>
              <a:t>Modestly </a:t>
            </a:r>
            <a:r>
              <a:rPr lang="en-US" sz="1200" b="1" dirty="0">
                <a:solidFill>
                  <a:schemeClr val="accent3"/>
                </a:solidFill>
              </a:rPr>
              <a:t>greater degree of airflow limitation </a:t>
            </a:r>
            <a:r>
              <a:rPr lang="en-US" sz="1200" dirty="0">
                <a:solidFill>
                  <a:schemeClr val="accent1"/>
                </a:solidFill>
              </a:rPr>
              <a:t>according to the proportion with a FEV1/FVC ratio of less than 0.7 (56.8% vs 51.8%, p=0.013)</a:t>
            </a:r>
          </a:p>
          <a:p>
            <a:endParaRPr lang="en-US" sz="1050" dirty="0">
              <a:solidFill>
                <a:schemeClr val="accent1"/>
              </a:solidFill>
            </a:endParaRPr>
          </a:p>
        </p:txBody>
      </p:sp>
      <p:pic>
        <p:nvPicPr>
          <p:cNvPr id="3" name="Picture 2" descr="Hand Drawn Circle PNG Image HD | PNG All">
            <a:extLst>
              <a:ext uri="{FF2B5EF4-FFF2-40B4-BE49-F238E27FC236}">
                <a16:creationId xmlns:a16="http://schemas.microsoft.com/office/drawing/2014/main" id="{223AB0C9-8D1E-3144-8EB5-F2DC0336F5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951" y="1515098"/>
            <a:ext cx="1205968" cy="1205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and Drawn Circle PNG Image HD | PNG All">
            <a:extLst>
              <a:ext uri="{FF2B5EF4-FFF2-40B4-BE49-F238E27FC236}">
                <a16:creationId xmlns:a16="http://schemas.microsoft.com/office/drawing/2014/main" id="{8D10B78A-4B6D-04F8-F165-8DF35D3B48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120" y="2333798"/>
            <a:ext cx="1205968" cy="1205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Hand Drawn Circle PNG Image HD | PNG All">
            <a:extLst>
              <a:ext uri="{FF2B5EF4-FFF2-40B4-BE49-F238E27FC236}">
                <a16:creationId xmlns:a16="http://schemas.microsoft.com/office/drawing/2014/main" id="{50875277-B7AB-A43D-A161-2DAA19CC68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4851" y="1206282"/>
            <a:ext cx="1205968" cy="1205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Hand Drawn Circle PNG Image HD | PNG All">
            <a:extLst>
              <a:ext uri="{FF2B5EF4-FFF2-40B4-BE49-F238E27FC236}">
                <a16:creationId xmlns:a16="http://schemas.microsoft.com/office/drawing/2014/main" id="{25C6E185-E069-7FE4-0052-7C653371AE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546" y="3613917"/>
            <a:ext cx="1333084" cy="1333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8029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04007B5-425C-2C1E-9071-86EA96114A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741" y="142809"/>
            <a:ext cx="8496300" cy="454420"/>
          </a:xfrm>
        </p:spPr>
        <p:txBody>
          <a:bodyPr/>
          <a:lstStyle/>
          <a:p>
            <a:r>
              <a:rPr lang="en-US" sz="1800" dirty="0"/>
              <a:t>Initiation of biologic therapy more likely in those with greater degree of eosinophilic asthma</a:t>
            </a:r>
            <a:endParaRPr lang="en-GB" sz="18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C5EF523-F117-351F-B21C-47A2F33684B3}"/>
              </a:ext>
            </a:extLst>
          </p:cNvPr>
          <p:cNvSpPr txBox="1"/>
          <p:nvPr/>
        </p:nvSpPr>
        <p:spPr>
          <a:xfrm>
            <a:off x="4946254" y="1597954"/>
            <a:ext cx="3944309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accent1"/>
                </a:solidFill>
              </a:rPr>
              <a:t>Patients who </a:t>
            </a:r>
            <a:r>
              <a:rPr lang="en-US" sz="1200" b="1" dirty="0">
                <a:solidFill>
                  <a:schemeClr val="accent3"/>
                </a:solidFill>
              </a:rPr>
              <a:t>initiated biologics </a:t>
            </a:r>
            <a:r>
              <a:rPr lang="en-US" sz="1200" dirty="0">
                <a:solidFill>
                  <a:schemeClr val="accent1"/>
                </a:solidFill>
              </a:rPr>
              <a:t>had/were:</a:t>
            </a:r>
          </a:p>
          <a:p>
            <a:endParaRPr lang="en-US" sz="1200" dirty="0">
              <a:solidFill>
                <a:schemeClr val="accent1"/>
              </a:solidFill>
            </a:endParaRPr>
          </a:p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chemeClr val="accent3"/>
                </a:solidFill>
              </a:rPr>
              <a:t>Higher mean BEC </a:t>
            </a:r>
            <a:r>
              <a:rPr lang="en-US" sz="1200" dirty="0">
                <a:solidFill>
                  <a:schemeClr val="accent1"/>
                </a:solidFill>
              </a:rPr>
              <a:t>(483/µL vs 399/µL, p=0.003)</a:t>
            </a:r>
          </a:p>
          <a:p>
            <a:pPr lvl="1"/>
            <a:endParaRPr lang="en-US" sz="1200" dirty="0">
              <a:solidFill>
                <a:schemeClr val="accent1"/>
              </a:solidFill>
            </a:endParaRPr>
          </a:p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chemeClr val="accent3"/>
                </a:solidFill>
              </a:rPr>
              <a:t>Higher </a:t>
            </a:r>
            <a:r>
              <a:rPr lang="en-US" sz="1200" b="1" dirty="0" err="1">
                <a:solidFill>
                  <a:schemeClr val="accent3"/>
                </a:solidFill>
              </a:rPr>
              <a:t>FeNO</a:t>
            </a:r>
            <a:r>
              <a:rPr lang="en-US" sz="1200" b="1" dirty="0">
                <a:solidFill>
                  <a:schemeClr val="accent3"/>
                </a:solidFill>
              </a:rPr>
              <a:t> concentrations</a:t>
            </a:r>
            <a:r>
              <a:rPr lang="en-US" sz="1200" b="1" dirty="0">
                <a:solidFill>
                  <a:schemeClr val="accent1"/>
                </a:solidFill>
              </a:rPr>
              <a:t> </a:t>
            </a:r>
            <a:r>
              <a:rPr lang="en-US" sz="1200" dirty="0">
                <a:solidFill>
                  <a:schemeClr val="accent1"/>
                </a:solidFill>
              </a:rPr>
              <a:t>(25–50 ppb, 31.4% vs 24.3%; &gt;50 ppb, 39.4% vs 35.8%, p=0.010)</a:t>
            </a:r>
          </a:p>
          <a:p>
            <a:pPr lvl="1"/>
            <a:endParaRPr lang="en-US" sz="1200" dirty="0">
              <a:solidFill>
                <a:schemeClr val="accent1"/>
              </a:solidFill>
            </a:endParaRPr>
          </a:p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chemeClr val="accent3"/>
                </a:solidFill>
              </a:rPr>
              <a:t>More likely to be of ISAR Grade 3 eosinophilic phenotype </a:t>
            </a:r>
            <a:r>
              <a:rPr lang="en-US" sz="1200" dirty="0">
                <a:solidFill>
                  <a:schemeClr val="accent1"/>
                </a:solidFill>
              </a:rPr>
              <a:t>(90.8% vs 68.0%, p&lt;0.001)</a:t>
            </a:r>
          </a:p>
          <a:p>
            <a:pPr lvl="1"/>
            <a:endParaRPr lang="en-US" sz="1200" dirty="0">
              <a:solidFill>
                <a:schemeClr val="accent1"/>
              </a:solidFill>
            </a:endParaRPr>
          </a:p>
          <a:p>
            <a:pPr marL="171450" lvl="1" indent="-171450">
              <a:buFont typeface="Arial" panose="020B0604020202020204" pitchFamily="34" charset="0"/>
              <a:buChar char="•"/>
            </a:pPr>
            <a:endParaRPr lang="en-US" sz="1200" dirty="0">
              <a:solidFill>
                <a:schemeClr val="accent1"/>
              </a:solidFill>
            </a:endParaRPr>
          </a:p>
          <a:p>
            <a:pPr lvl="1"/>
            <a:r>
              <a:rPr lang="en-US" sz="1200" b="1" dirty="0">
                <a:solidFill>
                  <a:schemeClr val="accent3"/>
                </a:solidFill>
              </a:rPr>
              <a:t>Fewer biologic initiators had low T2 biomarkers </a:t>
            </a:r>
            <a:r>
              <a:rPr lang="en-US" sz="1200" dirty="0">
                <a:solidFill>
                  <a:schemeClr val="accent1"/>
                </a:solidFill>
              </a:rPr>
              <a:t>compared to non-initiators (8.7% vs 16.4%, p=0.003), defined as BEC &lt;150/µL and </a:t>
            </a:r>
            <a:r>
              <a:rPr lang="en-US" sz="1200" dirty="0" err="1">
                <a:solidFill>
                  <a:schemeClr val="accent1"/>
                </a:solidFill>
              </a:rPr>
              <a:t>FeNO</a:t>
            </a:r>
            <a:r>
              <a:rPr lang="en-US" sz="1200" dirty="0">
                <a:solidFill>
                  <a:schemeClr val="accent1"/>
                </a:solidFill>
              </a:rPr>
              <a:t>&lt;25ppb)</a:t>
            </a:r>
            <a:endParaRPr lang="en-GB" sz="1200" dirty="0">
              <a:solidFill>
                <a:schemeClr val="accent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30B9158-D20E-7E66-4E53-842F02F6A176}"/>
              </a:ext>
            </a:extLst>
          </p:cNvPr>
          <p:cNvSpPr txBox="1"/>
          <p:nvPr/>
        </p:nvSpPr>
        <p:spPr>
          <a:xfrm>
            <a:off x="-61808" y="5007503"/>
            <a:ext cx="9413359" cy="1846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600" kern="1200" dirty="0">
                <a:solidFill>
                  <a:srgbClr val="404040"/>
                </a:solidFill>
                <a:ea typeface="+mn-ea"/>
                <a:cs typeface="+mn-cs"/>
              </a:rPr>
              <a:t>Chen W. et al., Characterization of Patients in the International Severe Asthma Registry with High Steroid Exposure Who Did or Did Not Initiate Biologic Therapy. J Asthma Allergy. 2022;15:1491-1510 </a:t>
            </a:r>
            <a:r>
              <a:rPr lang="en-GB" sz="600" kern="1200" dirty="0">
                <a:solidFill>
                  <a:srgbClr val="404040"/>
                </a:solidFill>
                <a:ea typeface="+mn-ea"/>
                <a:cs typeface="+mn-cs"/>
                <a:hlinkClick r:id="rId2"/>
              </a:rPr>
              <a:t>https://doi.org/10.2147/JAA.S377174</a:t>
            </a:r>
            <a:endParaRPr lang="en-GB" sz="600" kern="1200" dirty="0">
              <a:solidFill>
                <a:srgbClr val="404040"/>
              </a:solidFill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70276AB-BAB8-9C1E-3DEA-BC5713213A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16" y="1373879"/>
            <a:ext cx="4865038" cy="312580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9B7391D-E1B3-3CC2-B517-0B3E11D20724}"/>
              </a:ext>
            </a:extLst>
          </p:cNvPr>
          <p:cNvSpPr txBox="1"/>
          <p:nvPr/>
        </p:nvSpPr>
        <p:spPr>
          <a:xfrm>
            <a:off x="390124" y="1004547"/>
            <a:ext cx="435032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900" b="1" dirty="0">
                <a:solidFill>
                  <a:schemeClr val="accent1"/>
                </a:solidFill>
                <a:latin typeface="Elsevier Sans"/>
              </a:rPr>
              <a:t>Clinical characteristics of adult severe asthma patients with high oral corticosteroid exposure enrolled in ISAR who did and did not initiate biologic therapy</a:t>
            </a:r>
            <a:endParaRPr lang="en-GB" sz="900" b="1" dirty="0">
              <a:solidFill>
                <a:schemeClr val="accent1"/>
              </a:solidFill>
              <a:latin typeface="Elsevier San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0D98E69-36B8-9FED-0D73-343698320810}"/>
              </a:ext>
            </a:extLst>
          </p:cNvPr>
          <p:cNvSpPr txBox="1"/>
          <p:nvPr/>
        </p:nvSpPr>
        <p:spPr>
          <a:xfrm>
            <a:off x="-61808" y="4818754"/>
            <a:ext cx="805641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600" kern="1200" dirty="0">
                <a:solidFill>
                  <a:srgbClr val="404040"/>
                </a:solidFill>
                <a:ea typeface="+mn-ea"/>
                <a:cs typeface="+mn-cs"/>
              </a:rPr>
              <a:t>BEC, blood eosinophil count; BD, bronchodilator; </a:t>
            </a:r>
            <a:r>
              <a:rPr lang="en-GB" sz="600" kern="1200" dirty="0" err="1">
                <a:solidFill>
                  <a:srgbClr val="404040"/>
                </a:solidFill>
                <a:ea typeface="+mn-ea"/>
                <a:cs typeface="+mn-cs"/>
              </a:rPr>
              <a:t>Bx</a:t>
            </a:r>
            <a:r>
              <a:rPr lang="en-GB" sz="600" kern="1200" dirty="0">
                <a:solidFill>
                  <a:srgbClr val="404040"/>
                </a:solidFill>
                <a:ea typeface="+mn-ea"/>
                <a:cs typeface="+mn-cs"/>
              </a:rPr>
              <a:t>, biologic; FEV1, forced expiratory volume in one second; FVC, forced vital capacity; </a:t>
            </a:r>
            <a:r>
              <a:rPr lang="en-GB" sz="600" kern="1200" dirty="0" err="1">
                <a:solidFill>
                  <a:srgbClr val="404040"/>
                </a:solidFill>
                <a:ea typeface="+mn-ea"/>
                <a:cs typeface="+mn-cs"/>
              </a:rPr>
              <a:t>IgE</a:t>
            </a:r>
            <a:r>
              <a:rPr lang="en-GB" sz="600" kern="1200" dirty="0">
                <a:solidFill>
                  <a:srgbClr val="404040"/>
                </a:solidFill>
                <a:ea typeface="+mn-ea"/>
                <a:cs typeface="+mn-cs"/>
              </a:rPr>
              <a:t>, immunoglobulin E; ISAR, International Severe Asthma Registry; OCS, oral corticosteroid, HOCS: High Oral Corticosteroid exposure, </a:t>
            </a:r>
            <a:r>
              <a:rPr lang="en-GB" sz="600" kern="1200" dirty="0" err="1">
                <a:solidFill>
                  <a:srgbClr val="404040"/>
                </a:solidFill>
                <a:ea typeface="+mn-ea"/>
                <a:cs typeface="+mn-cs"/>
              </a:rPr>
              <a:t>FeNO</a:t>
            </a:r>
            <a:r>
              <a:rPr lang="en-GB" sz="600" kern="1200" dirty="0">
                <a:solidFill>
                  <a:srgbClr val="404040"/>
                </a:solidFill>
                <a:ea typeface="+mn-ea"/>
                <a:cs typeface="+mn-cs"/>
              </a:rPr>
              <a:t>: Fractional Exhaled Nitric Oxide, T2: Type 2</a:t>
            </a:r>
          </a:p>
        </p:txBody>
      </p:sp>
      <p:pic>
        <p:nvPicPr>
          <p:cNvPr id="9" name="Picture 2" descr="Hand Drawn Circle PNG Image HD | PNG All">
            <a:extLst>
              <a:ext uri="{FF2B5EF4-FFF2-40B4-BE49-F238E27FC236}">
                <a16:creationId xmlns:a16="http://schemas.microsoft.com/office/drawing/2014/main" id="{0E5EDE2E-F6BF-BFCC-A24B-F798FEFB08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6505" y="3497175"/>
            <a:ext cx="1779161" cy="1779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83029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E624F14-DBD6-C690-9D9C-DB81ABACE4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031" y="140997"/>
            <a:ext cx="7940387" cy="454420"/>
          </a:xfrm>
        </p:spPr>
        <p:txBody>
          <a:bodyPr/>
          <a:lstStyle/>
          <a:p>
            <a:r>
              <a:rPr lang="en-US" sz="1400" dirty="0"/>
              <a:t>One third of severe asthma patients with high oral corticosteroid exposure did not receive biologics despite similar exacerbation frequency and HCRU as those who initiated a biologic</a:t>
            </a:r>
            <a:endParaRPr lang="en-GB" sz="1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2E5B712-3BD1-D675-AFBE-43B9452152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216" y="1373879"/>
            <a:ext cx="4865038" cy="312580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AC8888A-1F61-82D6-5896-F4471BD40709}"/>
              </a:ext>
            </a:extLst>
          </p:cNvPr>
          <p:cNvSpPr txBox="1"/>
          <p:nvPr/>
        </p:nvSpPr>
        <p:spPr>
          <a:xfrm>
            <a:off x="367146" y="957220"/>
            <a:ext cx="435032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900" b="1" dirty="0">
                <a:solidFill>
                  <a:schemeClr val="accent1"/>
                </a:solidFill>
                <a:latin typeface="Elsevier Sans"/>
              </a:rPr>
              <a:t>Clinical characteristics of adult severe asthma patients with high oral corticosteroid exposure enrolled in ISAR who did and did not initiate biologic therapy</a:t>
            </a:r>
            <a:endParaRPr lang="en-GB" sz="900" b="1" dirty="0">
              <a:solidFill>
                <a:schemeClr val="accent1"/>
              </a:solidFill>
              <a:latin typeface="Elsevier San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D1BC129-3AD2-98E6-BB18-DB3D53688EC6}"/>
              </a:ext>
            </a:extLst>
          </p:cNvPr>
          <p:cNvSpPr txBox="1"/>
          <p:nvPr/>
        </p:nvSpPr>
        <p:spPr>
          <a:xfrm>
            <a:off x="0" y="4808502"/>
            <a:ext cx="805641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600" kern="1200" dirty="0">
                <a:solidFill>
                  <a:srgbClr val="404040"/>
                </a:solidFill>
                <a:ea typeface="+mn-ea"/>
                <a:cs typeface="+mn-cs"/>
              </a:rPr>
              <a:t>BEC, blood eosinophil count; BD, bronchodilator; </a:t>
            </a:r>
            <a:r>
              <a:rPr lang="en-GB" sz="600" kern="1200" dirty="0" err="1">
                <a:solidFill>
                  <a:srgbClr val="404040"/>
                </a:solidFill>
                <a:ea typeface="+mn-ea"/>
                <a:cs typeface="+mn-cs"/>
              </a:rPr>
              <a:t>Bx</a:t>
            </a:r>
            <a:r>
              <a:rPr lang="en-GB" sz="600" kern="1200" dirty="0">
                <a:solidFill>
                  <a:srgbClr val="404040"/>
                </a:solidFill>
                <a:ea typeface="+mn-ea"/>
                <a:cs typeface="+mn-cs"/>
              </a:rPr>
              <a:t>, biologic; FEV1, forced expiratory volume in one second; FVC, forced vital capacity; </a:t>
            </a:r>
            <a:r>
              <a:rPr lang="en-GB" sz="600" kern="1200" dirty="0" err="1">
                <a:solidFill>
                  <a:srgbClr val="404040"/>
                </a:solidFill>
                <a:ea typeface="+mn-ea"/>
                <a:cs typeface="+mn-cs"/>
              </a:rPr>
              <a:t>IgE</a:t>
            </a:r>
            <a:r>
              <a:rPr lang="en-GB" sz="600" kern="1200" dirty="0">
                <a:solidFill>
                  <a:srgbClr val="404040"/>
                </a:solidFill>
                <a:ea typeface="+mn-ea"/>
                <a:cs typeface="+mn-cs"/>
              </a:rPr>
              <a:t>, immunoglobulin E; ISAR, International Severe Asthma Registry; OCS, oral corticosteroid, HOCS: High Oral Corticosteroid exposure, HCRU: healthcare resource utilisation, ICU: Intensive Care Unit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4720293-75B5-6049-46C6-8C4864C8138A}"/>
              </a:ext>
            </a:extLst>
          </p:cNvPr>
          <p:cNvSpPr txBox="1"/>
          <p:nvPr/>
        </p:nvSpPr>
        <p:spPr>
          <a:xfrm>
            <a:off x="0" y="4992683"/>
            <a:ext cx="9413359" cy="1846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600" kern="1200" dirty="0">
                <a:solidFill>
                  <a:srgbClr val="404040"/>
                </a:solidFill>
                <a:ea typeface="+mn-ea"/>
                <a:cs typeface="+mn-cs"/>
              </a:rPr>
              <a:t>Chen W. et al., Characterization of Patients in the International Severe Asthma Registry with High Steroid Exposure Who Did or Did Not Initiate Biologic Therapy. J Asthma Allergy. 2022;15:1491-1510 </a:t>
            </a:r>
            <a:r>
              <a:rPr lang="en-GB" sz="600" kern="1200" dirty="0">
                <a:solidFill>
                  <a:srgbClr val="404040"/>
                </a:solidFill>
                <a:ea typeface="+mn-ea"/>
                <a:cs typeface="+mn-cs"/>
                <a:hlinkClick r:id="rId3"/>
              </a:rPr>
              <a:t>https://doi.org/10.2147/JAA.S377174</a:t>
            </a:r>
            <a:endParaRPr lang="en-GB" sz="600" kern="1200" dirty="0">
              <a:solidFill>
                <a:srgbClr val="404040"/>
              </a:solidFill>
              <a:ea typeface="+mn-ea"/>
              <a:cs typeface="+mn-cs"/>
            </a:endParaRPr>
          </a:p>
        </p:txBody>
      </p:sp>
      <p:pic>
        <p:nvPicPr>
          <p:cNvPr id="1026" name="Picture 2" descr="Hand Drawn Circle PNG Image HD | PNG All">
            <a:extLst>
              <a:ext uri="{FF2B5EF4-FFF2-40B4-BE49-F238E27FC236}">
                <a16:creationId xmlns:a16="http://schemas.microsoft.com/office/drawing/2014/main" id="{EA4C8261-490F-0D6D-B481-10AC032DC3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7614" y="1282031"/>
            <a:ext cx="1779161" cy="1779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1A94460-DB0C-945C-A7F4-1D3E47F15D24}"/>
              </a:ext>
            </a:extLst>
          </p:cNvPr>
          <p:cNvSpPr txBox="1"/>
          <p:nvPr/>
        </p:nvSpPr>
        <p:spPr>
          <a:xfrm>
            <a:off x="4825138" y="1235130"/>
            <a:ext cx="4084209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accent1"/>
                </a:solidFill>
              </a:rPr>
              <a:t>Compared to non-initiators, patients who </a:t>
            </a:r>
            <a:r>
              <a:rPr lang="en-US" sz="1400" b="1" dirty="0">
                <a:solidFill>
                  <a:schemeClr val="accent3"/>
                </a:solidFill>
              </a:rPr>
              <a:t>initiated biologics </a:t>
            </a:r>
            <a:r>
              <a:rPr lang="en-US" sz="1400" dirty="0">
                <a:solidFill>
                  <a:schemeClr val="accent1"/>
                </a:solidFill>
              </a:rPr>
              <a:t>were/had:</a:t>
            </a:r>
          </a:p>
          <a:p>
            <a:endParaRPr lang="en-US" sz="1400" dirty="0">
              <a:solidFill>
                <a:schemeClr val="accent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accent3"/>
                </a:solidFill>
              </a:rPr>
              <a:t>Similar number of asthma exacerbations </a:t>
            </a:r>
            <a:r>
              <a:rPr lang="en-US" sz="1400" dirty="0">
                <a:solidFill>
                  <a:schemeClr val="accent1"/>
                </a:solidFill>
              </a:rPr>
              <a:t>over the past year (5.7 vs 5.3, p=0.15)</a:t>
            </a:r>
          </a:p>
          <a:p>
            <a:endParaRPr lang="en-US" sz="1400" dirty="0">
              <a:solidFill>
                <a:schemeClr val="accent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accent3"/>
                </a:solidFill>
              </a:rPr>
              <a:t>Similar post-bronchodilator FEV1 </a:t>
            </a:r>
            <a:r>
              <a:rPr lang="en-US" sz="1400" dirty="0">
                <a:solidFill>
                  <a:schemeClr val="accent1"/>
                </a:solidFill>
              </a:rPr>
              <a:t>as a percentage of predicted FEV1 (73.1% vs 72.7%, p=0.85)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>
              <a:solidFill>
                <a:schemeClr val="accent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accent3"/>
                </a:solidFill>
              </a:rPr>
              <a:t>Similar proportions of patients with hospital admissions </a:t>
            </a:r>
            <a:r>
              <a:rPr lang="en-US" dirty="0">
                <a:solidFill>
                  <a:schemeClr val="accent1"/>
                </a:solidFill>
              </a:rPr>
              <a:t>(28.7% vs 31.5%, p=0.30) </a:t>
            </a:r>
            <a:r>
              <a:rPr lang="en-US" b="1" dirty="0">
                <a:solidFill>
                  <a:schemeClr val="accent3"/>
                </a:solidFill>
              </a:rPr>
              <a:t>and ICU admissions involving use of invasive ventilations </a:t>
            </a:r>
            <a:r>
              <a:rPr lang="en-US" dirty="0">
                <a:solidFill>
                  <a:schemeClr val="accent1"/>
                </a:solidFill>
              </a:rPr>
              <a:t>(6.9% vs 6.5%, p=0.77)</a:t>
            </a:r>
          </a:p>
        </p:txBody>
      </p:sp>
    </p:spTree>
    <p:extLst>
      <p:ext uri="{BB962C8B-B14F-4D97-AF65-F5344CB8AC3E}">
        <p14:creationId xmlns:p14="http://schemas.microsoft.com/office/powerpoint/2010/main" val="8239463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Results png images | PNGEgg">
            <a:extLst>
              <a:ext uri="{FF2B5EF4-FFF2-40B4-BE49-F238E27FC236}">
                <a16:creationId xmlns:a16="http://schemas.microsoft.com/office/drawing/2014/main" id="{85B806E0-CE11-A5E0-B27E-AEF3DB0BEA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022" y="1799682"/>
            <a:ext cx="956233" cy="956233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10,299 Search Doctor Icon Images, Stock Photos, 3D objects, &amp; Vectors |  Shutterstock">
            <a:extLst>
              <a:ext uri="{FF2B5EF4-FFF2-40B4-BE49-F238E27FC236}">
                <a16:creationId xmlns:a16="http://schemas.microsoft.com/office/drawing/2014/main" id="{DF090746-D4E8-730A-6200-C4A120B4B51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91" t="5715" r="10232" b="10000"/>
          <a:stretch/>
        </p:blipFill>
        <p:spPr bwMode="auto">
          <a:xfrm>
            <a:off x="86591" y="3181250"/>
            <a:ext cx="1513096" cy="1494460"/>
          </a:xfrm>
          <a:prstGeom prst="ellipse">
            <a:avLst/>
          </a:prstGeom>
          <a:noFill/>
          <a:ln w="76200"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5792E823-13AF-F455-BBAF-9A9987AE93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591" y="169483"/>
            <a:ext cx="8205354" cy="428406"/>
          </a:xfrm>
        </p:spPr>
        <p:txBody>
          <a:bodyPr/>
          <a:lstStyle/>
          <a:p>
            <a:r>
              <a:rPr lang="en-US" sz="1600" dirty="0">
                <a:solidFill>
                  <a:schemeClr val="accent3"/>
                </a:solidFill>
                <a:latin typeface="+mj-lt"/>
                <a:ea typeface="Calibri" panose="020F0502020204030204" pitchFamily="34" charset="0"/>
              </a:rPr>
              <a:t>Summary:</a:t>
            </a:r>
            <a:r>
              <a:rPr lang="en-US" sz="1600" dirty="0"/>
              <a:t> One third of severe asthma patients with high oral corticosteroid exposure did not receive biologics despite similarities in disease burden</a:t>
            </a:r>
            <a:endParaRPr lang="en-GB" sz="1600" dirty="0">
              <a:latin typeface="+mj-lt"/>
              <a:ea typeface="Calibri" panose="020F0502020204030204" pitchFamily="34" charset="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748C9B6-30D3-1CB0-DD9A-A357E12503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11044" y="1239112"/>
            <a:ext cx="7379665" cy="3924500"/>
          </a:xfrm>
        </p:spPr>
        <p:txBody>
          <a:bodyPr>
            <a:normAutofit/>
          </a:bodyPr>
          <a:lstStyle/>
          <a:p>
            <a:pPr marL="127000" indent="0">
              <a:buNone/>
            </a:pPr>
            <a:r>
              <a:rPr lang="en-US" sz="1900" b="1" i="0" dirty="0">
                <a:effectLst/>
                <a:latin typeface="Elsevier Sans"/>
              </a:rPr>
              <a:t>Key findings:</a:t>
            </a:r>
          </a:p>
          <a:p>
            <a:r>
              <a:rPr lang="en-US" b="1" dirty="0">
                <a:latin typeface="Elsevier Sans"/>
              </a:rPr>
              <a:t>Eosinophilic phenotype, serious infectious events, nasal polyps, airflow limitation and inadequate asthma control</a:t>
            </a:r>
            <a:r>
              <a:rPr lang="en-US" dirty="0">
                <a:latin typeface="Elsevier Sans"/>
              </a:rPr>
              <a:t> appear to encourage physicians to </a:t>
            </a:r>
            <a:r>
              <a:rPr lang="en-US" b="1" dirty="0">
                <a:latin typeface="Elsevier Sans"/>
              </a:rPr>
              <a:t>prescribe biologic </a:t>
            </a:r>
            <a:r>
              <a:rPr lang="en-US" dirty="0">
                <a:latin typeface="Elsevier Sans"/>
              </a:rPr>
              <a:t>therapy</a:t>
            </a:r>
          </a:p>
          <a:p>
            <a:r>
              <a:rPr lang="en-US" dirty="0">
                <a:latin typeface="Elsevier Sans"/>
              </a:rPr>
              <a:t>However, </a:t>
            </a:r>
            <a:r>
              <a:rPr lang="en-US" b="1" dirty="0">
                <a:latin typeface="Elsevier Sans"/>
              </a:rPr>
              <a:t>one third of severe HOCS </a:t>
            </a:r>
            <a:r>
              <a:rPr lang="en-US" dirty="0">
                <a:latin typeface="Elsevier Sans"/>
              </a:rPr>
              <a:t>(high oral corticosteroid exposure</a:t>
            </a:r>
            <a:r>
              <a:rPr lang="en-US" sz="1400" dirty="0"/>
              <a:t>) </a:t>
            </a:r>
            <a:r>
              <a:rPr lang="en-US" b="1" dirty="0">
                <a:latin typeface="Elsevier Sans"/>
              </a:rPr>
              <a:t>asthma patients did not receive biologics despite similar exacerbation frequency and HCRU </a:t>
            </a:r>
            <a:r>
              <a:rPr lang="en-US" dirty="0">
                <a:latin typeface="Elsevier Sans"/>
              </a:rPr>
              <a:t>as those who initiated a biologic therapy</a:t>
            </a:r>
          </a:p>
          <a:p>
            <a:pPr marL="127000" indent="0">
              <a:buNone/>
            </a:pPr>
            <a:endParaRPr lang="en-US" dirty="0">
              <a:latin typeface="Elsevier Sans"/>
            </a:endParaRPr>
          </a:p>
          <a:p>
            <a:pPr marL="127000" indent="0">
              <a:buNone/>
            </a:pPr>
            <a:r>
              <a:rPr lang="en-US" sz="1700" b="1" i="0" dirty="0">
                <a:solidFill>
                  <a:schemeClr val="accent2"/>
                </a:solidFill>
                <a:effectLst/>
                <a:latin typeface="Elsevier Sans"/>
              </a:rPr>
              <a:t>Practice change needed: </a:t>
            </a:r>
          </a:p>
          <a:p>
            <a:r>
              <a:rPr lang="en-US" b="1" dirty="0">
                <a:solidFill>
                  <a:schemeClr val="accent2"/>
                </a:solidFill>
                <a:latin typeface="Elsevier Sans"/>
              </a:rPr>
              <a:t>Multiple characteristics need to be considered to guide the initiation of biologics in SA patients </a:t>
            </a:r>
          </a:p>
          <a:p>
            <a:r>
              <a:rPr lang="en-US" b="1" dirty="0">
                <a:solidFill>
                  <a:schemeClr val="accent2"/>
                </a:solidFill>
                <a:latin typeface="Elsevier Sans"/>
              </a:rPr>
              <a:t>Individualized treatment algorithms are needed to guide the initiation of biologics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59C3F47-7F92-984D-50A3-74A58D8433FC}"/>
              </a:ext>
            </a:extLst>
          </p:cNvPr>
          <p:cNvSpPr txBox="1"/>
          <p:nvPr/>
        </p:nvSpPr>
        <p:spPr>
          <a:xfrm>
            <a:off x="0" y="4881684"/>
            <a:ext cx="8056418" cy="1846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600" kern="1200" dirty="0">
                <a:solidFill>
                  <a:srgbClr val="404040"/>
                </a:solidFill>
                <a:ea typeface="+mn-ea"/>
                <a:cs typeface="+mn-cs"/>
              </a:rPr>
              <a:t>HOCS: High Oral Corticosteroid exposure, HCRU: healthcare resource utilisation, SA: Severe Asthma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63EBFAB-299C-1A20-AB73-4513685EC343}"/>
              </a:ext>
            </a:extLst>
          </p:cNvPr>
          <p:cNvSpPr txBox="1"/>
          <p:nvPr/>
        </p:nvSpPr>
        <p:spPr>
          <a:xfrm>
            <a:off x="0" y="4992683"/>
            <a:ext cx="9413359" cy="1846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600" kern="1200" dirty="0">
                <a:solidFill>
                  <a:srgbClr val="404040"/>
                </a:solidFill>
                <a:ea typeface="+mn-ea"/>
                <a:cs typeface="+mn-cs"/>
              </a:rPr>
              <a:t>Chen W. et al., Characterization of Patients in the International Severe Asthma Registry with High Steroid Exposure Who Did or Did Not Initiate Biologic Therapy. J Asthma Allergy. 2022;15:1491-1510 </a:t>
            </a:r>
            <a:r>
              <a:rPr lang="en-GB" sz="600" kern="1200" dirty="0">
                <a:solidFill>
                  <a:srgbClr val="404040"/>
                </a:solidFill>
                <a:ea typeface="+mn-ea"/>
                <a:cs typeface="+mn-cs"/>
                <a:hlinkClick r:id="rId4"/>
              </a:rPr>
              <a:t>https://doi.org/10.2147/JAA.S377174</a:t>
            </a:r>
            <a:endParaRPr lang="en-GB" sz="600" kern="1200" dirty="0">
              <a:solidFill>
                <a:srgbClr val="404040"/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6049500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Custom 46">
      <a:dk1>
        <a:srgbClr val="404040"/>
      </a:dk1>
      <a:lt1>
        <a:srgbClr val="FFFFFF"/>
      </a:lt1>
      <a:dk2>
        <a:srgbClr val="000000"/>
      </a:dk2>
      <a:lt2>
        <a:srgbClr val="C9C2D1"/>
      </a:lt2>
      <a:accent1>
        <a:srgbClr val="073763"/>
      </a:accent1>
      <a:accent2>
        <a:srgbClr val="0C5EA8"/>
      </a:accent2>
      <a:accent3>
        <a:srgbClr val="FF9900"/>
      </a:accent3>
      <a:accent4>
        <a:srgbClr val="FCCD80"/>
      </a:accent4>
      <a:accent5>
        <a:srgbClr val="D8D8D8"/>
      </a:accent5>
      <a:accent6>
        <a:srgbClr val="404040"/>
      </a:accent6>
      <a:hlink>
        <a:srgbClr val="0C5EA8"/>
      </a:hlink>
      <a:folHlink>
        <a:srgbClr val="0C5EA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Custom Design">
  <a:themeElements>
    <a:clrScheme name="Custom 46">
      <a:dk1>
        <a:srgbClr val="404040"/>
      </a:dk1>
      <a:lt1>
        <a:srgbClr val="FFFFFF"/>
      </a:lt1>
      <a:dk2>
        <a:srgbClr val="000000"/>
      </a:dk2>
      <a:lt2>
        <a:srgbClr val="C9C2D1"/>
      </a:lt2>
      <a:accent1>
        <a:srgbClr val="073763"/>
      </a:accent1>
      <a:accent2>
        <a:srgbClr val="0C5EA8"/>
      </a:accent2>
      <a:accent3>
        <a:srgbClr val="FF9900"/>
      </a:accent3>
      <a:accent4>
        <a:srgbClr val="FCCD80"/>
      </a:accent4>
      <a:accent5>
        <a:srgbClr val="D8D8D8"/>
      </a:accent5>
      <a:accent6>
        <a:srgbClr val="404040"/>
      </a:accent6>
      <a:hlink>
        <a:srgbClr val="0C5EA8"/>
      </a:hlink>
      <a:folHlink>
        <a:srgbClr val="0C5EA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76141BDA2721B41837B8BA28E55ACAF" ma:contentTypeVersion="20" ma:contentTypeDescription="Create a new document." ma:contentTypeScope="" ma:versionID="81ba27eebadeb43cb7d70786a59d7827">
  <xsd:schema xmlns:xsd="http://www.w3.org/2001/XMLSchema" xmlns:xs="http://www.w3.org/2001/XMLSchema" xmlns:p="http://schemas.microsoft.com/office/2006/metadata/properties" xmlns:ns2="45fb3224-858f-4285-b885-596f231a21c4" xmlns:ns3="2f033571-d360-456b-af5c-15748b9eebf1" targetNamespace="http://schemas.microsoft.com/office/2006/metadata/properties" ma:root="true" ma:fieldsID="552b9d3c7b5cf9f7eb65250a6663d295" ns2:_="" ns3:_="">
    <xsd:import namespace="45fb3224-858f-4285-b885-596f231a21c4"/>
    <xsd:import namespace="2f033571-d360-456b-af5c-15748b9eebf1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LengthInSeconds" minOccurs="0"/>
                <xsd:element ref="ns3:MediaServiceDateTaken" minOccurs="0"/>
                <xsd:element ref="ns3:MediaServiceObjectDetectorVersions" minOccurs="0"/>
                <xsd:element ref="ns3:lcf76f155ced4ddcb4097134ff3c332f" minOccurs="0"/>
                <xsd:element ref="ns2:TaxCatchAll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Status" minOccurs="0"/>
                <xsd:element ref="ns3:ProjectLead" minOccurs="0"/>
                <xsd:element ref="ns3:ProjectCode" minOccurs="0"/>
                <xsd:element ref="ns3:Uploaded_x003f_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fb3224-858f-4285-b885-596f231a21c4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7" nillable="true" ma:displayName="Taxonomy Catch All Column" ma:hidden="true" ma:list="{3d70a7d1-828f-4c33-bf04-e2adf9cef425}" ma:internalName="TaxCatchAll" ma:showField="CatchAllData" ma:web="45fb3224-858f-4285-b885-596f231a21c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f033571-d360-456b-af5c-15748b9eebf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5ed13bda-c4fe-452c-9652-5df4252020b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Status" ma:index="21" nillable="true" ma:displayName="Current Status" ma:format="Dropdown" ma:internalName="Status">
      <xsd:simpleType>
        <xsd:restriction base="dms:Choice">
          <xsd:enumeration value="0 - Proposal (Collaborative)"/>
          <xsd:enumeration value="1 - Protocol"/>
          <xsd:enumeration value="2 - Ethics"/>
          <xsd:enumeration value="3 - Data"/>
          <xsd:enumeration value="4 - Analysis"/>
          <xsd:enumeration value="5 - Study Report"/>
          <xsd:enumeration value="6.1 - Kickoff"/>
          <xsd:enumeration value="6.2 - Outline"/>
          <xsd:enumeration value="6.3 - MS 1st Draft"/>
          <xsd:enumeration value="6.4 - MS 2nd Draft"/>
          <xsd:enumeration value="6.5 - MS Final Draft"/>
          <xsd:enumeration value="6.6 - Submission"/>
          <xsd:enumeration value="6.7 - Resubmission"/>
          <xsd:enumeration value="6.8 - Accepted"/>
          <xsd:enumeration value="6.9 Article Proof"/>
          <xsd:enumeration value="7 - Published"/>
        </xsd:restriction>
      </xsd:simpleType>
    </xsd:element>
    <xsd:element name="ProjectLead" ma:index="22" nillable="true" ma:displayName="Project Lead" ma:format="Dropdown" ma:list="UserInfo" ma:SharePointGroup="0" ma:internalName="ProjectLead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rojectCode" ma:index="23" nillable="true" ma:displayName="Project Code" ma:format="Dropdown" ma:internalName="ProjectCode">
      <xsd:simpleType>
        <xsd:restriction base="dms:Text">
          <xsd:maxLength value="255"/>
        </xsd:restriction>
      </xsd:simpleType>
    </xsd:element>
    <xsd:element name="Uploaded_x003f_" ma:index="24" nillable="true" ma:displayName="Uploaded?" ma:format="Dropdown" ma:internalName="Uploaded_x003f_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Uploaded"/>
                    <xsd:enumeration value="Pui Yee to Upload"/>
                    <xsd:enumeration value="Pui Yee to move to completed"/>
                    <xsd:enumeration value="Pui Yee to double check/organise"/>
                    <xsd:enumeration value="Team to upload"/>
                    <xsd:enumeration value="N/A"/>
                  </xsd:restriction>
                </xsd:simpleType>
              </xsd:element>
            </xsd:sequence>
          </xsd:extension>
        </xsd:complexContent>
      </xsd:complex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2f033571-d360-456b-af5c-15748b9eebf1" xsi:nil="true"/>
    <TaxCatchAll xmlns="45fb3224-858f-4285-b885-596f231a21c4" xsi:nil="true"/>
    <ProjectCode xmlns="2f033571-d360-456b-af5c-15748b9eebf1" xsi:nil="true"/>
    <lcf76f155ced4ddcb4097134ff3c332f xmlns="2f033571-d360-456b-af5c-15748b9eebf1">
      <Terms xmlns="http://schemas.microsoft.com/office/infopath/2007/PartnerControls"/>
    </lcf76f155ced4ddcb4097134ff3c332f>
    <Uploaded_x003f_ xmlns="2f033571-d360-456b-af5c-15748b9eebf1" xsi:nil="true"/>
    <ProjectLead xmlns="2f033571-d360-456b-af5c-15748b9eebf1">
      <UserInfo>
        <DisplayName/>
        <AccountId xsi:nil="true"/>
        <AccountType/>
      </UserInfo>
    </ProjectLead>
  </documentManagement>
</p:properties>
</file>

<file path=customXml/itemProps1.xml><?xml version="1.0" encoding="utf-8"?>
<ds:datastoreItem xmlns:ds="http://schemas.openxmlformats.org/officeDocument/2006/customXml" ds:itemID="{9C6CD2BF-C8AE-4465-9E87-93C66774E229}"/>
</file>

<file path=customXml/itemProps2.xml><?xml version="1.0" encoding="utf-8"?>
<ds:datastoreItem xmlns:ds="http://schemas.openxmlformats.org/officeDocument/2006/customXml" ds:itemID="{0B29F245-1D6F-4248-AE2F-B758578E0F59}"/>
</file>

<file path=customXml/itemProps3.xml><?xml version="1.0" encoding="utf-8"?>
<ds:datastoreItem xmlns:ds="http://schemas.openxmlformats.org/officeDocument/2006/customXml" ds:itemID="{7F38DE05-58E9-4531-A55B-3257DB773464}"/>
</file>

<file path=docProps/app.xml><?xml version="1.0" encoding="utf-8"?>
<Properties xmlns="http://schemas.openxmlformats.org/officeDocument/2006/extended-properties" xmlns:vt="http://schemas.openxmlformats.org/officeDocument/2006/docPropsVTypes">
  <TotalTime>2592</TotalTime>
  <Words>1540</Words>
  <Application>Microsoft Office PowerPoint</Application>
  <PresentationFormat>On-screen Show (16:9)</PresentationFormat>
  <Paragraphs>69</Paragraphs>
  <Slides>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Elsevier Sans</vt:lpstr>
      <vt:lpstr>Simple Light</vt:lpstr>
      <vt:lpstr>Custom Design</vt:lpstr>
      <vt:lpstr>1_Custom Design</vt:lpstr>
      <vt:lpstr> Characterization of Patients in the International Severe Asthma Registry with High Steroid Exposure Who Did or Did Not Initiate Biologic Therapy GLITTER I</vt:lpstr>
      <vt:lpstr>Aim and Methods</vt:lpstr>
      <vt:lpstr>Disparity in biologic accessibility worldwide evident: 29% of SA patients with high oral corticosteroid exposure did not receive biologics </vt:lpstr>
      <vt:lpstr>Serious infectious events, nasal polyps and inadequate asthma control appear to encourage biologic prescribing for SA patients with high oral corticosteroid exposure </vt:lpstr>
      <vt:lpstr>Initiation of biologic therapy more likely in those with greater degree of eosinophilic asthma</vt:lpstr>
      <vt:lpstr>One third of severe asthma patients with high oral corticosteroid exposure did not receive biologics despite similar exacerbation frequency and HCRU as those who initiated a biologic</vt:lpstr>
      <vt:lpstr>Summary: One third of severe asthma patients with high oral corticosteroid exposure did not receive biologics despite similarities in disease burden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Thendral Uthaman</dc:creator>
  <cp:lastModifiedBy>Kirsty Fletton</cp:lastModifiedBy>
  <cp:revision>43</cp:revision>
  <dcterms:modified xsi:type="dcterms:W3CDTF">2024-09-20T09:59:34Z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0x010100876141BDA2721B41837B8BA28E55ACAF</vt:lpwstr>
  </property>
</Properties>
</file>