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042160"/>
            <a:ext cx="9144000" cy="1224280"/>
          </a:xfrm>
          <a:custGeom>
            <a:avLst/>
            <a:gdLst/>
            <a:ahLst/>
            <a:cxnLst/>
            <a:rect l="l" t="t" r="r" b="b"/>
            <a:pathLst>
              <a:path w="9144000" h="1224279">
                <a:moveTo>
                  <a:pt x="9144000" y="0"/>
                </a:moveTo>
                <a:lnTo>
                  <a:pt x="0" y="0"/>
                </a:lnTo>
                <a:lnTo>
                  <a:pt x="0" y="1223771"/>
                </a:lnTo>
                <a:lnTo>
                  <a:pt x="9144000" y="1223771"/>
                </a:lnTo>
                <a:lnTo>
                  <a:pt x="9144000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0815" y="1048578"/>
            <a:ext cx="2429174" cy="7282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7828" y="4299203"/>
            <a:ext cx="1234439" cy="6126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81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745236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20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87789" y="137742"/>
            <a:ext cx="643356" cy="19332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25611" y="4751832"/>
            <a:ext cx="504444" cy="2499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302" y="216534"/>
            <a:ext cx="769365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959" y="2278252"/>
            <a:ext cx="8585835" cy="240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hyperlink" Target="http://opc-clinics.org/AsthmaQuestionnaire/baseline.jsp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saregistries.org/join-register-interest-isar/" TargetMode="External"/><Relationship Id="rId3" Type="http://schemas.openxmlformats.org/officeDocument/2006/relationships/hyperlink" Target="http://isaregistries.org/research-proposal-requests/" TargetMode="External"/><Relationship Id="rId4" Type="http://schemas.openxmlformats.org/officeDocument/2006/relationships/hyperlink" Target="http://isaregistries.org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hyperlink" Target="https://doi.org/10.1016/j.chest.2019.10.051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186/s12874-020-01065-0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saregistries.org/partners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6596" y="3578478"/>
            <a:ext cx="69278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9900"/>
                </a:solidFill>
                <a:latin typeface="Arial"/>
                <a:cs typeface="Arial"/>
              </a:rPr>
              <a:t>J.</a:t>
            </a:r>
            <a:r>
              <a:rPr dirty="0" sz="1600" spc="-3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9900"/>
                </a:solidFill>
                <a:latin typeface="Arial"/>
                <a:cs typeface="Arial"/>
              </a:rPr>
              <a:t>Mark</a:t>
            </a:r>
            <a:r>
              <a:rPr dirty="0" sz="1600" spc="-25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9900"/>
                </a:solidFill>
                <a:latin typeface="Arial"/>
                <a:cs typeface="Arial"/>
              </a:rPr>
              <a:t>Fitzgerald</a:t>
            </a:r>
            <a:r>
              <a:rPr dirty="0" sz="1600" spc="-35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9900"/>
                </a:solidFill>
                <a:latin typeface="Arial"/>
                <a:cs typeface="Arial"/>
              </a:rPr>
              <a:t>et</a:t>
            </a:r>
            <a:r>
              <a:rPr dirty="0" sz="1600" spc="-25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9900"/>
                </a:solidFill>
                <a:latin typeface="Arial"/>
                <a:cs typeface="Arial"/>
              </a:rPr>
              <a:t>al,</a:t>
            </a:r>
            <a:r>
              <a:rPr dirty="0" sz="1600" spc="-65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9900"/>
                </a:solidFill>
                <a:latin typeface="Arial"/>
                <a:cs typeface="Arial"/>
              </a:rPr>
              <a:t>BMC</a:t>
            </a:r>
            <a:r>
              <a:rPr dirty="0" sz="1600" spc="-30" i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9900"/>
                </a:solidFill>
                <a:latin typeface="Arial"/>
                <a:cs typeface="Arial"/>
              </a:rPr>
              <a:t>Medical</a:t>
            </a:r>
            <a:r>
              <a:rPr dirty="0" sz="1600" spc="-40" i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9900"/>
                </a:solidFill>
                <a:latin typeface="Arial"/>
                <a:cs typeface="Arial"/>
              </a:rPr>
              <a:t>Research</a:t>
            </a:r>
            <a:r>
              <a:rPr dirty="0" sz="1600" spc="-40" i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9900"/>
                </a:solidFill>
                <a:latin typeface="Arial"/>
                <a:cs typeface="Arial"/>
              </a:rPr>
              <a:t>Methodology</a:t>
            </a:r>
            <a:r>
              <a:rPr dirty="0" sz="1600" spc="-15" i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9900"/>
                </a:solidFill>
                <a:latin typeface="Arial"/>
                <a:cs typeface="Arial"/>
              </a:rPr>
              <a:t>20</a:t>
            </a:r>
            <a:r>
              <a:rPr dirty="0" sz="1600">
                <a:solidFill>
                  <a:srgbClr val="FF9900"/>
                </a:solidFill>
                <a:latin typeface="Arial"/>
                <a:cs typeface="Arial"/>
              </a:rPr>
              <a:t>,</a:t>
            </a:r>
            <a:r>
              <a:rPr dirty="0" sz="1600" spc="-3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9900"/>
                </a:solidFill>
                <a:latin typeface="Arial"/>
                <a:cs typeface="Arial"/>
              </a:rPr>
              <a:t>212</a:t>
            </a:r>
            <a:r>
              <a:rPr dirty="0" sz="1600" spc="-3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9900"/>
                </a:solidFill>
                <a:latin typeface="Arial"/>
                <a:cs typeface="Arial"/>
              </a:rPr>
              <a:t>(2020)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4720" y="2341626"/>
            <a:ext cx="798322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7425" marR="5080" indent="-351536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Asthma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Registry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(ISAR):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protocol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global registry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5463" y="1748009"/>
            <a:ext cx="5942330" cy="2932430"/>
            <a:chOff x="315463" y="1748009"/>
            <a:chExt cx="5942330" cy="2932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463" y="1748009"/>
              <a:ext cx="5942085" cy="29322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1755647"/>
              <a:ext cx="5876544" cy="286664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10692" y="966292"/>
            <a:ext cx="8397875" cy="33521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4780" marR="192405" indent="-13271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Font typeface="Arial"/>
              <a:buChar char="•"/>
              <a:tabLst>
                <a:tab pos="146685" algn="l"/>
              </a:tabLst>
            </a:pP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95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standardised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mandatory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core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variables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which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include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14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demographics,</a:t>
            </a:r>
            <a:r>
              <a:rPr dirty="0" sz="14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medical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history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 diagnostics,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clinical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characteristics,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patient-reported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outcomes</a:t>
            </a:r>
            <a:r>
              <a:rPr dirty="0" sz="14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treatment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management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plans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should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collected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any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wishing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contribute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ISAR.</a:t>
            </a:r>
            <a:endParaRPr sz="1400">
              <a:latin typeface="Arial"/>
              <a:cs typeface="Arial"/>
            </a:endParaRPr>
          </a:p>
          <a:p>
            <a:pPr algn="r" marR="104775">
              <a:lnSpc>
                <a:spcPct val="100000"/>
              </a:lnSpc>
              <a:spcBef>
                <a:spcPts val="1030"/>
              </a:spcBef>
            </a:pP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Newest</a:t>
            </a:r>
            <a:r>
              <a:rPr dirty="0" sz="1600" spc="-5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developments:</a:t>
            </a:r>
            <a:endParaRPr sz="1600">
              <a:latin typeface="Arial"/>
              <a:cs typeface="Arial"/>
            </a:endParaRPr>
          </a:p>
          <a:p>
            <a:pPr lvl="1" marL="6222365" marR="5080" indent="-133350">
              <a:lnSpc>
                <a:spcPct val="100000"/>
              </a:lnSpc>
              <a:spcBef>
                <a:spcPts val="1495"/>
              </a:spcBef>
              <a:buClr>
                <a:srgbClr val="FF9900"/>
              </a:buClr>
              <a:buChar char="•"/>
              <a:tabLst>
                <a:tab pos="622363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ISAR patient</a:t>
            </a:r>
            <a:r>
              <a:rPr dirty="0" u="sng" sz="1400" spc="-55" b="1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400" spc="-10" b="1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response</a:t>
            </a:r>
            <a:r>
              <a:rPr dirty="0" u="none" sz="1400" spc="-10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u="none" sz="1400" spc="-10" b="1">
                <a:solidFill>
                  <a:srgbClr val="FF9900"/>
                </a:solidFill>
                <a:latin typeface="Arial"/>
                <a:cs typeface="Arial"/>
              </a:rPr>
              <a:t>	</a:t>
            </a:r>
            <a:r>
              <a:rPr dirty="0" u="sng" sz="1400" spc="-10" b="1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questionnaire</a:t>
            </a:r>
            <a:r>
              <a:rPr dirty="0" u="none" sz="1400" spc="-10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u="none" sz="14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 spc="-10">
                <a:solidFill>
                  <a:srgbClr val="073762"/>
                </a:solidFill>
                <a:latin typeface="Arial"/>
                <a:cs typeface="Arial"/>
              </a:rPr>
              <a:t>assist </a:t>
            </a:r>
            <a:r>
              <a:rPr dirty="0" u="none" sz="14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u="none" sz="1400">
                <a:solidFill>
                  <a:srgbClr val="073762"/>
                </a:solidFill>
                <a:latin typeface="Arial"/>
                <a:cs typeface="Arial"/>
              </a:rPr>
              <a:t>affected</a:t>
            </a:r>
            <a:r>
              <a:rPr dirty="0" u="none" sz="14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073762"/>
                </a:solidFill>
                <a:latin typeface="Arial"/>
                <a:cs typeface="Arial"/>
              </a:rPr>
              <a:t>sites</a:t>
            </a:r>
            <a:r>
              <a:rPr dirty="0" u="none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 spc="-2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u="none" sz="1400" spc="50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 spc="5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u="none" sz="1400">
                <a:solidFill>
                  <a:srgbClr val="073762"/>
                </a:solidFill>
                <a:latin typeface="Arial"/>
                <a:cs typeface="Arial"/>
              </a:rPr>
              <a:t>collecting</a:t>
            </a:r>
            <a:r>
              <a:rPr dirty="0" u="none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u="none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 spc="-20">
                <a:solidFill>
                  <a:srgbClr val="073762"/>
                </a:solidFill>
                <a:latin typeface="Arial"/>
                <a:cs typeface="Arial"/>
              </a:rPr>
              <a:t>data </a:t>
            </a:r>
            <a:r>
              <a:rPr dirty="0" u="none" sz="1400" spc="-2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u="none" sz="1400" b="1">
                <a:solidFill>
                  <a:srgbClr val="073762"/>
                </a:solidFill>
                <a:latin typeface="Arial"/>
                <a:cs typeface="Arial"/>
              </a:rPr>
              <a:t>remotely</a:t>
            </a:r>
            <a:r>
              <a:rPr dirty="0" u="none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u="none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u="none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>
                <a:solidFill>
                  <a:srgbClr val="073762"/>
                </a:solidFill>
                <a:latin typeface="Arial"/>
                <a:cs typeface="Arial"/>
              </a:rPr>
              <a:t>era</a:t>
            </a:r>
            <a:r>
              <a:rPr dirty="0" u="none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none" sz="1400" spc="-25">
                <a:solidFill>
                  <a:srgbClr val="073762"/>
                </a:solidFill>
                <a:latin typeface="Arial"/>
                <a:cs typeface="Arial"/>
              </a:rPr>
              <a:t>of </a:t>
            </a:r>
            <a:r>
              <a:rPr dirty="0" u="none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u="none" sz="1400" spc="-10">
                <a:solidFill>
                  <a:srgbClr val="073762"/>
                </a:solidFill>
                <a:latin typeface="Arial"/>
                <a:cs typeface="Arial"/>
              </a:rPr>
              <a:t>Covid-</a:t>
            </a:r>
            <a:r>
              <a:rPr dirty="0" u="none" sz="1400" spc="-25">
                <a:solidFill>
                  <a:srgbClr val="073762"/>
                </a:solidFill>
                <a:latin typeface="Arial"/>
                <a:cs typeface="Arial"/>
              </a:rPr>
              <a:t>19.</a:t>
            </a:r>
            <a:endParaRPr sz="1400">
              <a:latin typeface="Arial"/>
              <a:cs typeface="Arial"/>
            </a:endParaRPr>
          </a:p>
          <a:p>
            <a:pPr marL="6359525" marR="20955" indent="-135890">
              <a:lnSpc>
                <a:spcPct val="100000"/>
              </a:lnSpc>
              <a:spcBef>
                <a:spcPts val="320"/>
              </a:spcBef>
            </a:pPr>
            <a:r>
              <a:rPr dirty="0" sz="1050">
                <a:solidFill>
                  <a:srgbClr val="FF9900"/>
                </a:solidFill>
                <a:latin typeface="Arial"/>
                <a:cs typeface="Arial"/>
              </a:rPr>
              <a:t>–</a:t>
            </a:r>
            <a:r>
              <a:rPr dirty="0" sz="1050" spc="204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073762"/>
                </a:solidFill>
                <a:latin typeface="Arial"/>
                <a:cs typeface="Arial"/>
              </a:rPr>
              <a:t>Optional</a:t>
            </a:r>
            <a:r>
              <a:rPr dirty="0" sz="105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073762"/>
                </a:solidFill>
                <a:latin typeface="Arial"/>
                <a:cs typeface="Arial"/>
              </a:rPr>
              <a:t>Covid-</a:t>
            </a:r>
            <a:r>
              <a:rPr dirty="0" sz="1050" b="1">
                <a:solidFill>
                  <a:srgbClr val="073762"/>
                </a:solidFill>
                <a:latin typeface="Arial"/>
                <a:cs typeface="Arial"/>
              </a:rPr>
              <a:t>19</a:t>
            </a:r>
            <a:r>
              <a:rPr dirty="0" sz="1050" spc="-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073762"/>
                </a:solidFill>
                <a:latin typeface="Arial"/>
                <a:cs typeface="Arial"/>
              </a:rPr>
              <a:t>variables </a:t>
            </a:r>
            <a:r>
              <a:rPr dirty="0" sz="1050" b="1">
                <a:solidFill>
                  <a:srgbClr val="073762"/>
                </a:solidFill>
                <a:latin typeface="Arial"/>
                <a:cs typeface="Arial"/>
              </a:rPr>
              <a:t>included</a:t>
            </a:r>
            <a:r>
              <a:rPr dirty="0" sz="105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05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patients</a:t>
            </a:r>
            <a:r>
              <a:rPr dirty="0" sz="105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05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73762"/>
                </a:solidFill>
                <a:latin typeface="Arial"/>
                <a:cs typeface="Arial"/>
              </a:rPr>
              <a:t>complete,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allowing</a:t>
            </a:r>
            <a:r>
              <a:rPr dirty="0" sz="105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05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05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develop</a:t>
            </a:r>
            <a:r>
              <a:rPr dirty="0" sz="105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073762"/>
                </a:solidFill>
                <a:latin typeface="Arial"/>
                <a:cs typeface="Arial"/>
              </a:rPr>
              <a:t>and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evolve</a:t>
            </a:r>
            <a:r>
              <a:rPr dirty="0" sz="105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within</a:t>
            </a:r>
            <a:r>
              <a:rPr dirty="0" sz="105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05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changing</a:t>
            </a:r>
            <a:r>
              <a:rPr dirty="0" sz="105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73762"/>
                </a:solidFill>
                <a:latin typeface="Arial"/>
                <a:cs typeface="Arial"/>
              </a:rPr>
              <a:t>global </a:t>
            </a:r>
            <a:r>
              <a:rPr dirty="0" sz="1050">
                <a:solidFill>
                  <a:srgbClr val="073762"/>
                </a:solidFill>
                <a:latin typeface="Arial"/>
                <a:cs typeface="Arial"/>
              </a:rPr>
              <a:t>respiratory</a:t>
            </a:r>
            <a:r>
              <a:rPr dirty="0" sz="105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73762"/>
                </a:solidFill>
                <a:latin typeface="Arial"/>
                <a:cs typeface="Arial"/>
              </a:rPr>
              <a:t>environment.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75"/>
              <a:t> </a:t>
            </a:r>
            <a:r>
              <a:rPr dirty="0"/>
              <a:t>core</a:t>
            </a:r>
            <a:r>
              <a:rPr dirty="0" spc="-60"/>
              <a:t> </a:t>
            </a:r>
            <a:r>
              <a:rPr dirty="0" spc="-10"/>
              <a:t>variables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10692" y="4905857"/>
            <a:ext cx="359600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GINA:</a:t>
            </a:r>
            <a:r>
              <a:rPr dirty="0" sz="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Global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Initiative</a:t>
            </a:r>
            <a:r>
              <a:rPr dirty="0" sz="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Asthma;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International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75"/>
              <a:t> </a:t>
            </a:r>
            <a:r>
              <a:rPr dirty="0"/>
              <a:t>data</a:t>
            </a:r>
            <a:r>
              <a:rPr dirty="0" spc="-60"/>
              <a:t> </a:t>
            </a:r>
            <a:r>
              <a:rPr dirty="0" spc="-10"/>
              <a:t>collection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692" y="966292"/>
            <a:ext cx="2713355" cy="4041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4780" marR="25400" indent="-13271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collected</a:t>
            </a:r>
            <a:r>
              <a:rPr dirty="0" sz="14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using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a 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comprehensive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electronic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case 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report</a:t>
            </a:r>
            <a:r>
              <a:rPr dirty="0" sz="1400" spc="-5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form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(eCRF).</a:t>
            </a:r>
            <a:endParaRPr sz="1400">
              <a:latin typeface="Arial"/>
              <a:cs typeface="Arial"/>
            </a:endParaRPr>
          </a:p>
          <a:p>
            <a:pPr marL="145415" marR="93345" indent="-133350">
              <a:lnSpc>
                <a:spcPct val="100000"/>
              </a:lnSpc>
              <a:spcBef>
                <a:spcPts val="905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Registries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can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either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enter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data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directly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eCRFs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or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opt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to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collect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paper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and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enter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it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into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eCRF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later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based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their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clinical 	process.</a:t>
            </a:r>
            <a:endParaRPr sz="1400">
              <a:latin typeface="Arial"/>
              <a:cs typeface="Arial"/>
            </a:endParaRPr>
          </a:p>
          <a:p>
            <a:pPr marL="145415" marR="5080" indent="-133350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collection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comply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with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standards</a:t>
            </a:r>
            <a:r>
              <a:rPr dirty="0" sz="14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established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the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ISC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agreed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each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participating</a:t>
            </a:r>
            <a:r>
              <a:rPr dirty="0" sz="1400" spc="-7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registry.</a:t>
            </a:r>
            <a:endParaRPr sz="1400">
              <a:latin typeface="Arial"/>
              <a:cs typeface="Arial"/>
            </a:endParaRPr>
          </a:p>
          <a:p>
            <a:pPr marL="281940" marR="133985" indent="-135890">
              <a:lnSpc>
                <a:spcPct val="100000"/>
              </a:lnSpc>
              <a:spcBef>
                <a:spcPts val="910"/>
              </a:spcBef>
            </a:pPr>
            <a:r>
              <a:rPr dirty="0" sz="1200">
                <a:solidFill>
                  <a:srgbClr val="FF9900"/>
                </a:solidFill>
                <a:latin typeface="Arial"/>
                <a:cs typeface="Arial"/>
              </a:rPr>
              <a:t>–</a:t>
            </a:r>
            <a:r>
              <a:rPr dirty="0" sz="1200" spc="55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This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allows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datasets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across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all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registries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combined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,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further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standardising</a:t>
            </a:r>
            <a:r>
              <a:rPr dirty="0" sz="12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200" spc="-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73762"/>
                </a:solidFill>
                <a:latin typeface="Arial"/>
                <a:cs typeface="Arial"/>
              </a:rPr>
              <a:t>data </a:t>
            </a:r>
            <a:r>
              <a:rPr dirty="0" sz="1200" spc="-10" b="1">
                <a:solidFill>
                  <a:srgbClr val="073762"/>
                </a:solidFill>
                <a:latin typeface="Arial"/>
                <a:cs typeface="Arial"/>
              </a:rPr>
              <a:t>effectively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35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448" y="982980"/>
            <a:ext cx="5716524" cy="34152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268595" y="4454144"/>
            <a:ext cx="14973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8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screenshot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8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eCRF.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100"/>
              <a:t> </a:t>
            </a:r>
            <a:r>
              <a:rPr dirty="0"/>
              <a:t>electronic</a:t>
            </a:r>
            <a:r>
              <a:rPr dirty="0" spc="-90"/>
              <a:t> </a:t>
            </a:r>
            <a:r>
              <a:rPr dirty="0"/>
              <a:t>data</a:t>
            </a:r>
            <a:r>
              <a:rPr dirty="0" spc="-85"/>
              <a:t> </a:t>
            </a:r>
            <a:r>
              <a:rPr dirty="0"/>
              <a:t>capture</a:t>
            </a:r>
            <a:r>
              <a:rPr dirty="0" spc="-90"/>
              <a:t> </a:t>
            </a:r>
            <a:r>
              <a:rPr dirty="0" spc="-10"/>
              <a:t>(EDC)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8150" y="791127"/>
            <a:ext cx="8425815" cy="367728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45415" indent="-132715">
              <a:lnSpc>
                <a:spcPct val="100000"/>
              </a:lnSpc>
              <a:spcBef>
                <a:spcPts val="1005"/>
              </a:spcBef>
              <a:buClr>
                <a:srgbClr val="FF9900"/>
              </a:buClr>
              <a:buChar char="•"/>
              <a:tabLst>
                <a:tab pos="14541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All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new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entered</a:t>
            </a:r>
            <a:r>
              <a:rPr dirty="0" sz="14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directly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into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EDC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system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(REDCap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or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OpenClinica).</a:t>
            </a:r>
            <a:endParaRPr sz="1400">
              <a:latin typeface="Arial"/>
              <a:cs typeface="Arial"/>
            </a:endParaRPr>
          </a:p>
          <a:p>
            <a:pPr marL="145415" marR="5080" indent="-133350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EMR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integrated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eCRF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from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EDC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systems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de-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identified</a:t>
            </a:r>
            <a:r>
              <a:rPr dirty="0" sz="14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prior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to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importing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it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central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warehouse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where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stored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unique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identification 	number.</a:t>
            </a:r>
            <a:endParaRPr sz="1400">
              <a:latin typeface="Arial"/>
              <a:cs typeface="Arial"/>
            </a:endParaRPr>
          </a:p>
          <a:p>
            <a:pPr marL="146050" indent="-133350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•"/>
              <a:tabLst>
                <a:tab pos="14605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All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participating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sites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endParaRPr sz="1400">
              <a:latin typeface="Arial"/>
              <a:cs typeface="Arial"/>
            </a:endParaRPr>
          </a:p>
          <a:p>
            <a:pPr lvl="1" marL="281940" indent="-135255">
              <a:lnSpc>
                <a:spcPct val="100000"/>
              </a:lnSpc>
              <a:spcBef>
                <a:spcPts val="91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have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access</a:t>
            </a:r>
            <a:r>
              <a:rPr dirty="0" sz="12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ownership</a:t>
            </a:r>
            <a:r>
              <a:rPr dirty="0" sz="12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their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own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data,</a:t>
            </a:r>
            <a:endParaRPr sz="1200">
              <a:latin typeface="Arial"/>
              <a:cs typeface="Arial"/>
            </a:endParaRPr>
          </a:p>
          <a:p>
            <a:pPr lvl="1" marL="281940" indent="-135255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trained</a:t>
            </a:r>
            <a:r>
              <a:rPr dirty="0" sz="12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2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using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EDC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systems,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lvl="1" marL="281940" indent="-135255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responsible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extracting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batches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quarterly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frequency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inclusion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to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ISAR.</a:t>
            </a:r>
            <a:endParaRPr sz="1200">
              <a:latin typeface="Arial"/>
              <a:cs typeface="Arial"/>
            </a:endParaRPr>
          </a:p>
          <a:p>
            <a:pPr marL="145415" indent="-132715">
              <a:lnSpc>
                <a:spcPct val="100000"/>
              </a:lnSpc>
              <a:spcBef>
                <a:spcPts val="894"/>
              </a:spcBef>
              <a:buClr>
                <a:srgbClr val="FF9900"/>
              </a:buClr>
              <a:buChar char="•"/>
              <a:tabLst>
                <a:tab pos="14541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OPC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responsible</a:t>
            </a:r>
            <a:r>
              <a:rPr dirty="0" sz="14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lvl="1" marL="281940" marR="318770" indent="-135890">
              <a:lnSpc>
                <a:spcPct val="100000"/>
              </a:lnSpc>
              <a:spcBef>
                <a:spcPts val="910"/>
              </a:spcBef>
              <a:buClr>
                <a:srgbClr val="FF9900"/>
              </a:buClr>
              <a:buFont typeface="Arial"/>
              <a:buChar char="–"/>
              <a:tabLst>
                <a:tab pos="281940" algn="l"/>
              </a:tabLst>
            </a:pP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monitoring</a:t>
            </a:r>
            <a:r>
              <a:rPr dirty="0" sz="1200" spc="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mapping the</a:t>
            </a:r>
            <a:r>
              <a:rPr dirty="0" sz="12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data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into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central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repository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safely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transporting</a:t>
            </a:r>
            <a:r>
              <a:rPr dirty="0" sz="12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importing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each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batch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into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central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repository.</a:t>
            </a:r>
            <a:endParaRPr sz="1200">
              <a:latin typeface="Arial"/>
              <a:cs typeface="Arial"/>
            </a:endParaRPr>
          </a:p>
          <a:p>
            <a:pPr marL="145415" marR="100965" indent="-133350">
              <a:lnSpc>
                <a:spcPct val="100000"/>
              </a:lnSpc>
              <a:spcBef>
                <a:spcPts val="89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countries</a:t>
            </a:r>
            <a:r>
              <a:rPr dirty="0" sz="1400" spc="-7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sharing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regulations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de-limiting</a:t>
            </a:r>
            <a:r>
              <a:rPr dirty="0" sz="14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privacy,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accommodate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anonymised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sharing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project-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by-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project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basis.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2320" y="4737303"/>
            <a:ext cx="74028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EMR: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electronic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medical</a:t>
            </a:r>
            <a:r>
              <a:rPr dirty="0" sz="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records;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International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Registry;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OPC: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Optimum</a:t>
            </a:r>
            <a:r>
              <a:rPr dirty="0" sz="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Care;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SNOMED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CT: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systematized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nomenclature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medicine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clinical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terms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65188" y="975329"/>
            <a:ext cx="5285740" cy="3624579"/>
            <a:chOff x="3665188" y="975329"/>
            <a:chExt cx="5285740" cy="36245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5188" y="975329"/>
              <a:ext cx="5285294" cy="36241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0" y="982980"/>
              <a:ext cx="5219700" cy="35585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70"/>
              <a:t> </a:t>
            </a:r>
            <a:r>
              <a:rPr dirty="0" spc="-10"/>
              <a:t>database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10692" y="966292"/>
            <a:ext cx="2788920" cy="3647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collected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from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a 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combination</a:t>
            </a:r>
            <a:r>
              <a:rPr dirty="0" sz="14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existing</a:t>
            </a:r>
            <a:r>
              <a:rPr dirty="0" sz="1400" spc="-6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new 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registries</a:t>
            </a:r>
            <a:r>
              <a:rPr dirty="0" sz="1400" spc="-6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systems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that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are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largely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aligned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standard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collection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fields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e.g.</a:t>
            </a:r>
            <a:endParaRPr sz="1400">
              <a:latin typeface="Arial"/>
              <a:cs typeface="Arial"/>
            </a:endParaRPr>
          </a:p>
          <a:p>
            <a:pPr lvl="1" marL="282575" indent="-135890">
              <a:lnSpc>
                <a:spcPct val="100000"/>
              </a:lnSpc>
              <a:spcBef>
                <a:spcPts val="910"/>
              </a:spcBef>
              <a:buClr>
                <a:srgbClr val="FF9900"/>
              </a:buClr>
              <a:buChar char="–"/>
              <a:tabLst>
                <a:tab pos="282575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Dendrite</a:t>
            </a:r>
            <a:r>
              <a:rPr dirty="0" sz="12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Clinical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Systems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(UK)</a:t>
            </a:r>
            <a:endParaRPr sz="1200">
              <a:latin typeface="Arial"/>
              <a:cs typeface="Arial"/>
            </a:endParaRPr>
          </a:p>
          <a:p>
            <a:pPr lvl="1" marL="281940" indent="-135255">
              <a:lnSpc>
                <a:spcPct val="100000"/>
              </a:lnSpc>
              <a:spcBef>
                <a:spcPts val="905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REDCap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(Italy)</a:t>
            </a:r>
            <a:endParaRPr sz="1200">
              <a:latin typeface="Arial"/>
              <a:cs typeface="Arial"/>
            </a:endParaRPr>
          </a:p>
          <a:p>
            <a:pPr lvl="1" marL="281940" marR="123825" indent="-135890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OpenClinica</a:t>
            </a:r>
            <a:r>
              <a:rPr dirty="0" sz="12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(e.g.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Canada,</a:t>
            </a:r>
            <a:r>
              <a:rPr dirty="0" sz="12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Greece,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Japan)</a:t>
            </a:r>
            <a:endParaRPr sz="1200">
              <a:latin typeface="Arial"/>
              <a:cs typeface="Arial"/>
            </a:endParaRPr>
          </a:p>
          <a:p>
            <a:pPr lvl="1" marL="282575" indent="-135890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–"/>
              <a:tabLst>
                <a:tab pos="282575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Zitelab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(Denmark)</a:t>
            </a:r>
            <a:endParaRPr sz="1200">
              <a:latin typeface="Arial"/>
              <a:cs typeface="Arial"/>
            </a:endParaRPr>
          </a:p>
          <a:p>
            <a:pPr marL="145415" marR="188595" indent="-133350">
              <a:lnSpc>
                <a:spcPct val="100000"/>
              </a:lnSpc>
              <a:spcBef>
                <a:spcPts val="89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imported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 be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as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per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instructions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listed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separate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5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management</a:t>
            </a:r>
            <a:r>
              <a:rPr dirty="0" sz="14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plan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,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which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provided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all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registries.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0692" y="4589170"/>
            <a:ext cx="7832725" cy="400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4622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8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073762"/>
                </a:solidFill>
                <a:latin typeface="Arial"/>
                <a:cs typeface="Arial"/>
              </a:rPr>
              <a:t>acquisition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,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073762"/>
                </a:solidFill>
                <a:latin typeface="Arial"/>
                <a:cs typeface="Arial"/>
              </a:rPr>
              <a:t>quality</a:t>
            </a:r>
            <a:r>
              <a:rPr dirty="0" sz="8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073762"/>
                </a:solidFill>
                <a:latin typeface="Arial"/>
                <a:cs typeface="Arial"/>
              </a:rPr>
              <a:t>control</a:t>
            </a:r>
            <a:r>
              <a:rPr dirty="0" sz="8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and </a:t>
            </a:r>
            <a:r>
              <a:rPr dirty="0" sz="800" b="1">
                <a:solidFill>
                  <a:srgbClr val="073762"/>
                </a:solidFill>
                <a:latin typeface="Arial"/>
                <a:cs typeface="Arial"/>
              </a:rPr>
              <a:t>management</a:t>
            </a:r>
            <a:r>
              <a:rPr dirty="0" sz="8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8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073762"/>
                </a:solidFill>
                <a:latin typeface="Arial"/>
                <a:cs typeface="Arial"/>
              </a:rPr>
              <a:t>ISAR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are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illustrated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above.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eCRF: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electronic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case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report form;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EDC: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Electronic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Capture; ISAR: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International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 Severe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Registry;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OPC: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Optimum</a:t>
            </a:r>
            <a:r>
              <a:rPr dirty="0" sz="8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Care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45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/>
              <a:t>quality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management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692" y="966292"/>
            <a:ext cx="8450580" cy="3121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4780" marR="307340" indent="-13271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quality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ensured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before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during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collection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process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through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series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pre- 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programmed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quality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checks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that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automatically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detect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out-of-range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or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anomalous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entries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the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eCRF.</a:t>
            </a:r>
            <a:endParaRPr sz="1400">
              <a:latin typeface="Arial"/>
              <a:cs typeface="Arial"/>
            </a:endParaRPr>
          </a:p>
          <a:p>
            <a:pPr lvl="1" marL="281940" indent="-135255">
              <a:lnSpc>
                <a:spcPct val="100000"/>
              </a:lnSpc>
              <a:spcBef>
                <a:spcPts val="91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200" spc="-6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minimise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entry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errors,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most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fields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requested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eCRF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are</a:t>
            </a:r>
            <a:r>
              <a:rPr dirty="0" sz="1200" spc="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numeric</a:t>
            </a:r>
            <a:r>
              <a:rPr dirty="0" sz="12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or</a:t>
            </a:r>
            <a:r>
              <a:rPr dirty="0" sz="1200" spc="-10" b="1">
                <a:solidFill>
                  <a:srgbClr val="073762"/>
                </a:solidFill>
                <a:latin typeface="Arial"/>
                <a:cs typeface="Arial"/>
              </a:rPr>
              <a:t> categorical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F9900"/>
              </a:buClr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75"/>
              </a:spcBef>
              <a:buClr>
                <a:srgbClr val="FF9900"/>
              </a:buClr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marL="145415" marR="112395" indent="-133350">
              <a:lnSpc>
                <a:spcPct val="100000"/>
              </a:lnSpc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After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extraction,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further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cleaning</a:t>
            </a:r>
            <a:r>
              <a:rPr dirty="0" sz="1400" spc="-6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validation</a:t>
            </a:r>
            <a:r>
              <a:rPr dirty="0" sz="1400" spc="-6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processes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also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performed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all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data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maximise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quality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control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lvl="1" marL="281940" marR="5080" indent="-135890">
              <a:lnSpc>
                <a:spcPct val="100000"/>
              </a:lnSpc>
              <a:spcBef>
                <a:spcPts val="91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Ad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hoc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queries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(done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at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country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level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or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OPC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level)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generated</a:t>
            </a:r>
            <a:r>
              <a:rPr dirty="0" sz="12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within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electronic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capture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(EDC)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system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followed</a:t>
            </a:r>
            <a:r>
              <a:rPr dirty="0" sz="12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up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country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managers</a:t>
            </a:r>
            <a:r>
              <a:rPr dirty="0" sz="12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and/or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country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study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coordinator</a:t>
            </a:r>
            <a:r>
              <a:rPr dirty="0" sz="12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(where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applicable)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resolution.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F9900"/>
              </a:buClr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70"/>
              </a:spcBef>
              <a:buClr>
                <a:srgbClr val="FF9900"/>
              </a:buClr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marL="145415" marR="281940" indent="-133350">
              <a:lnSpc>
                <a:spcPct val="100000"/>
              </a:lnSpc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All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modifications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 be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recorded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audit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log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all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transfers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disputes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 be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shared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documented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country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central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manager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logs.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2320" y="4859223"/>
            <a:ext cx="35985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eCRF:</a:t>
            </a:r>
            <a:r>
              <a:rPr dirty="0" sz="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electronic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case</a:t>
            </a:r>
            <a:r>
              <a:rPr dirty="0" sz="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report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form;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International Severe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75"/>
              <a:t> </a:t>
            </a:r>
            <a:r>
              <a:rPr dirty="0"/>
              <a:t>data</a:t>
            </a:r>
            <a:r>
              <a:rPr dirty="0" spc="-60"/>
              <a:t> </a:t>
            </a:r>
            <a:r>
              <a:rPr dirty="0" spc="-10"/>
              <a:t>ownership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692" y="852086"/>
            <a:ext cx="8409305" cy="197802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45415" indent="-132715">
              <a:lnSpc>
                <a:spcPct val="100000"/>
              </a:lnSpc>
              <a:spcBef>
                <a:spcPts val="1005"/>
              </a:spcBef>
              <a:buClr>
                <a:srgbClr val="FF9900"/>
              </a:buClr>
              <a:buChar char="•"/>
              <a:tabLst>
                <a:tab pos="14541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Each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country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retains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ownership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their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data.</a:t>
            </a:r>
            <a:endParaRPr sz="1400">
              <a:latin typeface="Arial"/>
              <a:cs typeface="Arial"/>
            </a:endParaRPr>
          </a:p>
          <a:p>
            <a:pPr marL="145415" marR="106680" indent="-133350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All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participating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countries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agree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allow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output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from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their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respective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registries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upon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joining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ISAR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collaborative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independent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approved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ISC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and</a:t>
            </a:r>
            <a:r>
              <a:rPr dirty="0" sz="1400" spc="-9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ADEPT.</a:t>
            </a:r>
            <a:endParaRPr sz="1400">
              <a:latin typeface="Arial"/>
              <a:cs typeface="Arial"/>
            </a:endParaRPr>
          </a:p>
          <a:p>
            <a:pPr marL="146050" indent="-133350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•"/>
              <a:tabLst>
                <a:tab pos="14605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extraction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integration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datasets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ethically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approved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studies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 be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managed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by</a:t>
            </a:r>
            <a:endParaRPr sz="14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</a:pP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OPC.</a:t>
            </a:r>
            <a:endParaRPr sz="1400">
              <a:latin typeface="Arial"/>
              <a:cs typeface="Arial"/>
            </a:endParaRPr>
          </a:p>
          <a:p>
            <a:pPr marL="145415" marR="5080" indent="-133350">
              <a:lnSpc>
                <a:spcPct val="100000"/>
              </a:lnSpc>
              <a:spcBef>
                <a:spcPts val="905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nature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frequency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extraction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transfer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(quarterly)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from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registries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OPC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are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detailed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in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sharing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agreement.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2320" y="4859223"/>
            <a:ext cx="76085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ADEPT:</a:t>
            </a:r>
            <a:r>
              <a:rPr dirty="0" sz="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Anonymised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Ethics,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Protocols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&amp;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Transparency;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Registry;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ISC: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Steering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Committee;</a:t>
            </a:r>
            <a:r>
              <a:rPr dirty="0" sz="8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OPC: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Optimum</a:t>
            </a:r>
            <a:r>
              <a:rPr dirty="0" sz="8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Care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70"/>
              <a:t> </a:t>
            </a:r>
            <a:r>
              <a:rPr dirty="0" spc="-10"/>
              <a:t>research</a:t>
            </a:r>
          </a:p>
        </p:txBody>
      </p:sp>
      <p:sp>
        <p:nvSpPr>
          <p:cNvPr id="3" name="object 3" descr="">
            <a:hlinkClick r:id="rId2"/>
          </p:cNvPr>
          <p:cNvSpPr/>
          <p:nvPr/>
        </p:nvSpPr>
        <p:spPr>
          <a:xfrm>
            <a:off x="4693920" y="1449324"/>
            <a:ext cx="1466215" cy="291465"/>
          </a:xfrm>
          <a:custGeom>
            <a:avLst/>
            <a:gdLst/>
            <a:ahLst/>
            <a:cxnLst/>
            <a:rect l="l" t="t" r="r" b="b"/>
            <a:pathLst>
              <a:path w="1466214" h="291464">
                <a:moveTo>
                  <a:pt x="1417574" y="0"/>
                </a:moveTo>
                <a:lnTo>
                  <a:pt x="48513" y="0"/>
                </a:lnTo>
                <a:lnTo>
                  <a:pt x="29628" y="3811"/>
                </a:lnTo>
                <a:lnTo>
                  <a:pt x="14208" y="14208"/>
                </a:lnTo>
                <a:lnTo>
                  <a:pt x="3811" y="29628"/>
                </a:lnTo>
                <a:lnTo>
                  <a:pt x="0" y="48513"/>
                </a:lnTo>
                <a:lnTo>
                  <a:pt x="0" y="242570"/>
                </a:lnTo>
                <a:lnTo>
                  <a:pt x="3811" y="261455"/>
                </a:lnTo>
                <a:lnTo>
                  <a:pt x="14208" y="276875"/>
                </a:lnTo>
                <a:lnTo>
                  <a:pt x="29628" y="287272"/>
                </a:lnTo>
                <a:lnTo>
                  <a:pt x="48513" y="291084"/>
                </a:lnTo>
                <a:lnTo>
                  <a:pt x="1417574" y="291084"/>
                </a:lnTo>
                <a:lnTo>
                  <a:pt x="1436459" y="287272"/>
                </a:lnTo>
                <a:lnTo>
                  <a:pt x="1451879" y="276875"/>
                </a:lnTo>
                <a:lnTo>
                  <a:pt x="1462276" y="261455"/>
                </a:lnTo>
                <a:lnTo>
                  <a:pt x="1466088" y="242570"/>
                </a:lnTo>
                <a:lnTo>
                  <a:pt x="1466088" y="48513"/>
                </a:lnTo>
                <a:lnTo>
                  <a:pt x="1462276" y="29628"/>
                </a:lnTo>
                <a:lnTo>
                  <a:pt x="1451879" y="14208"/>
                </a:lnTo>
                <a:lnTo>
                  <a:pt x="1436459" y="3811"/>
                </a:lnTo>
                <a:lnTo>
                  <a:pt x="141757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>
            <a:hlinkClick r:id="rId3"/>
          </p:cNvPr>
          <p:cNvSpPr/>
          <p:nvPr/>
        </p:nvSpPr>
        <p:spPr>
          <a:xfrm>
            <a:off x="2116835" y="2205227"/>
            <a:ext cx="3264535" cy="266700"/>
          </a:xfrm>
          <a:custGeom>
            <a:avLst/>
            <a:gdLst/>
            <a:ahLst/>
            <a:cxnLst/>
            <a:rect l="l" t="t" r="r" b="b"/>
            <a:pathLst>
              <a:path w="3264535" h="266700">
                <a:moveTo>
                  <a:pt x="3219958" y="0"/>
                </a:moveTo>
                <a:lnTo>
                  <a:pt x="44450" y="0"/>
                </a:lnTo>
                <a:lnTo>
                  <a:pt x="27164" y="3498"/>
                </a:lnTo>
                <a:lnTo>
                  <a:pt x="13033" y="13033"/>
                </a:lnTo>
                <a:lnTo>
                  <a:pt x="3498" y="27164"/>
                </a:lnTo>
                <a:lnTo>
                  <a:pt x="0" y="44450"/>
                </a:lnTo>
                <a:lnTo>
                  <a:pt x="0" y="222250"/>
                </a:lnTo>
                <a:lnTo>
                  <a:pt x="3498" y="239535"/>
                </a:lnTo>
                <a:lnTo>
                  <a:pt x="13033" y="253666"/>
                </a:lnTo>
                <a:lnTo>
                  <a:pt x="27164" y="263201"/>
                </a:lnTo>
                <a:lnTo>
                  <a:pt x="44450" y="266700"/>
                </a:lnTo>
                <a:lnTo>
                  <a:pt x="3219958" y="266700"/>
                </a:lnTo>
                <a:lnTo>
                  <a:pt x="3237243" y="263201"/>
                </a:lnTo>
                <a:lnTo>
                  <a:pt x="3251374" y="253666"/>
                </a:lnTo>
                <a:lnTo>
                  <a:pt x="3260909" y="239535"/>
                </a:lnTo>
                <a:lnTo>
                  <a:pt x="3264408" y="222250"/>
                </a:lnTo>
                <a:lnTo>
                  <a:pt x="3264408" y="44450"/>
                </a:lnTo>
                <a:lnTo>
                  <a:pt x="3260909" y="27164"/>
                </a:lnTo>
                <a:lnTo>
                  <a:pt x="3251374" y="13033"/>
                </a:lnTo>
                <a:lnTo>
                  <a:pt x="3237243" y="3498"/>
                </a:lnTo>
                <a:lnTo>
                  <a:pt x="3219958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72592" y="966292"/>
            <a:ext cx="8563610" cy="2587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3515" indent="-13271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Char char="•"/>
              <a:tabLst>
                <a:tab pos="18351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goal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complete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eight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global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projects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eight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project-specific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datasets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academic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commercial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members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over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5-year</a:t>
            </a:r>
            <a:r>
              <a:rPr dirty="0" sz="14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period.</a:t>
            </a:r>
            <a:endParaRPr sz="1400">
              <a:latin typeface="Arial"/>
              <a:cs typeface="Arial"/>
            </a:endParaRPr>
          </a:p>
          <a:p>
            <a:pPr marL="184150" indent="-133350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•"/>
              <a:tabLst>
                <a:tab pos="18415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New</a:t>
            </a:r>
            <a:r>
              <a:rPr dirty="0" sz="14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collaborators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may also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join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4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clicking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‘</a:t>
            </a:r>
            <a:r>
              <a:rPr dirty="0" sz="1400" spc="-17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J</a:t>
            </a:r>
            <a:r>
              <a:rPr dirty="0" baseline="25000" sz="1500" spc="-6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J</a:t>
            </a:r>
            <a:r>
              <a:rPr dirty="0" sz="1400" spc="-40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baseline="25000" sz="1500" spc="-6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400" spc="-72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baseline="25000" sz="1500" spc="-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baseline="25000" sz="1500" spc="7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400" spc="-65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baseline="25000" sz="15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baseline="25000" sz="1500" spc="-109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sz="1400" spc="-8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h</a:t>
            </a:r>
            <a:r>
              <a:rPr dirty="0" baseline="25000" sz="1500" spc="-90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z="1400" spc="6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baseline="25000" sz="1500" spc="-652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400" spc="-6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baseline="25000" sz="1500" spc="-127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z="1400" spc="-72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baseline="25000" sz="1500" spc="-127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sz="1400" spc="-72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g</a:t>
            </a:r>
            <a:r>
              <a:rPr dirty="0" baseline="25000" sz="1500" spc="-1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baseline="25000" sz="1500" spc="-367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sz="1400" spc="-10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baseline="25000" sz="1500" spc="-817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400" spc="-17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s</a:t>
            </a:r>
            <a:r>
              <a:rPr dirty="0" baseline="25000" sz="1500" spc="-85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z="1400" spc="-32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baseline="25000" sz="1500" spc="-547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y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’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tab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ISAR home</a:t>
            </a:r>
            <a:r>
              <a:rPr dirty="0" u="sng" sz="1400" spc="-5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400" spc="-1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page</a:t>
            </a:r>
            <a:r>
              <a:rPr dirty="0" u="none" sz="14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83515" marR="462915" indent="-133350">
              <a:lnSpc>
                <a:spcPct val="150100"/>
              </a:lnSpc>
              <a:spcBef>
                <a:spcPts val="595"/>
              </a:spcBef>
              <a:buClr>
                <a:srgbClr val="FF9900"/>
              </a:buClr>
              <a:buChar char="•"/>
              <a:tabLst>
                <a:tab pos="1847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ISC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members,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country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leads,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contributors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visitors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website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may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contribute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research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ideas</a:t>
            </a:r>
            <a:r>
              <a:rPr dirty="0" sz="14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400" spc="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clicking the</a:t>
            </a:r>
            <a:r>
              <a:rPr dirty="0" sz="14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‘</a:t>
            </a:r>
            <a:r>
              <a:rPr dirty="0" sz="1400" spc="-15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baseline="13888" sz="1500" spc="-794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z="1400" spc="-27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baseline="13888" sz="1500" spc="-70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sz="1400" spc="-3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b</a:t>
            </a:r>
            <a:r>
              <a:rPr dirty="0" baseline="13888" sz="1500" spc="-6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B</a:t>
            </a:r>
            <a:r>
              <a:rPr dirty="0" sz="1400" spc="-78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m</a:t>
            </a:r>
            <a:r>
              <a:rPr dirty="0" baseline="13888" sz="1500" spc="-112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</a:t>
            </a:r>
            <a:r>
              <a:rPr dirty="0" sz="1400" spc="-24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i</a:t>
            </a:r>
            <a:r>
              <a:rPr dirty="0" baseline="13888" sz="1500" spc="-89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</a:t>
            </a:r>
            <a:r>
              <a:rPr dirty="0" sz="1400" spc="-34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baseline="13888" sz="1500" spc="22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z="1400" spc="-7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baseline="13888" sz="1500" spc="-7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baseline="13888" sz="1500" spc="3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400" spc="-95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P</a:t>
            </a:r>
            <a:r>
              <a:rPr dirty="0" baseline="13888" sz="1500" spc="-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P</a:t>
            </a:r>
            <a:r>
              <a:rPr dirty="0" baseline="13888" sz="1500" spc="-69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baseline="13888" sz="1500" spc="-115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baseline="13888" sz="1500" spc="-97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P</a:t>
            </a:r>
            <a:r>
              <a:rPr dirty="0" sz="1400" spc="-15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p</a:t>
            </a:r>
            <a:r>
              <a:rPr dirty="0" baseline="13888" sz="1500" spc="-97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1400" spc="-15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baseline="13888" sz="1500" spc="-787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z="1400" spc="-19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baseline="13888" sz="1500" spc="-82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400" spc="-29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baseline="13888" sz="1500" spc="-509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baseline="13888" sz="1500" spc="-1147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baseline="13888" sz="1500" spc="-1057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z="1400" spc="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400" spc="-894">
                <a:solidFill>
                  <a:srgbClr val="073762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baseline="13888" sz="1500" spc="-1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baseline="13888" sz="1500" spc="-78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400" spc="-29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baseline="13888" sz="1500" spc="-78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Q</a:t>
            </a:r>
            <a:r>
              <a:rPr dirty="0" sz="1400" spc="-29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q</a:t>
            </a:r>
            <a:r>
              <a:rPr dirty="0" baseline="13888" sz="1500" spc="-682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sz="1400" spc="-35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baseline="13888" sz="1500" spc="-502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400" spc="-47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baseline="13888" sz="1500" spc="-322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z="1400" spc="-51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baseline="13888" sz="1500" spc="-179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baseline="13888" sz="1500" spc="-562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z="1400" spc="-67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baseline="13888" sz="1500" spc="-22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ES</a:t>
            </a:r>
            <a:r>
              <a:rPr dirty="0" baseline="13888" sz="1500" spc="-2017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400" spc="-16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baseline="13888" sz="1500" spc="-877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400" spc="-26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baseline="13888" sz="1500" spc="-727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z="1400" spc="-3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baseline="13888" sz="1500" spc="-63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z="1400" spc="-7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baseline="13888" sz="1500" spc="-1019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h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’</a:t>
            </a:r>
            <a:r>
              <a:rPr dirty="0" sz="1400" spc="-7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tab</a:t>
            </a:r>
            <a:r>
              <a:rPr dirty="0" sz="14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4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ISAR</a:t>
            </a:r>
            <a:r>
              <a:rPr dirty="0" u="sng" sz="1400" spc="15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40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home</a:t>
            </a:r>
            <a:r>
              <a:rPr dirty="0" u="sng" sz="1400" spc="1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400" spc="-1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page</a:t>
            </a:r>
            <a:r>
              <a:rPr dirty="0" u="none" sz="14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1210"/>
              </a:spcBef>
            </a:pPr>
            <a:r>
              <a:rPr dirty="0" sz="1200">
                <a:solidFill>
                  <a:srgbClr val="FF9900"/>
                </a:solidFill>
                <a:latin typeface="Arial"/>
                <a:cs typeface="Arial"/>
              </a:rPr>
              <a:t>–</a:t>
            </a:r>
            <a:r>
              <a:rPr dirty="0" sz="1200" spc="45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All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ideas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reviewed,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assessed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prioritised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ISC.</a:t>
            </a:r>
            <a:endParaRPr sz="1200">
              <a:latin typeface="Arial"/>
              <a:cs typeface="Arial"/>
            </a:endParaRPr>
          </a:p>
          <a:p>
            <a:pPr marL="183515" marR="43180" indent="-133350">
              <a:lnSpc>
                <a:spcPct val="100000"/>
              </a:lnSpc>
              <a:spcBef>
                <a:spcPts val="890"/>
              </a:spcBef>
              <a:buClr>
                <a:srgbClr val="FF9900"/>
              </a:buClr>
              <a:buChar char="•"/>
              <a:tabLst>
                <a:tab pos="1847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also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open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collaborating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with and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extracting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from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other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databases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which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consist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datasets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that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are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not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part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core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projects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but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have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alignment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variables,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enabling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combination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50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5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specific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2320" y="4859223"/>
            <a:ext cx="346582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International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 Severe</a:t>
            </a:r>
            <a:r>
              <a:rPr dirty="0" sz="8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Registry;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ISC: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Steering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4584" y="1517862"/>
            <a:ext cx="7935595" cy="3484245"/>
            <a:chOff x="894584" y="1517862"/>
            <a:chExt cx="7935595" cy="3484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584" y="1517862"/>
              <a:ext cx="7405123" cy="33117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7" y="1525524"/>
              <a:ext cx="7339583" cy="32461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65"/>
              <a:t> </a:t>
            </a:r>
            <a:r>
              <a:rPr dirty="0"/>
              <a:t>strengths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20"/>
              <a:t>ISAR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2320" y="4868895"/>
            <a:ext cx="2012314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0692" y="966292"/>
            <a:ext cx="843216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5415" indent="-13271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Char char="•"/>
              <a:tabLst>
                <a:tab pos="145415" algn="l"/>
                <a:tab pos="575945" algn="l"/>
                <a:tab pos="1040765" algn="l"/>
                <a:tab pos="1457325" algn="l"/>
                <a:tab pos="1832610" algn="l"/>
                <a:tab pos="2379345" algn="l"/>
                <a:tab pos="3110865" algn="l"/>
                <a:tab pos="4019550" algn="l"/>
                <a:tab pos="4601845" algn="l"/>
                <a:tab pos="5046980" algn="l"/>
                <a:tab pos="5937250" algn="l"/>
                <a:tab pos="6938645" algn="l"/>
                <a:tab pos="7403465" algn="l"/>
                <a:tab pos="8162290" algn="l"/>
              </a:tabLst>
            </a:pP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You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may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find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mission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statement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which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fully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describes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how</a:t>
            </a:r>
            <a:r>
              <a:rPr dirty="0" sz="1400" spc="100">
                <a:solidFill>
                  <a:srgbClr val="073762"/>
                </a:solidFill>
                <a:latin typeface="Arial"/>
                <a:cs typeface="Arial"/>
              </a:rPr>
              <a:t> 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may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improve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our</a:t>
            </a:r>
            <a:endParaRPr sz="14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understanding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4"/>
              </a:rPr>
              <a:t>here</a:t>
            </a:r>
            <a:r>
              <a:rPr dirty="0" u="none" sz="14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692" y="967816"/>
            <a:ext cx="8239759" cy="2113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685" indent="-133985">
              <a:lnSpc>
                <a:spcPct val="100000"/>
              </a:lnSpc>
              <a:spcBef>
                <a:spcPts val="95"/>
              </a:spcBef>
              <a:buClr>
                <a:srgbClr val="FF9900"/>
              </a:buClr>
              <a:buFont typeface="Arial"/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plans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include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additional</a:t>
            </a:r>
            <a:r>
              <a:rPr dirty="0" sz="1600" spc="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countries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covering</a:t>
            </a:r>
            <a:r>
              <a:rPr dirty="0" sz="1600" spc="-10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Africa,</a:t>
            </a:r>
            <a:r>
              <a:rPr dirty="0" sz="1600" spc="-10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Asia,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South</a:t>
            </a:r>
            <a:r>
              <a:rPr dirty="0" sz="1600" spc="-1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America,</a:t>
            </a:r>
            <a:r>
              <a:rPr dirty="0" sz="16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Middle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East,</a:t>
            </a:r>
            <a:r>
              <a:rPr dirty="0" sz="16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Eastern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Europe.</a:t>
            </a:r>
            <a:endParaRPr sz="1600">
              <a:latin typeface="Arial"/>
              <a:cs typeface="Arial"/>
            </a:endParaRPr>
          </a:p>
          <a:p>
            <a:pPr marL="146685" marR="5080" indent="-134620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Other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prospects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include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linkages</a:t>
            </a:r>
            <a:r>
              <a:rPr dirty="0" sz="16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6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other</a:t>
            </a:r>
            <a:r>
              <a:rPr dirty="0" sz="16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databases</a:t>
            </a:r>
            <a:r>
              <a:rPr dirty="0" sz="16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integration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6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electronic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medical</a:t>
            </a:r>
            <a:r>
              <a:rPr dirty="0" sz="16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records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46685" marR="471805" indent="-134620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Longitudinal</a:t>
            </a:r>
            <a:r>
              <a:rPr dirty="0" sz="16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patients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less</a:t>
            </a:r>
            <a:r>
              <a:rPr dirty="0" sz="16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development</a:t>
            </a:r>
            <a:r>
              <a:rPr dirty="0" sz="16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073762"/>
                </a:solidFill>
                <a:latin typeface="Arial"/>
                <a:cs typeface="Arial"/>
              </a:rPr>
              <a:t>a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paediatric</a:t>
            </a:r>
            <a:r>
              <a:rPr dirty="0" sz="1600" spc="-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6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order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cover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entire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life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cycle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are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also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being considered.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2320" y="4868895"/>
            <a:ext cx="2012314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Future</a:t>
            </a:r>
            <a:r>
              <a:rPr dirty="0" spc="-20"/>
              <a:t> </a:t>
            </a:r>
            <a:r>
              <a:rPr dirty="0"/>
              <a:t>direction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spc="-20"/>
              <a:t>ISAR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692" y="967816"/>
            <a:ext cx="8405495" cy="3714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685" indent="-133985">
              <a:lnSpc>
                <a:spcPct val="100000"/>
              </a:lnSpc>
              <a:spcBef>
                <a:spcPts val="95"/>
              </a:spcBef>
              <a:buClr>
                <a:srgbClr val="FF9900"/>
              </a:buClr>
              <a:buFont typeface="Arial"/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acting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as</a:t>
            </a:r>
            <a:r>
              <a:rPr dirty="0" sz="16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6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custodian</a:t>
            </a:r>
            <a:r>
              <a:rPr dirty="0" sz="16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international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data,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works as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an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open</a:t>
            </a:r>
            <a:r>
              <a:rPr dirty="0" sz="1600" spc="-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border</a:t>
            </a:r>
            <a:endParaRPr sz="16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initiative,</a:t>
            </a:r>
            <a:r>
              <a:rPr dirty="0" sz="16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providing</a:t>
            </a:r>
            <a:r>
              <a:rPr dirty="0" sz="16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platform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facilitate</a:t>
            </a:r>
            <a:r>
              <a:rPr dirty="0" sz="16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6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sharing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46685" marR="952500" indent="-134620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provides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enough</a:t>
            </a:r>
            <a:r>
              <a:rPr dirty="0" sz="16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statistical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power</a:t>
            </a:r>
            <a:r>
              <a:rPr dirty="0" sz="1600" spc="-6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address</a:t>
            </a:r>
            <a:r>
              <a:rPr dirty="0" sz="16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important</a:t>
            </a:r>
            <a:r>
              <a:rPr dirty="0" sz="16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research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questions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aimed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wide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range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topics.</a:t>
            </a:r>
            <a:endParaRPr sz="1600">
              <a:latin typeface="Arial"/>
              <a:cs typeface="Arial"/>
            </a:endParaRPr>
          </a:p>
          <a:p>
            <a:pPr marL="146685" marR="69215" indent="-134620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Through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ISAR,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it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6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expected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that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harmonised,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standardised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nature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contained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collaborative</a:t>
            </a:r>
            <a:r>
              <a:rPr dirty="0" sz="16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partnerships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being</a:t>
            </a:r>
            <a:r>
              <a:rPr dirty="0" sz="16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made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possible</a:t>
            </a:r>
            <a:r>
              <a:rPr dirty="0" sz="16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may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reveal</a:t>
            </a:r>
            <a:r>
              <a:rPr dirty="0" sz="1600" spc="-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previously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unthought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or</a:t>
            </a:r>
            <a:r>
              <a:rPr dirty="0" sz="16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neglected</a:t>
            </a:r>
            <a:r>
              <a:rPr dirty="0" sz="16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6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avenues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46685" indent="-133985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summary,</a:t>
            </a:r>
            <a:r>
              <a:rPr dirty="0" sz="16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aims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offer</a:t>
            </a:r>
            <a:r>
              <a:rPr dirty="0" sz="16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6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rich</a:t>
            </a:r>
            <a:r>
              <a:rPr dirty="0" sz="16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source</a:t>
            </a:r>
            <a:r>
              <a:rPr dirty="0" sz="16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real-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life</a:t>
            </a:r>
            <a:r>
              <a:rPr dirty="0" sz="16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6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scientific</a:t>
            </a:r>
            <a:r>
              <a:rPr dirty="0" sz="16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understand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improve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outcomes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asthma.</a:t>
            </a:r>
            <a:endParaRPr sz="1600">
              <a:latin typeface="Arial"/>
              <a:cs typeface="Arial"/>
            </a:endParaRPr>
          </a:p>
          <a:p>
            <a:pPr marL="146685" marR="72390" indent="-134620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Furthermore,</a:t>
            </a:r>
            <a:r>
              <a:rPr dirty="0" sz="16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provide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an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international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platform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collaboration</a:t>
            </a:r>
            <a:r>
              <a:rPr dirty="0" sz="16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respiratory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medicine,</a:t>
            </a:r>
            <a:r>
              <a:rPr dirty="0" sz="16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overarching</a:t>
            </a:r>
            <a:r>
              <a:rPr dirty="0" sz="16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aim</a:t>
            </a:r>
            <a:r>
              <a:rPr dirty="0" sz="16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improving primary</a:t>
            </a:r>
            <a:r>
              <a:rPr dirty="0" sz="16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6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secondary</a:t>
            </a:r>
            <a:r>
              <a:rPr dirty="0" sz="16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073762"/>
                </a:solidFill>
                <a:latin typeface="Arial"/>
                <a:cs typeface="Arial"/>
              </a:rPr>
              <a:t>care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adults</a:t>
            </a:r>
            <a:r>
              <a:rPr dirty="0" sz="16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600" spc="-6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6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6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globally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2320" y="4868895"/>
            <a:ext cx="2012314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 spc="-10"/>
              <a:t>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Background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 spc="-20"/>
              <a:t>aims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327019" y="862329"/>
            <a:ext cx="5337175" cy="3180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9900"/>
                </a:solidFill>
                <a:latin typeface="Arial"/>
                <a:cs typeface="Arial"/>
              </a:rPr>
              <a:t>Background</a:t>
            </a:r>
            <a:endParaRPr sz="1600">
              <a:latin typeface="Arial"/>
              <a:cs typeface="Arial"/>
            </a:endParaRPr>
          </a:p>
          <a:p>
            <a:pPr marL="145415" marR="258445" indent="-133350">
              <a:lnSpc>
                <a:spcPct val="100000"/>
              </a:lnSpc>
              <a:spcBef>
                <a:spcPts val="1495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exerts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disproportionately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heavy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burden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on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patients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healthcare.</a:t>
            </a:r>
            <a:endParaRPr sz="1400">
              <a:latin typeface="Arial"/>
              <a:cs typeface="Arial"/>
            </a:endParaRPr>
          </a:p>
          <a:p>
            <a:pPr lvl="1" marL="281940" marR="5080" indent="-135890">
              <a:lnSpc>
                <a:spcPct val="100000"/>
              </a:lnSpc>
              <a:spcBef>
                <a:spcPts val="31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Due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heterogeneity</a:t>
            </a:r>
            <a:r>
              <a:rPr dirty="0" sz="12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population,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many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patients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need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evaluated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understand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clinical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features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disease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outcomes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order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facilitate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personalized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targeted</a:t>
            </a:r>
            <a:r>
              <a:rPr dirty="0" sz="12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care.</a:t>
            </a:r>
            <a:endParaRPr sz="1200">
              <a:latin typeface="Arial"/>
              <a:cs typeface="Arial"/>
            </a:endParaRPr>
          </a:p>
          <a:p>
            <a:pPr lvl="1" marL="281940" indent="-135255">
              <a:lnSpc>
                <a:spcPct val="100000"/>
              </a:lnSpc>
              <a:spcBef>
                <a:spcPts val="30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73762"/>
                </a:solidFill>
                <a:latin typeface="Arial"/>
                <a:cs typeface="Arial"/>
              </a:rPr>
              <a:t>multi-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country registry</a:t>
            </a:r>
            <a:r>
              <a:rPr dirty="0" sz="12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project</a:t>
            </a:r>
            <a:r>
              <a:rPr dirty="0" sz="12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initiated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aid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this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endeavour.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F9900"/>
              </a:buClr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75"/>
              </a:spcBef>
              <a:buClr>
                <a:srgbClr val="FF9900"/>
              </a:buClr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20" b="1">
                <a:solidFill>
                  <a:srgbClr val="FF9900"/>
                </a:solidFill>
                <a:latin typeface="Arial"/>
                <a:cs typeface="Arial"/>
              </a:rPr>
              <a:t>Aims</a:t>
            </a:r>
            <a:endParaRPr sz="1600">
              <a:latin typeface="Arial"/>
              <a:cs typeface="Arial"/>
            </a:endParaRPr>
          </a:p>
          <a:p>
            <a:pPr marL="145415" marR="99060" indent="-133350">
              <a:lnSpc>
                <a:spcPct val="100000"/>
              </a:lnSpc>
              <a:spcBef>
                <a:spcPts val="1495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 spc="-85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describe</a:t>
            </a:r>
            <a:r>
              <a:rPr dirty="0" sz="1400" spc="-8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protocol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development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and 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management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,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rationale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behind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each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step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potential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benefits</a:t>
            </a:r>
            <a:r>
              <a:rPr dirty="0" sz="14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adult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population.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27019" y="4610811"/>
            <a:ext cx="1887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Full</a:t>
            </a:r>
            <a:r>
              <a:rPr dirty="0" sz="1400" spc="-7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Text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available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2"/>
              </a:rPr>
              <a:t>here</a:t>
            </a:r>
            <a:r>
              <a:rPr dirty="0" u="none" sz="14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5200" y="4859223"/>
            <a:ext cx="201231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16932" y="929632"/>
            <a:ext cx="2761615" cy="3857625"/>
            <a:chOff x="316932" y="929632"/>
            <a:chExt cx="2761615" cy="3857625"/>
          </a:xfrm>
        </p:grpSpPr>
        <p:pic>
          <p:nvPicPr>
            <p:cNvPr id="7" name="object 7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32" y="929632"/>
              <a:ext cx="2761607" cy="3857258"/>
            </a:xfrm>
            <a:prstGeom prst="rect">
              <a:avLst/>
            </a:prstGeom>
          </p:spPr>
        </p:pic>
        <p:pic>
          <p:nvPicPr>
            <p:cNvPr id="8" name="object 8" descr="">
              <a:hlinkClick r:id="rId2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" y="937260"/>
              <a:ext cx="2695956" cy="3791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dirty="0" spc="-65"/>
              <a:t> </a:t>
            </a:r>
            <a:r>
              <a:rPr dirty="0"/>
              <a:t>is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55"/>
              <a:t> </a:t>
            </a:r>
            <a:r>
              <a:rPr dirty="0"/>
              <a:t>global</a:t>
            </a:r>
            <a:r>
              <a:rPr dirty="0" spc="-75"/>
              <a:t> </a:t>
            </a:r>
            <a:r>
              <a:rPr dirty="0"/>
              <a:t>severe</a:t>
            </a:r>
            <a:r>
              <a:rPr dirty="0" spc="-30"/>
              <a:t> </a:t>
            </a:r>
            <a:r>
              <a:rPr dirty="0"/>
              <a:t>asthma</a:t>
            </a:r>
            <a:r>
              <a:rPr dirty="0" spc="-50"/>
              <a:t> </a:t>
            </a:r>
            <a:r>
              <a:rPr dirty="0"/>
              <a:t>registry</a:t>
            </a:r>
            <a:r>
              <a:rPr dirty="0" spc="-50"/>
              <a:t> </a:t>
            </a:r>
            <a:r>
              <a:rPr dirty="0" spc="-10"/>
              <a:t>needed?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692" y="966292"/>
            <a:ext cx="8393430" cy="3113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AutoNum type="arabicPeriod"/>
              <a:tabLst>
                <a:tab pos="354965" algn="l"/>
              </a:tabLst>
            </a:pP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Connect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national/regional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registries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(retaining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their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values),</a:t>
            </a:r>
            <a:r>
              <a:rPr dirty="0" sz="1400" spc="39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enabling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inter-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operability,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 data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sharing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cross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comparison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AutoNum type="arabicPeriod" startAt="2"/>
              <a:tabLst>
                <a:tab pos="35496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Have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sufficient</a:t>
            </a:r>
            <a:r>
              <a:rPr dirty="0" sz="14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statistical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power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answer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pertinent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clinical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questions.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AutoNum type="arabicPeriod" startAt="2"/>
              <a:tabLst>
                <a:tab pos="354965" algn="l"/>
              </a:tabLst>
            </a:pP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Reduce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variability</a:t>
            </a:r>
            <a:r>
              <a:rPr dirty="0" sz="14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collected</a:t>
            </a:r>
            <a:r>
              <a:rPr dirty="0" sz="1400" spc="-5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standardising</a:t>
            </a:r>
            <a:r>
              <a:rPr dirty="0" sz="14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variables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across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countries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regions.</a:t>
            </a:r>
            <a:endParaRPr sz="1400">
              <a:latin typeface="Arial"/>
              <a:cs typeface="Arial"/>
            </a:endParaRPr>
          </a:p>
          <a:p>
            <a:pPr marL="355600" marR="996950" indent="-342900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AutoNum type="arabicPeriod" startAt="2"/>
              <a:tabLst>
                <a:tab pos="35560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Have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pre-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defined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extensive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processes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place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ensure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that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capture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data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harmonisation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are of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4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quality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AutoNum type="arabicPeriod" startAt="2"/>
              <a:tabLst>
                <a:tab pos="354965" algn="l"/>
              </a:tabLst>
            </a:pP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Improve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understanding</a:t>
            </a:r>
            <a:r>
              <a:rPr dirty="0" sz="1400" spc="-5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population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examine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response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therapies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according</a:t>
            </a:r>
            <a:r>
              <a:rPr dirty="0" sz="1400" spc="-8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nationality,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phenotypes,</a:t>
            </a:r>
            <a:r>
              <a:rPr dirty="0" sz="14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biomarkers,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treatment</a:t>
            </a:r>
            <a:r>
              <a:rPr dirty="0" sz="14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socio-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economic</a:t>
            </a:r>
            <a:r>
              <a:rPr dirty="0" sz="14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status.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500"/>
              </a:spcBef>
              <a:buClr>
                <a:srgbClr val="FF9900"/>
              </a:buClr>
              <a:buAutoNum type="arabicPeriod" startAt="6"/>
              <a:tabLst>
                <a:tab pos="35560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Permit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continued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development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4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long-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term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follow-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up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enable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real-life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understanding</a:t>
            </a:r>
            <a:r>
              <a:rPr dirty="0" sz="1400" spc="-5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of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400" spc="-5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692" y="967816"/>
            <a:ext cx="8343265" cy="3768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95"/>
              </a:spcBef>
              <a:buClr>
                <a:srgbClr val="FF9900"/>
              </a:buClr>
              <a:buFont typeface="Arial"/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6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registered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6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source</a:t>
            </a:r>
            <a:r>
              <a:rPr dirty="0" sz="16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European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Network</a:t>
            </a:r>
            <a:r>
              <a:rPr dirty="0" sz="16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Centres 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for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Pharmacoepidemiology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Pharmacovigilance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(ENCePP),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currently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supported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by </a:t>
            </a:r>
            <a:r>
              <a:rPr dirty="0" sz="1600" spc="-50" b="1">
                <a:solidFill>
                  <a:srgbClr val="073762"/>
                </a:solidFill>
                <a:latin typeface="Arial"/>
                <a:cs typeface="Arial"/>
              </a:rPr>
              <a:t>3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core</a:t>
            </a:r>
            <a:r>
              <a:rPr dirty="0" sz="16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collaborators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lvl="1" marL="342265" indent="-19558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34226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Optimum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Care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(OPC),</a:t>
            </a:r>
            <a:endParaRPr sz="1400">
              <a:latin typeface="Arial"/>
              <a:cs typeface="Arial"/>
            </a:endParaRPr>
          </a:p>
          <a:p>
            <a:pPr lvl="2" marL="414655" indent="-130810">
              <a:lnSpc>
                <a:spcPct val="100000"/>
              </a:lnSpc>
              <a:spcBef>
                <a:spcPts val="910"/>
              </a:spcBef>
              <a:buClr>
                <a:srgbClr val="FF9900"/>
              </a:buClr>
              <a:buFont typeface="Wingdings"/>
              <a:buChar char=""/>
              <a:tabLst>
                <a:tab pos="414655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200" spc="-8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not-for-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profit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social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enterprise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providing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medical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services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improve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diagnosis,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treatment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care</a:t>
            </a:r>
            <a:endParaRPr sz="1200">
              <a:latin typeface="Arial"/>
              <a:cs typeface="Arial"/>
            </a:endParaRPr>
          </a:p>
          <a:p>
            <a:pPr marL="414655">
              <a:lnSpc>
                <a:spcPct val="100000"/>
              </a:lnSpc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chronic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diseases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is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responsible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2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delivery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of the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database.</a:t>
            </a:r>
            <a:endParaRPr sz="1200">
              <a:latin typeface="Arial"/>
              <a:cs typeface="Arial"/>
            </a:endParaRPr>
          </a:p>
          <a:p>
            <a:pPr lvl="2" marL="414020" indent="-130175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Font typeface="Wingdings"/>
              <a:buChar char=""/>
              <a:tabLst>
                <a:tab pos="414020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OPC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co-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funder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of 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ISAR.</a:t>
            </a:r>
            <a:endParaRPr sz="1200">
              <a:latin typeface="Arial"/>
              <a:cs typeface="Arial"/>
            </a:endParaRPr>
          </a:p>
          <a:p>
            <a:pPr lvl="1" marL="339090" indent="-192405">
              <a:lnSpc>
                <a:spcPct val="100000"/>
              </a:lnSpc>
              <a:spcBef>
                <a:spcPts val="895"/>
              </a:spcBef>
              <a:buAutoNum type="arabicPeriod"/>
              <a:tabLst>
                <a:tab pos="33909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Respiratory</a:t>
            </a:r>
            <a:r>
              <a:rPr dirty="0" sz="14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Effectiveness</a:t>
            </a:r>
            <a:r>
              <a:rPr dirty="0" sz="14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Group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(REG),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lvl="2" marL="414655" indent="-130810">
              <a:lnSpc>
                <a:spcPct val="100000"/>
              </a:lnSpc>
              <a:spcBef>
                <a:spcPts val="905"/>
              </a:spcBef>
              <a:buClr>
                <a:srgbClr val="FF9900"/>
              </a:buClr>
              <a:buFont typeface="Wingdings"/>
              <a:buChar char=""/>
              <a:tabLst>
                <a:tab pos="414655" algn="l"/>
              </a:tabLst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An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investigator-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led,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not-for-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profit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initiative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promoting</a:t>
            </a:r>
            <a:r>
              <a:rPr dirty="0" sz="12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2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value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2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real-life</a:t>
            </a:r>
            <a:r>
              <a:rPr dirty="0" sz="12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research.</a:t>
            </a:r>
            <a:endParaRPr sz="1200">
              <a:latin typeface="Arial"/>
              <a:cs typeface="Arial"/>
            </a:endParaRPr>
          </a:p>
          <a:p>
            <a:pPr lvl="1" marL="333375" indent="-186690">
              <a:lnSpc>
                <a:spcPct val="100000"/>
              </a:lnSpc>
              <a:spcBef>
                <a:spcPts val="894"/>
              </a:spcBef>
              <a:buAutoNum type="arabicPeriod"/>
              <a:tabLst>
                <a:tab pos="33337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AstraZeneca</a:t>
            </a:r>
            <a:r>
              <a:rPr dirty="0" sz="1400" spc="-9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(AZ).</a:t>
            </a:r>
            <a:endParaRPr sz="1400">
              <a:latin typeface="Arial"/>
              <a:cs typeface="Arial"/>
            </a:endParaRPr>
          </a:p>
          <a:p>
            <a:pPr lvl="2" marL="414020" indent="-130175">
              <a:lnSpc>
                <a:spcPct val="100000"/>
              </a:lnSpc>
              <a:spcBef>
                <a:spcPts val="910"/>
              </a:spcBef>
              <a:buClr>
                <a:srgbClr val="FF9900"/>
              </a:buClr>
              <a:buFont typeface="Wingdings"/>
              <a:buChar char=""/>
              <a:tabLst>
                <a:tab pos="414020" algn="l"/>
              </a:tabLst>
            </a:pP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Together</a:t>
            </a:r>
            <a:r>
              <a:rPr dirty="0" sz="12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OPC,</a:t>
            </a:r>
            <a:r>
              <a:rPr dirty="0" sz="12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AZ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co-funder</a:t>
            </a:r>
            <a:r>
              <a:rPr dirty="0" sz="12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73762"/>
                </a:solidFill>
                <a:latin typeface="Arial"/>
                <a:cs typeface="Arial"/>
              </a:rPr>
              <a:t>ISAR.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Clr>
                <a:srgbClr val="FF9900"/>
              </a:buClr>
              <a:buFont typeface="Wingdings"/>
              <a:buChar char=""/>
            </a:pP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75"/>
              </a:spcBef>
              <a:buClr>
                <a:srgbClr val="FF9900"/>
              </a:buClr>
              <a:buFont typeface="Wingdings"/>
              <a:buChar char=""/>
            </a:pPr>
            <a:endParaRPr sz="1200">
              <a:latin typeface="Arial"/>
              <a:cs typeface="Arial"/>
            </a:endParaRPr>
          </a:p>
          <a:p>
            <a:pPr marL="146685" indent="-133985">
              <a:lnSpc>
                <a:spcPct val="100000"/>
              </a:lnSpc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More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details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can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found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website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under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2"/>
              </a:rPr>
              <a:t>Collaboration</a:t>
            </a:r>
            <a:r>
              <a:rPr dirty="0" u="sng" sz="1600" spc="-4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FF9900"/>
                </a:solidFill>
                <a:uFill>
                  <a:solidFill>
                    <a:srgbClr val="FF9900"/>
                  </a:solidFill>
                </a:uFill>
                <a:latin typeface="Arial"/>
                <a:cs typeface="Arial"/>
                <a:hlinkClick r:id="rId2"/>
              </a:rPr>
              <a:t>Partners</a:t>
            </a:r>
            <a:r>
              <a:rPr dirty="0" u="none" sz="1600" spc="-2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u="none" sz="1600" spc="-20">
                <a:solidFill>
                  <a:srgbClr val="073762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5200" y="4868895"/>
            <a:ext cx="2012314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30"/>
              <a:t> </a:t>
            </a:r>
            <a:r>
              <a:rPr dirty="0"/>
              <a:t>design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governance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Components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20"/>
              <a:t>ISAR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8966" y="864361"/>
            <a:ext cx="3847592" cy="400304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89805" y="1191513"/>
            <a:ext cx="5664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93284" y="1348867"/>
            <a:ext cx="622935" cy="45212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42545" marR="5080" indent="-30480">
              <a:lnSpc>
                <a:spcPts val="1080"/>
              </a:lnSpc>
              <a:spcBef>
                <a:spcPts val="229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Registries, countries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experts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30315" y="2280030"/>
            <a:ext cx="4806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87644" y="3252927"/>
            <a:ext cx="567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Database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23128" y="3972255"/>
            <a:ext cx="551815" cy="3149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 indent="129539">
              <a:lnSpc>
                <a:spcPts val="1080"/>
              </a:lnSpc>
              <a:spcBef>
                <a:spcPts val="229"/>
              </a:spcBef>
            </a:pP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09617" y="4135932"/>
            <a:ext cx="526415" cy="5892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12700" marR="5080" indent="635">
              <a:lnSpc>
                <a:spcPts val="1080"/>
              </a:lnSpc>
              <a:spcBef>
                <a:spcPts val="229"/>
              </a:spcBef>
            </a:pP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&amp;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manage-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56609" y="3903675"/>
            <a:ext cx="579120" cy="45212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12700" marR="5080">
              <a:lnSpc>
                <a:spcPts val="1080"/>
              </a:lnSpc>
              <a:spcBef>
                <a:spcPts val="229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Electronic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capture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10382" y="3184651"/>
            <a:ext cx="52959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655">
              <a:lnSpc>
                <a:spcPts val="114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Registry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variables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69819" y="2142870"/>
            <a:ext cx="410845" cy="45212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12065" marR="5080" indent="635">
              <a:lnSpc>
                <a:spcPts val="1080"/>
              </a:lnSpc>
              <a:spcBef>
                <a:spcPts val="229"/>
              </a:spcBef>
            </a:pP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owner-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ship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62705" y="1492377"/>
            <a:ext cx="5683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9267" y="2651760"/>
            <a:ext cx="1045463" cy="42824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65200" y="4868895"/>
            <a:ext cx="2012314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692" y="967816"/>
            <a:ext cx="2170430" cy="3013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685" indent="-133985">
              <a:lnSpc>
                <a:spcPct val="100000"/>
              </a:lnSpc>
              <a:spcBef>
                <a:spcPts val="95"/>
              </a:spcBef>
              <a:buClr>
                <a:srgbClr val="FF9900"/>
              </a:buClr>
              <a:buFont typeface="Arial"/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6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overseen by </a:t>
            </a:r>
            <a:r>
              <a:rPr dirty="0" sz="1600" spc="-50" b="1">
                <a:solidFill>
                  <a:srgbClr val="073762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governing</a:t>
            </a:r>
            <a:r>
              <a:rPr dirty="0" sz="1600" spc="-7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bodies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lvl="1" marL="280670" marR="396875" indent="-134620">
              <a:lnSpc>
                <a:spcPct val="100000"/>
              </a:lnSpc>
              <a:spcBef>
                <a:spcPts val="295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Steering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Committee</a:t>
            </a:r>
            <a:r>
              <a:rPr dirty="0" sz="14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(ISC),</a:t>
            </a:r>
            <a:endParaRPr sz="1400">
              <a:latin typeface="Arial"/>
              <a:cs typeface="Arial"/>
            </a:endParaRPr>
          </a:p>
          <a:p>
            <a:pPr lvl="1" marL="280670" marR="282575" indent="-134620">
              <a:lnSpc>
                <a:spcPct val="100000"/>
              </a:lnSpc>
              <a:spcBef>
                <a:spcPts val="30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Respiratory 	Effectiveness</a:t>
            </a:r>
            <a:r>
              <a:rPr dirty="0" sz="14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Group 	(REG),</a:t>
            </a:r>
            <a:endParaRPr sz="1400">
              <a:latin typeface="Arial"/>
              <a:cs typeface="Arial"/>
            </a:endParaRPr>
          </a:p>
          <a:p>
            <a:pPr lvl="1" marL="280670" marR="43815" indent="-134620">
              <a:lnSpc>
                <a:spcPct val="100000"/>
              </a:lnSpc>
              <a:spcBef>
                <a:spcPts val="305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9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Anonymised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Data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Ethics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&amp;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Protocol 	Transparency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(ADEPT)</a:t>
            </a:r>
            <a:endParaRPr sz="1400">
              <a:latin typeface="Arial"/>
              <a:cs typeface="Arial"/>
            </a:endParaRPr>
          </a:p>
          <a:p>
            <a:pPr marL="281940">
              <a:lnSpc>
                <a:spcPct val="100000"/>
              </a:lnSpc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Committee,</a:t>
            </a:r>
            <a:r>
              <a:rPr dirty="0" sz="1400" spc="-8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lvl="1" marL="280670" marR="139700" indent="-134620">
              <a:lnSpc>
                <a:spcPct val="100000"/>
              </a:lnSpc>
              <a:spcBef>
                <a:spcPts val="300"/>
              </a:spcBef>
              <a:buClr>
                <a:srgbClr val="FF9900"/>
              </a:buClr>
              <a:buChar char="–"/>
              <a:tabLst>
                <a:tab pos="28194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Operational 	Committee.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60"/>
              <a:t> </a:t>
            </a:r>
            <a:r>
              <a:rPr dirty="0"/>
              <a:t>oversight:</a:t>
            </a:r>
            <a:r>
              <a:rPr dirty="0" spc="-45"/>
              <a:t> </a:t>
            </a:r>
            <a:r>
              <a:rPr dirty="0"/>
              <a:t>committees,</a:t>
            </a:r>
            <a:r>
              <a:rPr dirty="0" spc="-50"/>
              <a:t> </a:t>
            </a:r>
            <a:r>
              <a:rPr dirty="0"/>
              <a:t>functions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 spc="-10"/>
              <a:t>members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2746239" y="1437087"/>
            <a:ext cx="6361430" cy="3110865"/>
            <a:chOff x="2746239" y="1437087"/>
            <a:chExt cx="6361430" cy="3110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6239" y="1437087"/>
              <a:ext cx="6361193" cy="3110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3868" y="1444752"/>
              <a:ext cx="6295644" cy="304495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444744" y="4582159"/>
            <a:ext cx="8509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governance.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5200" y="4868895"/>
            <a:ext cx="2012314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50"/>
              <a:t> </a:t>
            </a:r>
            <a:r>
              <a:rPr dirty="0"/>
              <a:t>registries,</a:t>
            </a:r>
            <a:r>
              <a:rPr dirty="0" spc="-50"/>
              <a:t> </a:t>
            </a:r>
            <a:r>
              <a:rPr dirty="0"/>
              <a:t>countries,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experts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385055" y="976835"/>
            <a:ext cx="6591934" cy="3383915"/>
            <a:chOff x="2385055" y="976835"/>
            <a:chExt cx="6591934" cy="3383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055" y="976835"/>
              <a:ext cx="6591308" cy="33833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679" y="984504"/>
              <a:ext cx="6525768" cy="331774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10692" y="967816"/>
            <a:ext cx="1988820" cy="2220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95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ISAR’s</a:t>
            </a:r>
            <a:r>
              <a:rPr dirty="0" sz="1600" spc="-7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membership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currently</a:t>
            </a:r>
            <a:r>
              <a:rPr dirty="0" sz="16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includes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registries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from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more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than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30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participating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countries,</a:t>
            </a:r>
            <a:r>
              <a:rPr dirty="0" sz="16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allowing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extensive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collaboration</a:t>
            </a:r>
            <a:r>
              <a:rPr dirty="0" sz="1600" spc="-1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and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potentially</a:t>
            </a:r>
            <a:r>
              <a:rPr dirty="0" sz="1600" spc="-10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new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16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ideas.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5200" y="4868895"/>
            <a:ext cx="2012314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International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800" spc="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30241" y="4385564"/>
            <a:ext cx="16986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snapshot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at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21</a:t>
            </a:r>
            <a:r>
              <a:rPr dirty="0" baseline="27777" sz="750">
                <a:solidFill>
                  <a:srgbClr val="073762"/>
                </a:solidFill>
                <a:latin typeface="Arial"/>
                <a:cs typeface="Arial"/>
              </a:rPr>
              <a:t>st</a:t>
            </a:r>
            <a:r>
              <a:rPr dirty="0" baseline="27777" sz="750" spc="112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July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2020.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50"/>
              <a:t> </a:t>
            </a:r>
            <a:r>
              <a:rPr dirty="0"/>
              <a:t>registries,</a:t>
            </a:r>
            <a:r>
              <a:rPr dirty="0" spc="-50"/>
              <a:t> </a:t>
            </a:r>
            <a:r>
              <a:rPr dirty="0"/>
              <a:t>countries,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experts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97434" y="866521"/>
          <a:ext cx="4396105" cy="4176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005"/>
                <a:gridCol w="773430"/>
                <a:gridCol w="2563494"/>
                <a:gridCol w="420370"/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Collaborating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Registry</a:t>
                      </a:r>
                      <a:r>
                        <a:rPr dirty="0" sz="7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Start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</a:tr>
              <a:tr h="19748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9060" marR="88900" indent="4445">
                        <a:lnSpc>
                          <a:spcPct val="100000"/>
                        </a:lnSpc>
                      </a:pPr>
                      <a:r>
                        <a:rPr dirty="0" sz="700" spc="-10" b="1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700" spc="5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 b="1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UK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UK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USA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25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National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Jewish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Electronic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Record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(NJH</a:t>
                      </a:r>
                      <a:r>
                        <a:rPr dirty="0"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EMR)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South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Korea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39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7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Korean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Academy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Asthma,</a:t>
                      </a:r>
                      <a:r>
                        <a:rPr dirty="0"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Allergy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7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Immunology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(KAAACI)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Germany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German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(GAN)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78435">
                        <a:lnSpc>
                          <a:spcPct val="107100"/>
                        </a:lnSpc>
                        <a:spcBef>
                          <a:spcPts val="2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Australia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Zealand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65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Australasian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Registry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(ASAR)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hosted</a:t>
                      </a:r>
                      <a:r>
                        <a:rPr dirty="0"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TSANZ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Ireland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38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INhaler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Compliance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Assessment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Unstable</a:t>
                      </a:r>
                      <a:r>
                        <a:rPr dirty="0"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(INCA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SUN)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Italy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Italy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(SANI)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Spain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09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Spanish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Guideline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 Management</a:t>
                      </a:r>
                      <a:r>
                        <a:rPr dirty="0" sz="7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Database</a:t>
                      </a:r>
                      <a:r>
                        <a:rPr dirty="0"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(GEMA-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Data)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198120">
                <a:tc rowSpan="8">
                  <a:txBody>
                    <a:bodyPr/>
                    <a:lstStyle/>
                    <a:p>
                      <a:pPr marL="91440" marR="965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700" spc="5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 b="1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Denmark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Danish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Registry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(DSAR)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Sweden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Swedish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Registry;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i="1">
                          <a:latin typeface="Arial"/>
                          <a:cs typeface="Arial"/>
                        </a:rPr>
                        <a:t>starting</a:t>
                      </a:r>
                      <a:r>
                        <a:rPr dirty="0" sz="7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 i="1">
                          <a:latin typeface="Arial"/>
                          <a:cs typeface="Arial"/>
                        </a:rPr>
                        <a:t>2020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Finland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collecting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independently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ISAR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Iceland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collecting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independently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ISAR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Norway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i="1">
                          <a:latin typeface="Arial"/>
                          <a:cs typeface="Arial"/>
                        </a:rPr>
                        <a:t>Starting</a:t>
                      </a:r>
                      <a:r>
                        <a:rPr dirty="0" sz="7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 i="1">
                          <a:latin typeface="Arial"/>
                          <a:cs typeface="Arial"/>
                        </a:rPr>
                        <a:t>2021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Bulgaria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Bulgarian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Registry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(BULSAR)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Portugal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43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Portugal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Registry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(Registo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Asma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Grave</a:t>
                      </a:r>
                      <a:r>
                        <a:rPr dirty="0"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Portugal</a:t>
                      </a:r>
                      <a:r>
                        <a:rPr dirty="0"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[RAG])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Russia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Russian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Registry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(RSAR)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616577" y="866521"/>
          <a:ext cx="4396105" cy="4172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/>
                <a:gridCol w="774065"/>
                <a:gridCol w="2564130"/>
                <a:gridCol w="421004"/>
              </a:tblGrid>
              <a:tr h="3962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Status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Collaborating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7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Registry</a:t>
                      </a:r>
                      <a:r>
                        <a:rPr dirty="0" sz="7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Start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7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</a:tr>
              <a:tr h="211454"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2075" marR="95885">
                        <a:lnSpc>
                          <a:spcPct val="100000"/>
                        </a:lnSpc>
                      </a:pPr>
                      <a:r>
                        <a:rPr dirty="0" sz="700" spc="-25" b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700" spc="5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 b="1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Argentina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Argentinian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 Severe Asthma</a:t>
                      </a:r>
                      <a:r>
                        <a:rPr dirty="0" sz="7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Belgium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collecting</a:t>
                      </a:r>
                      <a:r>
                        <a:rPr dirty="0" sz="7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independently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ISAR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Brazil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Brazilian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Registry;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i="1">
                          <a:latin typeface="Arial"/>
                          <a:cs typeface="Arial"/>
                        </a:rPr>
                        <a:t>starting</a:t>
                      </a:r>
                      <a:r>
                        <a:rPr dirty="0" sz="7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 i="1">
                          <a:latin typeface="Arial"/>
                          <a:cs typeface="Arial"/>
                        </a:rPr>
                        <a:t>2020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Canada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Canadian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China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i="1">
                          <a:latin typeface="Arial"/>
                          <a:cs typeface="Arial"/>
                        </a:rPr>
                        <a:t>Starting</a:t>
                      </a:r>
                      <a:r>
                        <a:rPr dirty="0" sz="7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 i="1">
                          <a:latin typeface="Arial"/>
                          <a:cs typeface="Arial"/>
                        </a:rPr>
                        <a:t>2021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278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Colombia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Colombian</a:t>
                      </a:r>
                      <a:r>
                        <a:rPr dirty="0"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France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French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Greece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Greek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India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Indian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Japan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Japanese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Kuwait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Kuwaitian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Mexico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Mexican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Poland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Polish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Saudi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Arabia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Saudi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Arabian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325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Singapore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Singapore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Registry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(S-</a:t>
                      </a:r>
                      <a:r>
                        <a:rPr dirty="0" sz="700" spc="-20">
                          <a:latin typeface="Arial"/>
                          <a:cs typeface="Arial"/>
                        </a:rPr>
                        <a:t>SAR)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Taiwan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Taiwanese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  <a:tr h="2114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UAE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UAE</a:t>
                      </a:r>
                      <a:r>
                        <a:rPr dirty="0" sz="7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7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 Registry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700" spc="-20">
                          <a:latin typeface="Arial"/>
                          <a:cs typeface="Arial"/>
                        </a:rPr>
                        <a:t>2019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ISAR</a:t>
            </a:r>
            <a:r>
              <a:rPr dirty="0" spc="-70"/>
              <a:t> </a:t>
            </a:r>
            <a:r>
              <a:rPr dirty="0" spc="-10"/>
              <a:t>patients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53059" y="2278252"/>
          <a:ext cx="8585835" cy="2402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2970"/>
                <a:gridCol w="2513329"/>
              </a:tblGrid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Exclusion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Adult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(≥18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old)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asthma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Lack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informed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consent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participation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</a:tr>
              <a:tr h="1767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Undergoing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GINA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Step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treatment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0805" marR="570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Uncontrolled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GINA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Step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treatment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defined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least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(per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ATS/ERS guidelines):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06425" marR="135255" indent="-172720">
                        <a:lnSpc>
                          <a:spcPct val="100000"/>
                        </a:lnSpc>
                        <a:buChar char="•"/>
                        <a:tabLst>
                          <a:tab pos="6064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Poor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symptom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control: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ACQ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consistently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1.5,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‘not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controlled’)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GINA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not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controlled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06425" marR="167005" indent="-172720">
                        <a:lnSpc>
                          <a:spcPct val="100000"/>
                        </a:lnSpc>
                        <a:buChar char="•"/>
                        <a:tabLst>
                          <a:tab pos="6064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Airflow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limitation: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bronchodilator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FEV</a:t>
                      </a:r>
                      <a:r>
                        <a:rPr dirty="0" baseline="-21367" sz="975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21367" sz="975" spc="1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80%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predicted,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reduced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FEV</a:t>
                      </a:r>
                      <a:r>
                        <a:rPr dirty="0" baseline="-21367" sz="97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/FVC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(defined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lower limit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normal)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06425" indent="-172085">
                        <a:lnSpc>
                          <a:spcPct val="100000"/>
                        </a:lnSpc>
                        <a:buChar char="•"/>
                        <a:tabLst>
                          <a:tab pos="6064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Serious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exacerbations: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≥1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hospitalisation,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ICU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mechanical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ventilation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previous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0642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year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06425" marR="326390" indent="-172720">
                        <a:lnSpc>
                          <a:spcPct val="100000"/>
                        </a:lnSpc>
                        <a:buChar char="•"/>
                        <a:tabLst>
                          <a:tab pos="6064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Frequent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exacerbations: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≥2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bursts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systemic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corticosteroids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 each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course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year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85597" y="4776622"/>
            <a:ext cx="77533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ACQ: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Control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Questionnaire;</a:t>
            </a:r>
            <a:r>
              <a:rPr dirty="0" sz="800" spc="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ACT: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Control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Test;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ATS: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American</a:t>
            </a:r>
            <a:r>
              <a:rPr dirty="0" sz="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Thoracic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Society;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ERS: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European</a:t>
            </a:r>
            <a:r>
              <a:rPr dirty="0" sz="8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Respiratory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Society;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FEV</a:t>
            </a:r>
            <a:r>
              <a:rPr dirty="0" baseline="-22222" sz="750">
                <a:solidFill>
                  <a:srgbClr val="073762"/>
                </a:solidFill>
                <a:latin typeface="Arial"/>
                <a:cs typeface="Arial"/>
              </a:rPr>
              <a:t>1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forced</a:t>
            </a:r>
            <a:r>
              <a:rPr dirty="0" sz="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expiratory</a:t>
            </a:r>
            <a:r>
              <a:rPr dirty="0" sz="8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volume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in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 one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second;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FVC: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forced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vital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capacity;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GINA: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Global Initiative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Asthma;</a:t>
            </a:r>
            <a:r>
              <a:rPr dirty="0" sz="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ICU: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intensive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care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unit;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ISAR: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International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 Severe</a:t>
            </a:r>
            <a:r>
              <a:rPr dirty="0" sz="8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8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0692" y="966292"/>
            <a:ext cx="8306434" cy="12547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5415" indent="-13271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Char char="•"/>
              <a:tabLst>
                <a:tab pos="145415" algn="l"/>
              </a:tabLst>
            </a:pPr>
            <a:r>
              <a:rPr dirty="0" sz="1400">
                <a:solidFill>
                  <a:srgbClr val="1E4D70"/>
                </a:solidFill>
                <a:latin typeface="Arial"/>
                <a:cs typeface="Arial"/>
              </a:rPr>
              <a:t>On</a:t>
            </a:r>
            <a:r>
              <a:rPr dirty="0" sz="1400" spc="-4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E4D70"/>
                </a:solidFill>
                <a:latin typeface="Arial"/>
                <a:cs typeface="Arial"/>
              </a:rPr>
              <a:t>average,</a:t>
            </a:r>
            <a:r>
              <a:rPr dirty="0" sz="1400" spc="-3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2000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new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patients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will</a:t>
            </a:r>
            <a:r>
              <a:rPr dirty="0" sz="1400" spc="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enrolled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globally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each</a:t>
            </a:r>
            <a:r>
              <a:rPr dirty="0" sz="14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year,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at</a:t>
            </a:r>
            <a:r>
              <a:rPr dirty="0" sz="14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least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5</a:t>
            </a:r>
            <a:r>
              <a:rPr dirty="0" sz="14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years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from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start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(May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2017).</a:t>
            </a:r>
            <a:endParaRPr sz="1400">
              <a:latin typeface="Arial"/>
              <a:cs typeface="Arial"/>
            </a:endParaRPr>
          </a:p>
          <a:p>
            <a:pPr marL="145415" marR="448309" indent="-133350">
              <a:lnSpc>
                <a:spcPct val="100000"/>
              </a:lnSpc>
              <a:spcBef>
                <a:spcPts val="900"/>
              </a:spcBef>
              <a:buClr>
                <a:srgbClr val="FF9900"/>
              </a:buClr>
              <a:buChar char="•"/>
              <a:tabLst>
                <a:tab pos="14668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Eligibility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criteria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were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chosen</a:t>
            </a:r>
            <a:r>
              <a:rPr dirty="0" sz="14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reflect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patients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4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real-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world</a:t>
            </a:r>
            <a:r>
              <a:rPr dirty="0" sz="14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setting</a:t>
            </a:r>
            <a:r>
              <a:rPr dirty="0" sz="14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to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broaden</a:t>
            </a:r>
            <a:r>
              <a:rPr dirty="0" sz="14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scope</a:t>
            </a:r>
            <a:r>
              <a:rPr dirty="0" sz="14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include</a:t>
            </a:r>
            <a:r>
              <a:rPr dirty="0" sz="14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patients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400" spc="-5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uncontrolled</a:t>
            </a:r>
            <a:r>
              <a:rPr dirty="0" sz="14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moderate-to-</a:t>
            </a:r>
            <a:r>
              <a:rPr dirty="0" sz="1400" b="1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14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solidFill>
                  <a:srgbClr val="FF9900"/>
                </a:solidFill>
                <a:latin typeface="Arial"/>
                <a:cs typeface="Arial"/>
              </a:rPr>
              <a:t>–</a:t>
            </a:r>
            <a:r>
              <a:rPr dirty="0" sz="1200" spc="4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Patients</a:t>
            </a:r>
            <a:r>
              <a:rPr dirty="0" sz="1200" spc="-4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with</a:t>
            </a:r>
            <a:r>
              <a:rPr dirty="0" sz="1200" spc="-25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asthma-chronic</a:t>
            </a:r>
            <a:r>
              <a:rPr dirty="0" sz="1200" spc="-55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obstructive</a:t>
            </a:r>
            <a:r>
              <a:rPr dirty="0" sz="1200" spc="-3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pulmonary</a:t>
            </a:r>
            <a:r>
              <a:rPr dirty="0" sz="1200" spc="-6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disease</a:t>
            </a:r>
            <a:r>
              <a:rPr dirty="0" sz="1200" spc="-5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overlap</a:t>
            </a:r>
            <a:r>
              <a:rPr dirty="0" sz="1200" spc="-4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(ACO)</a:t>
            </a:r>
            <a:r>
              <a:rPr dirty="0" sz="1200" spc="-15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will</a:t>
            </a:r>
            <a:r>
              <a:rPr dirty="0" sz="1200" spc="-2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also</a:t>
            </a:r>
            <a:r>
              <a:rPr dirty="0" sz="1200" spc="-3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E4D70"/>
                </a:solidFill>
                <a:latin typeface="Arial"/>
                <a:cs typeface="Arial"/>
              </a:rPr>
              <a:t>be</a:t>
            </a:r>
            <a:r>
              <a:rPr dirty="0" sz="1200" spc="-40">
                <a:solidFill>
                  <a:srgbClr val="1E4D7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E4D70"/>
                </a:solidFill>
                <a:latin typeface="Arial"/>
                <a:cs typeface="Arial"/>
              </a:rPr>
              <a:t>included.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0" ma:contentTypeDescription="Create a new document." ma:contentTypeScope="" ma:versionID="81ba27eebadeb43cb7d70786a59d7827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552b9d3c7b5cf9f7eb65250a6663d295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f033571-d360-456b-af5c-15748b9eebf1" xsi:nil="true"/>
    <TaxCatchAll xmlns="45fb3224-858f-4285-b885-596f231a21c4" xsi:nil="true"/>
    <ProjectCode xmlns="2f033571-d360-456b-af5c-15748b9eebf1" xsi:nil="true"/>
    <lcf76f155ced4ddcb4097134ff3c332f xmlns="2f033571-d360-456b-af5c-15748b9eebf1">
      <Terms xmlns="http://schemas.microsoft.com/office/infopath/2007/PartnerControls"/>
    </lcf76f155ced4ddcb4097134ff3c332f>
    <Uploaded_x003f_ xmlns="2f033571-d360-456b-af5c-15748b9eebf1" xsi:nil="true"/>
    <ProjectLead xmlns="2f033571-d360-456b-af5c-15748b9eebf1">
      <UserInfo>
        <DisplayName/>
        <AccountId xsi:nil="true"/>
        <AccountType/>
      </UserInfo>
    </ProjectLead>
  </documentManagement>
</p:properties>
</file>

<file path=customXml/itemProps1.xml><?xml version="1.0" encoding="utf-8"?>
<ds:datastoreItem xmlns:ds="http://schemas.openxmlformats.org/officeDocument/2006/customXml" ds:itemID="{F4840CD4-15BD-4530-BAA1-6CB9920BA2D9}"/>
</file>

<file path=customXml/itemProps2.xml><?xml version="1.0" encoding="utf-8"?>
<ds:datastoreItem xmlns:ds="http://schemas.openxmlformats.org/officeDocument/2006/customXml" ds:itemID="{C7E1E831-DDB2-46C3-A09F-E8AED4C3A315}"/>
</file>

<file path=customXml/itemProps3.xml><?xml version="1.0" encoding="utf-8"?>
<ds:datastoreItem xmlns:ds="http://schemas.openxmlformats.org/officeDocument/2006/customXml" ds:itemID="{74018021-0335-49AA-887D-77890AFB42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Severe asthma registry (ISAR): protocol for a global registry</dc:title>
  <dc:creator>Medscript Ltd Ireland</dc:creator>
  <dcterms:created xsi:type="dcterms:W3CDTF">2024-09-23T02:35:19Z</dcterms:created>
  <dcterms:modified xsi:type="dcterms:W3CDTF">2024-09-23T02:35:19Z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2024-09-23T00:00:00Z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0x010100876141BDA2721B41837B8BA28E55ACAF</vt:lpwstr>
  </property>
</Properties>
</file>