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3"/>
  </p:notesMasterIdLst>
  <p:sldIdLst>
    <p:sldId id="256" r:id="rId3"/>
    <p:sldId id="260" r:id="rId4"/>
    <p:sldId id="2147469089" r:id="rId5"/>
    <p:sldId id="2147469090" r:id="rId6"/>
    <p:sldId id="2147469102" r:id="rId7"/>
    <p:sldId id="2147469101" r:id="rId8"/>
    <p:sldId id="2147469105" r:id="rId9"/>
    <p:sldId id="2147469104" r:id="rId10"/>
    <p:sldId id="2147469107" r:id="rId11"/>
    <p:sldId id="214746910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38716-01DF-769E-ABB0-BB847F3E4EF7}" name="David Price" initials="DP" userId="S::david.price@optimumpatientcare.org::1bfbbbbe-5698-4679-8f2d-d307e0873299" providerId="AD"/>
  <p188:author id="{4DE30865-1159-E70F-4273-720CF889A5FF}" name="Kirsty Fletton" initials="KF" userId="S::Kirsty.Fletton@Optimumpatientcare.org::ab0ce35c-2e87-47c8-9a33-020c8e825b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CC"/>
    <a:srgbClr val="FF6600"/>
    <a:srgbClr val="ED7D3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2BF19-CF71-4B9F-B64A-822C7FA7E503}" v="76" dt="2024-09-25T16:08:55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Fletton" userId="ab0ce35c-2e87-47c8-9a33-020c8e825b82" providerId="ADAL" clId="{7952BF19-CF71-4B9F-B64A-822C7FA7E503}"/>
    <pc:docChg chg="delSld modSld">
      <pc:chgData name="Kirsty Fletton" userId="ab0ce35c-2e87-47c8-9a33-020c8e825b82" providerId="ADAL" clId="{7952BF19-CF71-4B9F-B64A-822C7FA7E503}" dt="2024-09-25T15:22:37.131" v="81" actId="20577"/>
      <pc:docMkLst>
        <pc:docMk/>
      </pc:docMkLst>
      <pc:sldChg chg="addSp modSp mod">
        <pc:chgData name="Kirsty Fletton" userId="ab0ce35c-2e87-47c8-9a33-020c8e825b82" providerId="ADAL" clId="{7952BF19-CF71-4B9F-B64A-822C7FA7E503}" dt="2024-09-25T15:18:54.694" v="43" actId="20577"/>
        <pc:sldMkLst>
          <pc:docMk/>
          <pc:sldMk cId="3247249494" sldId="2147469090"/>
        </pc:sldMkLst>
        <pc:spChg chg="add mod">
          <ac:chgData name="Kirsty Fletton" userId="ab0ce35c-2e87-47c8-9a33-020c8e825b82" providerId="ADAL" clId="{7952BF19-CF71-4B9F-B64A-822C7FA7E503}" dt="2024-09-25T15:18:54.694" v="43" actId="20577"/>
          <ac:spMkLst>
            <pc:docMk/>
            <pc:sldMk cId="3247249494" sldId="2147469090"/>
            <ac:spMk id="3" creationId="{CA0BFE33-2D26-6B81-31E3-5E39601B47B5}"/>
          </ac:spMkLst>
        </pc:spChg>
        <pc:spChg chg="mod">
          <ac:chgData name="Kirsty Fletton" userId="ab0ce35c-2e87-47c8-9a33-020c8e825b82" providerId="ADAL" clId="{7952BF19-CF71-4B9F-B64A-822C7FA7E503}" dt="2024-09-25T15:18:49.689" v="42" actId="20577"/>
          <ac:spMkLst>
            <pc:docMk/>
            <pc:sldMk cId="3247249494" sldId="2147469090"/>
            <ac:spMk id="5" creationId="{5703090D-2628-4D9C-9565-A7D693842821}"/>
          </ac:spMkLst>
        </pc:spChg>
      </pc:sldChg>
      <pc:sldChg chg="addSp modSp mod">
        <pc:chgData name="Kirsty Fletton" userId="ab0ce35c-2e87-47c8-9a33-020c8e825b82" providerId="ADAL" clId="{7952BF19-CF71-4B9F-B64A-822C7FA7E503}" dt="2024-09-25T15:20:14.270" v="52" actId="20577"/>
        <pc:sldMkLst>
          <pc:docMk/>
          <pc:sldMk cId="1107502644" sldId="2147469101"/>
        </pc:sldMkLst>
        <pc:spChg chg="add mod">
          <ac:chgData name="Kirsty Fletton" userId="ab0ce35c-2e87-47c8-9a33-020c8e825b82" providerId="ADAL" clId="{7952BF19-CF71-4B9F-B64A-822C7FA7E503}" dt="2024-09-25T15:20:06.277" v="48" actId="1076"/>
          <ac:spMkLst>
            <pc:docMk/>
            <pc:sldMk cId="1107502644" sldId="2147469101"/>
            <ac:spMk id="2" creationId="{751CA7AD-D98D-7C22-60F0-A221EF84635C}"/>
          </ac:spMkLst>
        </pc:spChg>
        <pc:spChg chg="mod">
          <ac:chgData name="Kirsty Fletton" userId="ab0ce35c-2e87-47c8-9a33-020c8e825b82" providerId="ADAL" clId="{7952BF19-CF71-4B9F-B64A-822C7FA7E503}" dt="2024-09-25T15:19:59.657" v="46" actId="1076"/>
          <ac:spMkLst>
            <pc:docMk/>
            <pc:sldMk cId="1107502644" sldId="2147469101"/>
            <ac:spMk id="7" creationId="{A7E51AAB-F109-B21D-2A34-29AE2AD68362}"/>
          </ac:spMkLst>
        </pc:spChg>
        <pc:spChg chg="mod">
          <ac:chgData name="Kirsty Fletton" userId="ab0ce35c-2e87-47c8-9a33-020c8e825b82" providerId="ADAL" clId="{7952BF19-CF71-4B9F-B64A-822C7FA7E503}" dt="2024-09-25T15:20:14.270" v="52" actId="20577"/>
          <ac:spMkLst>
            <pc:docMk/>
            <pc:sldMk cId="1107502644" sldId="2147469101"/>
            <ac:spMk id="11" creationId="{9CB491EF-F98E-D31C-F74C-A881E2DF55E0}"/>
          </ac:spMkLst>
        </pc:spChg>
      </pc:sldChg>
      <pc:sldChg chg="addSp modSp mod">
        <pc:chgData name="Kirsty Fletton" userId="ab0ce35c-2e87-47c8-9a33-020c8e825b82" providerId="ADAL" clId="{7952BF19-CF71-4B9F-B64A-822C7FA7E503}" dt="2024-09-25T15:19:09.361" v="45" actId="20577"/>
        <pc:sldMkLst>
          <pc:docMk/>
          <pc:sldMk cId="1943401316" sldId="2147469102"/>
        </pc:sldMkLst>
        <pc:spChg chg="add mod">
          <ac:chgData name="Kirsty Fletton" userId="ab0ce35c-2e87-47c8-9a33-020c8e825b82" providerId="ADAL" clId="{7952BF19-CF71-4B9F-B64A-822C7FA7E503}" dt="2024-09-25T15:19:05.866" v="44"/>
          <ac:spMkLst>
            <pc:docMk/>
            <pc:sldMk cId="1943401316" sldId="2147469102"/>
            <ac:spMk id="3" creationId="{7ED45138-950E-B0B1-7A9C-1EFA5F23C10B}"/>
          </ac:spMkLst>
        </pc:spChg>
        <pc:spChg chg="mod">
          <ac:chgData name="Kirsty Fletton" userId="ab0ce35c-2e87-47c8-9a33-020c8e825b82" providerId="ADAL" clId="{7952BF19-CF71-4B9F-B64A-822C7FA7E503}" dt="2024-09-25T15:19:09.361" v="45" actId="20577"/>
          <ac:spMkLst>
            <pc:docMk/>
            <pc:sldMk cId="1943401316" sldId="2147469102"/>
            <ac:spMk id="5" creationId="{5703090D-2628-4D9C-9565-A7D693842821}"/>
          </ac:spMkLst>
        </pc:spChg>
      </pc:sldChg>
      <pc:sldChg chg="modSp del mod modShow">
        <pc:chgData name="Kirsty Fletton" userId="ab0ce35c-2e87-47c8-9a33-020c8e825b82" providerId="ADAL" clId="{7952BF19-CF71-4B9F-B64A-822C7FA7E503}" dt="2024-09-25T15:13:07.977" v="27" actId="47"/>
        <pc:sldMkLst>
          <pc:docMk/>
          <pc:sldMk cId="479808817" sldId="2147469103"/>
        </pc:sldMkLst>
        <pc:spChg chg="mod">
          <ac:chgData name="Kirsty Fletton" userId="ab0ce35c-2e87-47c8-9a33-020c8e825b82" providerId="ADAL" clId="{7952BF19-CF71-4B9F-B64A-822C7FA7E503}" dt="2024-09-25T15:10:20.554" v="20" actId="20577"/>
          <ac:spMkLst>
            <pc:docMk/>
            <pc:sldMk cId="479808817" sldId="2147469103"/>
            <ac:spMk id="5" creationId="{5703090D-2628-4D9C-9565-A7D693842821}"/>
          </ac:spMkLst>
        </pc:spChg>
        <pc:spChg chg="mod">
          <ac:chgData name="Kirsty Fletton" userId="ab0ce35c-2e87-47c8-9a33-020c8e825b82" providerId="ADAL" clId="{7952BF19-CF71-4B9F-B64A-822C7FA7E503}" dt="2024-09-25T15:10:54.068" v="23" actId="1076"/>
          <ac:spMkLst>
            <pc:docMk/>
            <pc:sldMk cId="479808817" sldId="2147469103"/>
            <ac:spMk id="19" creationId="{E201DEB3-ADB9-AF02-81D9-5D8287030580}"/>
          </ac:spMkLst>
        </pc:spChg>
      </pc:sldChg>
      <pc:sldChg chg="addSp modSp mod">
        <pc:chgData name="Kirsty Fletton" userId="ab0ce35c-2e87-47c8-9a33-020c8e825b82" providerId="ADAL" clId="{7952BF19-CF71-4B9F-B64A-822C7FA7E503}" dt="2024-09-25T15:20:56.388" v="63" actId="20577"/>
        <pc:sldMkLst>
          <pc:docMk/>
          <pc:sldMk cId="2998460369" sldId="2147469104"/>
        </pc:sldMkLst>
        <pc:spChg chg="add mod">
          <ac:chgData name="Kirsty Fletton" userId="ab0ce35c-2e87-47c8-9a33-020c8e825b82" providerId="ADAL" clId="{7952BF19-CF71-4B9F-B64A-822C7FA7E503}" dt="2024-09-25T15:20:50.572" v="59" actId="1076"/>
          <ac:spMkLst>
            <pc:docMk/>
            <pc:sldMk cId="2998460369" sldId="2147469104"/>
            <ac:spMk id="2" creationId="{5BC431D9-B1C3-E010-77C3-63BF13C96F7D}"/>
          </ac:spMkLst>
        </pc:spChg>
        <pc:spChg chg="mod">
          <ac:chgData name="Kirsty Fletton" userId="ab0ce35c-2e87-47c8-9a33-020c8e825b82" providerId="ADAL" clId="{7952BF19-CF71-4B9F-B64A-822C7FA7E503}" dt="2024-09-25T15:20:56.388" v="63" actId="20577"/>
          <ac:spMkLst>
            <pc:docMk/>
            <pc:sldMk cId="2998460369" sldId="2147469104"/>
            <ac:spMk id="4" creationId="{2C5F2E2B-F54E-F032-9F6D-F36D360EF7EC}"/>
          </ac:spMkLst>
        </pc:spChg>
      </pc:sldChg>
      <pc:sldChg chg="addSp modSp mod">
        <pc:chgData name="Kirsty Fletton" userId="ab0ce35c-2e87-47c8-9a33-020c8e825b82" providerId="ADAL" clId="{7952BF19-CF71-4B9F-B64A-822C7FA7E503}" dt="2024-09-25T15:20:41.165" v="57"/>
        <pc:sldMkLst>
          <pc:docMk/>
          <pc:sldMk cId="1978054652" sldId="2147469105"/>
        </pc:sldMkLst>
        <pc:spChg chg="add mod">
          <ac:chgData name="Kirsty Fletton" userId="ab0ce35c-2e87-47c8-9a33-020c8e825b82" providerId="ADAL" clId="{7952BF19-CF71-4B9F-B64A-822C7FA7E503}" dt="2024-09-25T15:20:41.165" v="57"/>
          <ac:spMkLst>
            <pc:docMk/>
            <pc:sldMk cId="1978054652" sldId="2147469105"/>
            <ac:spMk id="2" creationId="{2B3DF598-A9A1-D9C4-D10B-879D7CF4F6AD}"/>
          </ac:spMkLst>
        </pc:spChg>
        <pc:spChg chg="mod">
          <ac:chgData name="Kirsty Fletton" userId="ab0ce35c-2e87-47c8-9a33-020c8e825b82" providerId="ADAL" clId="{7952BF19-CF71-4B9F-B64A-822C7FA7E503}" dt="2024-09-25T15:20:32.719" v="56" actId="20577"/>
          <ac:spMkLst>
            <pc:docMk/>
            <pc:sldMk cId="1978054652" sldId="2147469105"/>
            <ac:spMk id="4" creationId="{6E4F93DD-6531-8E25-E923-50F0A45F5A79}"/>
          </ac:spMkLst>
        </pc:spChg>
      </pc:sldChg>
      <pc:sldChg chg="addSp modSp mod">
        <pc:chgData name="Kirsty Fletton" userId="ab0ce35c-2e87-47c8-9a33-020c8e825b82" providerId="ADAL" clId="{7952BF19-CF71-4B9F-B64A-822C7FA7E503}" dt="2024-09-25T15:22:37.131" v="81" actId="20577"/>
        <pc:sldMkLst>
          <pc:docMk/>
          <pc:sldMk cId="1406049500" sldId="2147469106"/>
        </pc:sldMkLst>
        <pc:spChg chg="add mod">
          <ac:chgData name="Kirsty Fletton" userId="ab0ce35c-2e87-47c8-9a33-020c8e825b82" providerId="ADAL" clId="{7952BF19-CF71-4B9F-B64A-822C7FA7E503}" dt="2024-09-25T15:22:37.131" v="81" actId="20577"/>
          <ac:spMkLst>
            <pc:docMk/>
            <pc:sldMk cId="1406049500" sldId="2147469106"/>
            <ac:spMk id="2" creationId="{92EEA85E-00F5-1F1E-4593-0E06C257310C}"/>
          </ac:spMkLst>
        </pc:spChg>
        <pc:spChg chg="mod">
          <ac:chgData name="Kirsty Fletton" userId="ab0ce35c-2e87-47c8-9a33-020c8e825b82" providerId="ADAL" clId="{7952BF19-CF71-4B9F-B64A-822C7FA7E503}" dt="2024-09-25T15:13:23.692" v="30" actId="20577"/>
          <ac:spMkLst>
            <pc:docMk/>
            <pc:sldMk cId="1406049500" sldId="2147469106"/>
            <ac:spMk id="4" creationId="{5792E823-13AF-F455-BBAF-9A9987AE934B}"/>
          </ac:spMkLst>
        </pc:spChg>
      </pc:sldChg>
      <pc:sldChg chg="modSp mod">
        <pc:chgData name="Kirsty Fletton" userId="ab0ce35c-2e87-47c8-9a33-020c8e825b82" providerId="ADAL" clId="{7952BF19-CF71-4B9F-B64A-822C7FA7E503}" dt="2024-09-25T15:11:10.872" v="26" actId="20577"/>
        <pc:sldMkLst>
          <pc:docMk/>
          <pc:sldMk cId="2604149446" sldId="2147469107"/>
        </pc:sldMkLst>
        <pc:spChg chg="mod">
          <ac:chgData name="Kirsty Fletton" userId="ab0ce35c-2e87-47c8-9a33-020c8e825b82" providerId="ADAL" clId="{7952BF19-CF71-4B9F-B64A-822C7FA7E503}" dt="2024-09-25T15:11:10.872" v="26" actId="20577"/>
          <ac:spMkLst>
            <pc:docMk/>
            <pc:sldMk cId="2604149446" sldId="2147469107"/>
            <ac:spMk id="5" creationId="{5703090D-2628-4D9C-9565-A7D693842821}"/>
          </ac:spMkLst>
        </pc:spChg>
      </pc:sldChg>
    </pc:docChg>
  </pc:docChgLst>
  <pc:docChgLst>
    <pc:chgData name="Kirsty Fletton" userId="ab0ce35c-2e87-47c8-9a33-020c8e825b82" providerId="ADAL" clId="{B5C5F0B2-5CD0-48A1-9E4E-B8DD8A77BF6F}"/>
    <pc:docChg chg="custSel modSld">
      <pc:chgData name="Kirsty Fletton" userId="ab0ce35c-2e87-47c8-9a33-020c8e825b82" providerId="ADAL" clId="{B5C5F0B2-5CD0-48A1-9E4E-B8DD8A77BF6F}" dt="2024-09-20T13:59:32.938" v="305" actId="478"/>
      <pc:docMkLst>
        <pc:docMk/>
      </pc:docMkLst>
      <pc:sldChg chg="modSp mod">
        <pc:chgData name="Kirsty Fletton" userId="ab0ce35c-2e87-47c8-9a33-020c8e825b82" providerId="ADAL" clId="{B5C5F0B2-5CD0-48A1-9E4E-B8DD8A77BF6F}" dt="2024-09-20T10:13:57.944" v="265" actId="14100"/>
        <pc:sldMkLst>
          <pc:docMk/>
          <pc:sldMk cId="3247249494" sldId="2147469090"/>
        </pc:sldMkLst>
        <pc:spChg chg="mod">
          <ac:chgData name="Kirsty Fletton" userId="ab0ce35c-2e87-47c8-9a33-020c8e825b82" providerId="ADAL" clId="{B5C5F0B2-5CD0-48A1-9E4E-B8DD8A77BF6F}" dt="2024-09-20T10:13:57.944" v="265" actId="14100"/>
          <ac:spMkLst>
            <pc:docMk/>
            <pc:sldMk cId="3247249494" sldId="2147469090"/>
            <ac:spMk id="5" creationId="{5703090D-2628-4D9C-9565-A7D693842821}"/>
          </ac:spMkLst>
        </pc:spChg>
      </pc:sldChg>
      <pc:sldChg chg="modSp mod">
        <pc:chgData name="Kirsty Fletton" userId="ab0ce35c-2e87-47c8-9a33-020c8e825b82" providerId="ADAL" clId="{B5C5F0B2-5CD0-48A1-9E4E-B8DD8A77BF6F}" dt="2024-09-20T10:14:37.528" v="276" actId="1076"/>
        <pc:sldMkLst>
          <pc:docMk/>
          <pc:sldMk cId="1107502644" sldId="2147469101"/>
        </pc:sldMkLst>
        <pc:spChg chg="mod">
          <ac:chgData name="Kirsty Fletton" userId="ab0ce35c-2e87-47c8-9a33-020c8e825b82" providerId="ADAL" clId="{B5C5F0B2-5CD0-48A1-9E4E-B8DD8A77BF6F}" dt="2024-09-20T10:14:37.528" v="276" actId="1076"/>
          <ac:spMkLst>
            <pc:docMk/>
            <pc:sldMk cId="1107502644" sldId="2147469101"/>
            <ac:spMk id="11" creationId="{9CB491EF-F98E-D31C-F74C-A881E2DF55E0}"/>
          </ac:spMkLst>
        </pc:spChg>
      </pc:sldChg>
      <pc:sldChg chg="modSp mod">
        <pc:chgData name="Kirsty Fletton" userId="ab0ce35c-2e87-47c8-9a33-020c8e825b82" providerId="ADAL" clId="{B5C5F0B2-5CD0-48A1-9E4E-B8DD8A77BF6F}" dt="2024-09-20T10:13:47.568" v="261" actId="20577"/>
        <pc:sldMkLst>
          <pc:docMk/>
          <pc:sldMk cId="1943401316" sldId="2147469102"/>
        </pc:sldMkLst>
        <pc:spChg chg="mod">
          <ac:chgData name="Kirsty Fletton" userId="ab0ce35c-2e87-47c8-9a33-020c8e825b82" providerId="ADAL" clId="{B5C5F0B2-5CD0-48A1-9E4E-B8DD8A77BF6F}" dt="2024-09-20T10:13:47.568" v="261" actId="20577"/>
          <ac:spMkLst>
            <pc:docMk/>
            <pc:sldMk cId="1943401316" sldId="2147469102"/>
            <ac:spMk id="5" creationId="{5703090D-2628-4D9C-9565-A7D693842821}"/>
          </ac:spMkLst>
        </pc:spChg>
      </pc:sldChg>
      <pc:sldChg chg="delSp modSp mod">
        <pc:chgData name="Kirsty Fletton" userId="ab0ce35c-2e87-47c8-9a33-020c8e825b82" providerId="ADAL" clId="{B5C5F0B2-5CD0-48A1-9E4E-B8DD8A77BF6F}" dt="2024-09-20T13:59:32.938" v="305" actId="478"/>
        <pc:sldMkLst>
          <pc:docMk/>
          <pc:sldMk cId="479808817" sldId="2147469103"/>
        </pc:sldMkLst>
        <pc:spChg chg="mod">
          <ac:chgData name="Kirsty Fletton" userId="ab0ce35c-2e87-47c8-9a33-020c8e825b82" providerId="ADAL" clId="{B5C5F0B2-5CD0-48A1-9E4E-B8DD8A77BF6F}" dt="2024-09-20T10:15:34.399" v="293" actId="1076"/>
          <ac:spMkLst>
            <pc:docMk/>
            <pc:sldMk cId="479808817" sldId="2147469103"/>
            <ac:spMk id="5" creationId="{5703090D-2628-4D9C-9565-A7D693842821}"/>
          </ac:spMkLst>
        </pc:spChg>
        <pc:cxnChg chg="del mod">
          <ac:chgData name="Kirsty Fletton" userId="ab0ce35c-2e87-47c8-9a33-020c8e825b82" providerId="ADAL" clId="{B5C5F0B2-5CD0-48A1-9E4E-B8DD8A77BF6F}" dt="2024-09-20T13:59:32.938" v="305" actId="478"/>
          <ac:cxnSpMkLst>
            <pc:docMk/>
            <pc:sldMk cId="479808817" sldId="2147469103"/>
            <ac:cxnSpMk id="18" creationId="{1B366D67-FDAC-2E82-5FCC-AD79D3D1AEDD}"/>
          </ac:cxnSpMkLst>
        </pc:cxnChg>
      </pc:sldChg>
      <pc:sldChg chg="modSp mod modCm">
        <pc:chgData name="Kirsty Fletton" userId="ab0ce35c-2e87-47c8-9a33-020c8e825b82" providerId="ADAL" clId="{B5C5F0B2-5CD0-48A1-9E4E-B8DD8A77BF6F}" dt="2024-09-20T10:07:34.965" v="122" actId="1076"/>
        <pc:sldMkLst>
          <pc:docMk/>
          <pc:sldMk cId="2998460369" sldId="2147469104"/>
        </pc:sldMkLst>
        <pc:spChg chg="mod">
          <ac:chgData name="Kirsty Fletton" userId="ab0ce35c-2e87-47c8-9a33-020c8e825b82" providerId="ADAL" clId="{B5C5F0B2-5CD0-48A1-9E4E-B8DD8A77BF6F}" dt="2024-09-20T10:07:34.965" v="122" actId="1076"/>
          <ac:spMkLst>
            <pc:docMk/>
            <pc:sldMk cId="2998460369" sldId="2147469104"/>
            <ac:spMk id="4" creationId="{2C5F2E2B-F54E-F032-9F6D-F36D360EF7E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rsty Fletton" userId="ab0ce35c-2e87-47c8-9a33-020c8e825b82" providerId="ADAL" clId="{B5C5F0B2-5CD0-48A1-9E4E-B8DD8A77BF6F}" dt="2024-09-20T10:07:30.095" v="121" actId="20577"/>
              <pc2:cmMkLst xmlns:pc2="http://schemas.microsoft.com/office/powerpoint/2019/9/main/command">
                <pc:docMk/>
                <pc:sldMk cId="2998460369" sldId="2147469104"/>
                <pc2:cmMk id="{B02F84D3-E061-4B46-9FBF-B1D27E585673}"/>
              </pc2:cmMkLst>
            </pc226:cmChg>
          </p:ext>
        </pc:extLst>
      </pc:sldChg>
      <pc:sldChg chg="modSp mod">
        <pc:chgData name="Kirsty Fletton" userId="ab0ce35c-2e87-47c8-9a33-020c8e825b82" providerId="ADAL" clId="{B5C5F0B2-5CD0-48A1-9E4E-B8DD8A77BF6F}" dt="2024-09-20T10:15:10.795" v="283" actId="20577"/>
        <pc:sldMkLst>
          <pc:docMk/>
          <pc:sldMk cId="1978054652" sldId="2147469105"/>
        </pc:sldMkLst>
        <pc:spChg chg="mod">
          <ac:chgData name="Kirsty Fletton" userId="ab0ce35c-2e87-47c8-9a33-020c8e825b82" providerId="ADAL" clId="{B5C5F0B2-5CD0-48A1-9E4E-B8DD8A77BF6F}" dt="2024-09-20T10:15:10.795" v="283" actId="20577"/>
          <ac:spMkLst>
            <pc:docMk/>
            <pc:sldMk cId="1978054652" sldId="2147469105"/>
            <ac:spMk id="4" creationId="{6E4F93DD-6531-8E25-E923-50F0A45F5A79}"/>
          </ac:spMkLst>
        </pc:spChg>
      </pc:sldChg>
      <pc:sldChg chg="modSp mod">
        <pc:chgData name="Kirsty Fletton" userId="ab0ce35c-2e87-47c8-9a33-020c8e825b82" providerId="ADAL" clId="{B5C5F0B2-5CD0-48A1-9E4E-B8DD8A77BF6F}" dt="2024-09-20T10:16:02.272" v="303" actId="404"/>
        <pc:sldMkLst>
          <pc:docMk/>
          <pc:sldMk cId="1406049500" sldId="2147469106"/>
        </pc:sldMkLst>
        <pc:spChg chg="mod">
          <ac:chgData name="Kirsty Fletton" userId="ab0ce35c-2e87-47c8-9a33-020c8e825b82" providerId="ADAL" clId="{B5C5F0B2-5CD0-48A1-9E4E-B8DD8A77BF6F}" dt="2024-09-20T10:16:02.272" v="303" actId="404"/>
          <ac:spMkLst>
            <pc:docMk/>
            <pc:sldMk cId="1406049500" sldId="2147469106"/>
            <ac:spMk id="4" creationId="{5792E823-13AF-F455-BBAF-9A9987AE93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23193" y="4547014"/>
            <a:ext cx="3852000" cy="402416"/>
          </a:xfrm>
        </p:spPr>
        <p:txBody>
          <a:bodyPr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0446" y="4547014"/>
            <a:ext cx="3852000" cy="402416"/>
          </a:xfrm>
        </p:spPr>
        <p:txBody>
          <a:bodyPr r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133344" indent="0">
              <a:buNone/>
              <a:defRPr sz="900"/>
            </a:lvl2pPr>
            <a:lvl3pPr marL="270260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8528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724218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45" y="128566"/>
            <a:ext cx="678567" cy="221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27" y="227198"/>
            <a:ext cx="8496300" cy="428406"/>
          </a:xfrm>
        </p:spPr>
        <p:txBody>
          <a:bodyPr/>
          <a:lstStyle>
            <a:lvl1pPr>
              <a:defRPr sz="19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601"/>
            <a:ext cx="9012600" cy="3924500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rgbClr val="FF9900"/>
              </a:buClr>
              <a:defRPr sz="1200">
                <a:solidFill>
                  <a:schemeClr val="accent1"/>
                </a:solidFill>
              </a:defRPr>
            </a:lvl2pPr>
            <a:lvl3pPr>
              <a:buClr>
                <a:srgbClr val="FF9900"/>
              </a:buClr>
              <a:defRPr sz="105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6469B-274E-DE93-6B84-CCA45A5C6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31" y="4752038"/>
            <a:ext cx="503251" cy="2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i.org/10.1016/j.anai.2023.08.0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oi.org/10.1016/j.anai.2023.08.021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08.0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nai.2023.08.021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16/j.anai.2023.08.021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comorbidities and multimorbidity in adult patients in the International Severe Asthma Registry: PRISM I</a:t>
            </a: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6640A-E256-7B0D-63B8-BCED82280DB6}"/>
              </a:ext>
            </a:extLst>
          </p:cNvPr>
          <p:cNvSpPr txBox="1"/>
          <p:nvPr/>
        </p:nvSpPr>
        <p:spPr>
          <a:xfrm>
            <a:off x="0" y="3260796"/>
            <a:ext cx="9241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>
                <a:solidFill>
                  <a:schemeClr val="accent3"/>
                </a:solidFill>
              </a:rPr>
              <a:t>Ghislaine Scelo, PhD, Carlos A. Torres-Duque, Jorge Maspero, Trung N. Tran, MD, Ruth Murray, PhD, Neil Martin, MD, PhD,∙ Andrew N. Menzies-Gow, PhD, Mark Hew, PhD, Matthew J. Peters, PhD, Peter G. Gibson, MBBS, George C. Christoff, MD, MPH, PhD,∙ Todor A. Popov, MD, PhD, Andréanne Côté, MD, MSc, Celine Bergeron, MD, MSc, Delbert </a:t>
            </a:r>
            <a:r>
              <a:rPr lang="en-GB" sz="600" err="1">
                <a:solidFill>
                  <a:schemeClr val="accent3"/>
                </a:solidFill>
              </a:rPr>
              <a:t>Dorscheid</a:t>
            </a:r>
            <a:r>
              <a:rPr lang="en-GB" sz="600">
                <a:solidFill>
                  <a:schemeClr val="accent3"/>
                </a:solidFill>
              </a:rPr>
              <a:t>, MD, PhD, J. Mark FitzGerald, MD, ∙ Kenneth R. Chapman, MD, Louis Philippe Boulet, MD, ∙ Mohit Bhutani, MD,∙ Mohsen </a:t>
            </a:r>
            <a:r>
              <a:rPr lang="en-GB" sz="600" err="1">
                <a:solidFill>
                  <a:schemeClr val="accent3"/>
                </a:solidFill>
              </a:rPr>
              <a:t>Sadatsafavi</a:t>
            </a:r>
            <a:r>
              <a:rPr lang="en-GB" sz="600">
                <a:solidFill>
                  <a:schemeClr val="accent3"/>
                </a:solidFill>
              </a:rPr>
              <a:t>, MD, PhD, ∙ </a:t>
            </a:r>
            <a:r>
              <a:rPr lang="en-GB" sz="600" err="1">
                <a:solidFill>
                  <a:schemeClr val="accent3"/>
                </a:solidFill>
              </a:rPr>
              <a:t>Libardo</a:t>
            </a:r>
            <a:r>
              <a:rPr lang="en-GB" sz="600">
                <a:solidFill>
                  <a:schemeClr val="accent3"/>
                </a:solidFill>
              </a:rPr>
              <a:t> Jiménez-Maldonado, MD, ∙ Mauricio Duran-Silva, MD, </a:t>
            </a:r>
            <a:r>
              <a:rPr lang="en-GB" sz="600" err="1">
                <a:solidFill>
                  <a:schemeClr val="accent3"/>
                </a:solidFill>
              </a:rPr>
              <a:t>Bellanid</a:t>
            </a:r>
            <a:r>
              <a:rPr lang="en-GB" sz="600">
                <a:solidFill>
                  <a:schemeClr val="accent3"/>
                </a:solidFill>
              </a:rPr>
              <a:t> Rodriguez, BSc, Carlos Andres </a:t>
            </a:r>
            <a:r>
              <a:rPr lang="en-GB" sz="600" err="1">
                <a:solidFill>
                  <a:schemeClr val="accent3"/>
                </a:solidFill>
              </a:rPr>
              <a:t>Celis</a:t>
            </a:r>
            <a:r>
              <a:rPr lang="en-GB" sz="600">
                <a:solidFill>
                  <a:schemeClr val="accent3"/>
                </a:solidFill>
              </a:rPr>
              <a:t>-Preciado, MD, MSc,∙ Diana Jimena </a:t>
            </a:r>
            <a:r>
              <a:rPr lang="en-GB" sz="600" err="1">
                <a:solidFill>
                  <a:schemeClr val="accent3"/>
                </a:solidFill>
              </a:rPr>
              <a:t>Cano</a:t>
            </a:r>
            <a:r>
              <a:rPr lang="en-GB" sz="600">
                <a:solidFill>
                  <a:schemeClr val="accent3"/>
                </a:solidFill>
              </a:rPr>
              <a:t>-Rosales, MD, ∙ Ivan </a:t>
            </a:r>
            <a:r>
              <a:rPr lang="en-GB" sz="600" err="1">
                <a:solidFill>
                  <a:schemeClr val="accent3"/>
                </a:solidFill>
              </a:rPr>
              <a:t>Solarte</a:t>
            </a:r>
            <a:r>
              <a:rPr lang="en-GB" sz="600">
                <a:solidFill>
                  <a:schemeClr val="accent3"/>
                </a:solidFill>
              </a:rPr>
              <a:t>, MD, MHPE,∙ Maria Jose Fernandez-Sanchez, MD, MSc, Patricia Parada-Tovar, BSc, ∙ Anna von Bülow, MD, PhD,∙ Anne Sofie Bjerrum, MD, PhD,∙ Charlotte S. </a:t>
            </a:r>
            <a:r>
              <a:rPr lang="en-GB" sz="600" err="1">
                <a:solidFill>
                  <a:schemeClr val="accent3"/>
                </a:solidFill>
              </a:rPr>
              <a:t>Ulrik</a:t>
            </a:r>
            <a:r>
              <a:rPr lang="en-GB" sz="600">
                <a:solidFill>
                  <a:schemeClr val="accent3"/>
                </a:solidFill>
              </a:rPr>
              <a:t>, MD, </a:t>
            </a:r>
            <a:r>
              <a:rPr lang="en-GB" sz="600" err="1">
                <a:solidFill>
                  <a:schemeClr val="accent3"/>
                </a:solidFill>
              </a:rPr>
              <a:t>DMSc</a:t>
            </a:r>
            <a:r>
              <a:rPr lang="en-GB" sz="600">
                <a:solidFill>
                  <a:schemeClr val="accent3"/>
                </a:solidFill>
              </a:rPr>
              <a:t>,∙ Karin Dahl </a:t>
            </a:r>
            <a:r>
              <a:rPr lang="en-GB" sz="600" err="1">
                <a:solidFill>
                  <a:schemeClr val="accent3"/>
                </a:solidFill>
              </a:rPr>
              <a:t>Assing</a:t>
            </a:r>
            <a:r>
              <a:rPr lang="en-GB" sz="600">
                <a:solidFill>
                  <a:schemeClr val="accent3"/>
                </a:solidFill>
              </a:rPr>
              <a:t>, MD, ∙ Linda </a:t>
            </a:r>
            <a:r>
              <a:rPr lang="en-GB" sz="600" err="1">
                <a:solidFill>
                  <a:schemeClr val="accent3"/>
                </a:solidFill>
              </a:rPr>
              <a:t>Makowska</a:t>
            </a:r>
            <a:r>
              <a:rPr lang="en-GB" sz="600">
                <a:solidFill>
                  <a:schemeClr val="accent3"/>
                </a:solidFill>
              </a:rPr>
              <a:t> Rasmussen, MD, PhD, Susanne Hansen, PhD,∙ Alan </a:t>
            </a:r>
            <a:r>
              <a:rPr lang="en-GB" sz="600" err="1">
                <a:solidFill>
                  <a:schemeClr val="accent3"/>
                </a:solidFill>
              </a:rPr>
              <a:t>Altraja</a:t>
            </a:r>
            <a:r>
              <a:rPr lang="en-GB" sz="600">
                <a:solidFill>
                  <a:schemeClr val="accent3"/>
                </a:solidFill>
              </a:rPr>
              <a:t>, MD, PhD, Arnaud Bourdin, MD, PhD, Camille Taille, MD, PhD, Jeremy </a:t>
            </a:r>
            <a:r>
              <a:rPr lang="en-GB" sz="600" err="1">
                <a:solidFill>
                  <a:schemeClr val="accent3"/>
                </a:solidFill>
              </a:rPr>
              <a:t>Charriot</a:t>
            </a:r>
            <a:r>
              <a:rPr lang="en-GB" sz="600">
                <a:solidFill>
                  <a:schemeClr val="accent3"/>
                </a:solidFill>
              </a:rPr>
              <a:t>, MD, PhD,  Nicolas Roche, MD, PhD, Andriana I. </a:t>
            </a:r>
            <a:r>
              <a:rPr lang="en-GB" sz="600" err="1">
                <a:solidFill>
                  <a:schemeClr val="accent3"/>
                </a:solidFill>
              </a:rPr>
              <a:t>Papaioannou</a:t>
            </a:r>
            <a:r>
              <a:rPr lang="en-GB" sz="600">
                <a:solidFill>
                  <a:schemeClr val="accent3"/>
                </a:solidFill>
              </a:rPr>
              <a:t>, MD, PhD, Konstantinos </a:t>
            </a:r>
            <a:r>
              <a:rPr lang="en-GB" sz="600" err="1">
                <a:solidFill>
                  <a:schemeClr val="accent3"/>
                </a:solidFill>
              </a:rPr>
              <a:t>Kostikas</a:t>
            </a:r>
            <a:r>
              <a:rPr lang="en-GB" sz="600">
                <a:solidFill>
                  <a:schemeClr val="accent3"/>
                </a:solidFill>
              </a:rPr>
              <a:t>, MD, PhD,∙ Nikolaos G. Papadopoulos, MD, PhD, Sundeep Salvi, MD, PhD,∙ Deirdre Long, RGN, RANP, MSc, ∙ Patrick D. Mitchell, MD,∙ Richard Costello, MB, MD, ∙ Concetta Sirena, PhD, ∙ Cristina </a:t>
            </a:r>
            <a:r>
              <a:rPr lang="en-GB" sz="600" err="1">
                <a:solidFill>
                  <a:schemeClr val="accent3"/>
                </a:solidFill>
              </a:rPr>
              <a:t>Cardini</a:t>
            </a:r>
            <a:r>
              <a:rPr lang="en-GB" sz="600">
                <a:solidFill>
                  <a:schemeClr val="accent3"/>
                </a:solidFill>
              </a:rPr>
              <a:t>, MD, ∙ Enrico </a:t>
            </a:r>
            <a:r>
              <a:rPr lang="en-GB" sz="600" err="1">
                <a:solidFill>
                  <a:schemeClr val="accent3"/>
                </a:solidFill>
              </a:rPr>
              <a:t>Heffler</a:t>
            </a:r>
            <a:r>
              <a:rPr lang="en-GB" sz="600">
                <a:solidFill>
                  <a:schemeClr val="accent3"/>
                </a:solidFill>
              </a:rPr>
              <a:t>, MD, PhD,∙ Francesca </a:t>
            </a:r>
            <a:r>
              <a:rPr lang="en-GB" sz="600" err="1">
                <a:solidFill>
                  <a:schemeClr val="accent3"/>
                </a:solidFill>
              </a:rPr>
              <a:t>Puggioni</a:t>
            </a:r>
            <a:r>
              <a:rPr lang="en-GB" sz="600">
                <a:solidFill>
                  <a:schemeClr val="accent3"/>
                </a:solidFill>
              </a:rPr>
              <a:t>, MD, Giorgio Walter </a:t>
            </a:r>
            <a:r>
              <a:rPr lang="en-GB" sz="600" err="1">
                <a:solidFill>
                  <a:schemeClr val="accent3"/>
                </a:solidFill>
              </a:rPr>
              <a:t>Canonica</a:t>
            </a:r>
            <a:r>
              <a:rPr lang="en-GB" sz="600">
                <a:solidFill>
                  <a:schemeClr val="accent3"/>
                </a:solidFill>
              </a:rPr>
              <a:t>, MD, ∙ Giuseppe </a:t>
            </a:r>
            <a:r>
              <a:rPr lang="en-GB" sz="600" err="1">
                <a:solidFill>
                  <a:schemeClr val="accent3"/>
                </a:solidFill>
              </a:rPr>
              <a:t>Guida</a:t>
            </a:r>
            <a:r>
              <a:rPr lang="en-GB" sz="600">
                <a:solidFill>
                  <a:schemeClr val="accent3"/>
                </a:solidFill>
              </a:rPr>
              <a:t>, MD, PhD, ∙ Takashi Iwanaga, MD, PhD, ∙ Mona Al-Ahmad, MBBCh, ∙ </a:t>
            </a:r>
            <a:r>
              <a:rPr lang="en-GB" sz="600" err="1">
                <a:solidFill>
                  <a:schemeClr val="accent3"/>
                </a:solidFill>
              </a:rPr>
              <a:t>Désirée</a:t>
            </a:r>
            <a:r>
              <a:rPr lang="en-GB" sz="600">
                <a:solidFill>
                  <a:schemeClr val="accent3"/>
                </a:solidFill>
              </a:rPr>
              <a:t> </a:t>
            </a:r>
            <a:r>
              <a:rPr lang="en-GB" sz="600" err="1">
                <a:solidFill>
                  <a:schemeClr val="accent3"/>
                </a:solidFill>
              </a:rPr>
              <a:t>Larenas</a:t>
            </a:r>
            <a:r>
              <a:rPr lang="en-GB" sz="600">
                <a:solidFill>
                  <a:schemeClr val="accent3"/>
                </a:solidFill>
              </a:rPr>
              <a:t> </a:t>
            </a:r>
            <a:r>
              <a:rPr lang="en-GB" sz="600" err="1">
                <a:solidFill>
                  <a:schemeClr val="accent3"/>
                </a:solidFill>
              </a:rPr>
              <a:t>Linnemann</a:t>
            </a:r>
            <a:r>
              <a:rPr lang="en-GB" sz="600">
                <a:solidFill>
                  <a:schemeClr val="accent3"/>
                </a:solidFill>
              </a:rPr>
              <a:t>, MD, ∙ Ulises Garcia, MD, ∙ Piotr Kuna, MD, PhD,∙ João A. Fonseca, MD, PhD,∙ Riyad Al-Lehebi, MD, ∙ Mariko </a:t>
            </a:r>
            <a:r>
              <a:rPr lang="en-GB" sz="600" err="1">
                <a:solidFill>
                  <a:schemeClr val="accent3"/>
                </a:solidFill>
              </a:rPr>
              <a:t>Siyue</a:t>
            </a:r>
            <a:r>
              <a:rPr lang="en-GB" sz="600">
                <a:solidFill>
                  <a:schemeClr val="accent3"/>
                </a:solidFill>
              </a:rPr>
              <a:t> Koh, MBBS,∙ Chin Kook Rhee, MD, PhD, ∙ Borja G. </a:t>
            </a:r>
            <a:r>
              <a:rPr lang="en-GB" sz="600" err="1">
                <a:solidFill>
                  <a:schemeClr val="accent3"/>
                </a:solidFill>
              </a:rPr>
              <a:t>Cosio</a:t>
            </a:r>
            <a:r>
              <a:rPr lang="en-GB" sz="600">
                <a:solidFill>
                  <a:schemeClr val="accent3"/>
                </a:solidFill>
              </a:rPr>
              <a:t>, MD, PhD, Luis Perez de Llano, MD, PhD, ∙ </a:t>
            </a:r>
            <a:r>
              <a:rPr lang="en-GB" sz="600" err="1">
                <a:solidFill>
                  <a:schemeClr val="accent3"/>
                </a:solidFill>
              </a:rPr>
              <a:t>Diahn-Warng</a:t>
            </a:r>
            <a:r>
              <a:rPr lang="en-GB" sz="600">
                <a:solidFill>
                  <a:schemeClr val="accent3"/>
                </a:solidFill>
              </a:rPr>
              <a:t> </a:t>
            </a:r>
            <a:r>
              <a:rPr lang="en-GB" sz="600" err="1">
                <a:solidFill>
                  <a:schemeClr val="accent3"/>
                </a:solidFill>
              </a:rPr>
              <a:t>Perng</a:t>
            </a:r>
            <a:r>
              <a:rPr lang="en-GB" sz="600">
                <a:solidFill>
                  <a:schemeClr val="accent3"/>
                </a:solidFill>
              </a:rPr>
              <a:t> (Steve), MD, PhD,∙ Erick Wan-Chun Huang, MD, PhD, ∙ Hao-Chien Wang, MD, PhD,∙ Ming-Ju Tsai, MD, PhD, Bassam Mahboub, MD,∙ Laila </a:t>
            </a:r>
            <a:r>
              <a:rPr lang="en-GB" sz="600" err="1">
                <a:solidFill>
                  <a:schemeClr val="accent3"/>
                </a:solidFill>
              </a:rPr>
              <a:t>Ibraheem</a:t>
            </a:r>
            <a:r>
              <a:rPr lang="en-GB" sz="600">
                <a:solidFill>
                  <a:schemeClr val="accent3"/>
                </a:solidFill>
              </a:rPr>
              <a:t> Jaber Salameh, PhD, David Jackson, PhD, John Busby, PhD, ∙ Liam G. Heaney, MD,∙ Paul Pfeffer, PhD,∙ Amanda </a:t>
            </a:r>
            <a:r>
              <a:rPr lang="en-GB" sz="600" err="1">
                <a:solidFill>
                  <a:schemeClr val="accent3"/>
                </a:solidFill>
              </a:rPr>
              <a:t>Grippen</a:t>
            </a:r>
            <a:r>
              <a:rPr lang="en-GB" sz="600">
                <a:solidFill>
                  <a:schemeClr val="accent3"/>
                </a:solidFill>
              </a:rPr>
              <a:t> Goddard, DO, ∙ Eileen Wang, MD, MPH, ∙ Flavia Hoyte, MD, ∙ Michael E. Wechsler, MD,∙ Nicholas Chapman, DO,∙ Rohit </a:t>
            </a:r>
            <a:r>
              <a:rPr lang="en-GB" sz="600" err="1">
                <a:solidFill>
                  <a:schemeClr val="accent3"/>
                </a:solidFill>
              </a:rPr>
              <a:t>Katial</a:t>
            </a:r>
            <a:r>
              <a:rPr lang="en-GB" sz="600">
                <a:solidFill>
                  <a:schemeClr val="accent3"/>
                </a:solidFill>
              </a:rPr>
              <a:t>, MD, ∙ Victoria Carter, BSc, Lakmini Bulathsinhala, MPH, Neva Eleangovan, ∙ Con </a:t>
            </a:r>
            <a:r>
              <a:rPr lang="en-GB" sz="600" err="1">
                <a:solidFill>
                  <a:schemeClr val="accent3"/>
                </a:solidFill>
              </a:rPr>
              <a:t>Ariti</a:t>
            </a:r>
            <a:r>
              <a:rPr lang="en-GB" sz="600">
                <a:solidFill>
                  <a:schemeClr val="accent3"/>
                </a:solidFill>
              </a:rPr>
              <a:t>, MSc,∙ </a:t>
            </a:r>
            <a:r>
              <a:rPr lang="en-GB" sz="600" err="1">
                <a:solidFill>
                  <a:schemeClr val="accent3"/>
                </a:solidFill>
              </a:rPr>
              <a:t>Juntao</a:t>
            </a:r>
            <a:r>
              <a:rPr lang="en-GB" sz="600">
                <a:solidFill>
                  <a:schemeClr val="accent3"/>
                </a:solidFill>
              </a:rPr>
              <a:t> Lyu, PhD, David B. Price, MB </a:t>
            </a:r>
            <a:r>
              <a:rPr lang="en-GB" sz="600" err="1">
                <a:solidFill>
                  <a:schemeClr val="accent3"/>
                </a:solidFill>
              </a:rPr>
              <a:t>Bchir</a:t>
            </a:r>
            <a:r>
              <a:rPr lang="en-GB" sz="600">
                <a:solidFill>
                  <a:schemeClr val="accent3"/>
                </a:solidFill>
              </a:rPr>
              <a:t>,∙ Celeste Porsbjerg, MD, PhD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95876-0684-F9FC-4786-A355EC180B2D}"/>
              </a:ext>
            </a:extLst>
          </p:cNvPr>
          <p:cNvSpPr txBox="1"/>
          <p:nvPr/>
        </p:nvSpPr>
        <p:spPr>
          <a:xfrm>
            <a:off x="662286" y="4958834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s png images | PNGEgg">
            <a:extLst>
              <a:ext uri="{FF2B5EF4-FFF2-40B4-BE49-F238E27FC236}">
                <a16:creationId xmlns:a16="http://schemas.microsoft.com/office/drawing/2014/main" id="{85B806E0-CE11-A5E0-B27E-AEF3DB0B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9" y="1363264"/>
            <a:ext cx="956233" cy="9562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0,299 Search Doctor Icon Images, Stock Photos, 3D objects, &amp; Vectors |  Shutterstock">
            <a:extLst>
              <a:ext uri="{FF2B5EF4-FFF2-40B4-BE49-F238E27FC236}">
                <a16:creationId xmlns:a16="http://schemas.microsoft.com/office/drawing/2014/main" id="{DF090746-D4E8-730A-6200-C4A120B4B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5715" r="10232" b="10000"/>
          <a:stretch/>
        </p:blipFill>
        <p:spPr bwMode="auto">
          <a:xfrm>
            <a:off x="13588" y="3421842"/>
            <a:ext cx="1513096" cy="1494460"/>
          </a:xfrm>
          <a:prstGeom prst="ellipse">
            <a:avLst/>
          </a:prstGeom>
          <a:noFill/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92E823-13AF-F455-BBAF-9A9987AE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" y="169483"/>
            <a:ext cx="8496300" cy="428406"/>
          </a:xfrm>
        </p:spPr>
        <p:txBody>
          <a:bodyPr/>
          <a:lstStyle/>
          <a:p>
            <a:r>
              <a:rPr lang="en-US" sz="1400">
                <a:solidFill>
                  <a:schemeClr val="accent3"/>
                </a:solidFill>
                <a:latin typeface="+mj-lt"/>
                <a:ea typeface="Calibri" panose="020F0502020204030204" pitchFamily="34" charset="0"/>
              </a:rPr>
              <a:t>Summary: </a:t>
            </a:r>
            <a:r>
              <a:rPr lang="en-US" sz="1400">
                <a:latin typeface="+mj-lt"/>
                <a:ea typeface="Calibri" panose="020F0502020204030204" pitchFamily="34" charset="0"/>
              </a:rPr>
              <a:t>Comorbidity or multimorbidity is reported in most adults with severe asthma and is associated with poorer asthma-related outcomes</a:t>
            </a:r>
            <a:endParaRPr lang="en-GB" sz="14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48C9B6-30D3-1CB0-DD9A-A357E125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71" y="903440"/>
            <a:ext cx="8326852" cy="3924500"/>
          </a:xfrm>
        </p:spPr>
        <p:txBody>
          <a:bodyPr>
            <a:normAutofit fontScale="92500" lnSpcReduction="10000"/>
          </a:bodyPr>
          <a:lstStyle/>
          <a:p>
            <a:pPr marL="127000" indent="0">
              <a:buNone/>
            </a:pPr>
            <a:r>
              <a:rPr lang="en-US" sz="1900" b="1" i="0">
                <a:effectLst/>
                <a:latin typeface="Elsevier Sans"/>
              </a:rPr>
              <a:t>Key findings:</a:t>
            </a:r>
          </a:p>
          <a:p>
            <a:r>
              <a:rPr lang="en-US" b="1" i="0">
                <a:effectLst/>
                <a:latin typeface="Elsevier Sans"/>
              </a:rPr>
              <a:t>Over 50%</a:t>
            </a:r>
            <a:r>
              <a:rPr lang="en-US" b="0" i="0">
                <a:effectLst/>
                <a:latin typeface="Elsevier Sans"/>
              </a:rPr>
              <a:t> of patients had </a:t>
            </a:r>
            <a:r>
              <a:rPr lang="en-US" b="1" i="0">
                <a:effectLst/>
                <a:latin typeface="Elsevier Sans"/>
              </a:rPr>
              <a:t>3 or more comorbidities</a:t>
            </a:r>
          </a:p>
          <a:p>
            <a:r>
              <a:rPr lang="en-US" b="1">
                <a:latin typeface="Elsevier Sans"/>
              </a:rPr>
              <a:t>E</a:t>
            </a:r>
            <a:r>
              <a:rPr lang="en-US" b="1" i="0">
                <a:effectLst/>
                <a:latin typeface="Elsevier Sans"/>
              </a:rPr>
              <a:t>xacerbation rates and odds of LTOCS use higher</a:t>
            </a:r>
            <a:r>
              <a:rPr lang="en-US" b="0" i="0">
                <a:effectLst/>
                <a:latin typeface="Elsevier Sans"/>
              </a:rPr>
              <a:t> for those with comorbid </a:t>
            </a:r>
            <a:r>
              <a:rPr lang="en-US" b="1" i="0">
                <a:effectLst/>
                <a:latin typeface="Elsevier Sans"/>
              </a:rPr>
              <a:t>AR, CRS, or NP</a:t>
            </a:r>
          </a:p>
          <a:p>
            <a:r>
              <a:rPr lang="en-US" b="1">
                <a:latin typeface="Elsevier Sans"/>
              </a:rPr>
              <a:t>M</a:t>
            </a:r>
            <a:r>
              <a:rPr lang="en-US" b="1" i="0">
                <a:effectLst/>
                <a:latin typeface="Elsevier Sans"/>
              </a:rPr>
              <a:t>arked</a:t>
            </a:r>
            <a:r>
              <a:rPr lang="en-US" b="0" i="0">
                <a:effectLst/>
                <a:latin typeface="Elsevier Sans"/>
              </a:rPr>
              <a:t> </a:t>
            </a:r>
            <a:r>
              <a:rPr lang="en-US" b="1" i="0">
                <a:effectLst/>
                <a:latin typeface="Elsevier Sans"/>
              </a:rPr>
              <a:t>cumulative negative effect of multiple T2-related comorbidities on exacerbation rate and LTOCS</a:t>
            </a:r>
            <a:r>
              <a:rPr lang="en-US" b="0" i="0">
                <a:effectLst/>
                <a:latin typeface="Elsevier Sans"/>
              </a:rPr>
              <a:t>: particularly important since 40% had at least 2 T2-related comorbidities</a:t>
            </a:r>
            <a:endParaRPr lang="en-US" b="1" i="0">
              <a:effectLst/>
              <a:latin typeface="Elsevier Sans"/>
            </a:endParaRPr>
          </a:p>
          <a:p>
            <a:r>
              <a:rPr lang="en-US" b="1">
                <a:latin typeface="Elsevier Sans"/>
              </a:rPr>
              <a:t>P</a:t>
            </a:r>
            <a:r>
              <a:rPr lang="en-US" b="1" i="0">
                <a:effectLst/>
                <a:latin typeface="Elsevier Sans"/>
              </a:rPr>
              <a:t>oor asthma control </a:t>
            </a:r>
            <a:r>
              <a:rPr lang="en-US" b="0" i="0">
                <a:effectLst/>
                <a:latin typeface="Elsevier Sans"/>
              </a:rPr>
              <a:t>associated with </a:t>
            </a:r>
            <a:r>
              <a:rPr lang="en-US" b="1" i="0">
                <a:effectLst/>
                <a:latin typeface="Elsevier Sans"/>
              </a:rPr>
              <a:t>all potentially OCS-related comorbidities </a:t>
            </a:r>
            <a:r>
              <a:rPr lang="en-US" b="0" i="0">
                <a:effectLst/>
                <a:latin typeface="Elsevier Sans"/>
              </a:rPr>
              <a:t>(with the exception of dyslipidemia)</a:t>
            </a:r>
          </a:p>
          <a:p>
            <a:r>
              <a:rPr lang="en-US" b="1" i="0">
                <a:effectLst/>
                <a:latin typeface="Elsevier Sans"/>
              </a:rPr>
              <a:t>LTOCS associated with the largest number of comorbidities </a:t>
            </a:r>
            <a:r>
              <a:rPr lang="en-US" b="0" i="0">
                <a:effectLst/>
                <a:latin typeface="Elsevier Sans"/>
              </a:rPr>
              <a:t>across the spectrum</a:t>
            </a:r>
          </a:p>
          <a:p>
            <a:pPr marL="127000" indent="0">
              <a:buNone/>
            </a:pPr>
            <a:endParaRPr lang="en-US">
              <a:latin typeface="Elsevier Sans"/>
            </a:endParaRPr>
          </a:p>
          <a:p>
            <a:pPr marL="127000" indent="0">
              <a:buNone/>
            </a:pPr>
            <a:r>
              <a:rPr lang="en-US" sz="1700" b="1" i="0">
                <a:solidFill>
                  <a:schemeClr val="accent2"/>
                </a:solidFill>
                <a:effectLst/>
                <a:latin typeface="Elsevier Sans"/>
              </a:rPr>
              <a:t>Practice change needed: </a:t>
            </a:r>
          </a:p>
          <a:p>
            <a:r>
              <a:rPr lang="en-US" b="1">
                <a:solidFill>
                  <a:schemeClr val="accent2"/>
                </a:solidFill>
                <a:latin typeface="Elsevier Sans"/>
              </a:rPr>
              <a:t>S</a:t>
            </a:r>
            <a:r>
              <a:rPr lang="en-US" b="1" i="0">
                <a:solidFill>
                  <a:schemeClr val="accent2"/>
                </a:solidFill>
                <a:effectLst/>
                <a:latin typeface="Elsevier Sans"/>
              </a:rPr>
              <a:t>ystematic evaluation for comorbidities </a:t>
            </a:r>
            <a:r>
              <a:rPr lang="en-US" b="0" i="0">
                <a:solidFill>
                  <a:schemeClr val="accent2"/>
                </a:solidFill>
                <a:effectLst/>
                <a:latin typeface="Elsevier Sans"/>
              </a:rPr>
              <a:t>during routine asthma review</a:t>
            </a:r>
          </a:p>
          <a:p>
            <a:r>
              <a:rPr lang="en-US" b="1">
                <a:solidFill>
                  <a:schemeClr val="accent2"/>
                </a:solidFill>
                <a:latin typeface="Elsevier Sans"/>
              </a:rPr>
              <a:t>S</a:t>
            </a:r>
            <a:r>
              <a:rPr lang="en-US" b="1" i="0">
                <a:solidFill>
                  <a:schemeClr val="accent2"/>
                </a:solidFill>
                <a:effectLst/>
                <a:latin typeface="Elsevier Sans"/>
              </a:rPr>
              <a:t>tandardized comorbidity data collection</a:t>
            </a:r>
          </a:p>
          <a:p>
            <a:r>
              <a:rPr lang="en-US" b="1">
                <a:solidFill>
                  <a:schemeClr val="accent2"/>
                </a:solidFill>
                <a:latin typeface="Elsevier Sans"/>
              </a:rPr>
              <a:t>M</a:t>
            </a:r>
            <a:r>
              <a:rPr lang="en-US" b="1" i="0">
                <a:solidFill>
                  <a:schemeClr val="accent2"/>
                </a:solidFill>
                <a:effectLst/>
                <a:latin typeface="Elsevier Sans"/>
              </a:rPr>
              <a:t>ultidisciplinary and holistic approach </a:t>
            </a:r>
            <a:r>
              <a:rPr lang="en-US" b="0" i="0">
                <a:solidFill>
                  <a:schemeClr val="accent2"/>
                </a:solidFill>
                <a:effectLst/>
                <a:latin typeface="Elsevier Sans"/>
              </a:rPr>
              <a:t>to asthma management, to </a:t>
            </a:r>
            <a:r>
              <a:rPr lang="en-US" b="1" i="0">
                <a:solidFill>
                  <a:schemeClr val="accent2"/>
                </a:solidFill>
                <a:effectLst/>
                <a:latin typeface="Elsevier Sans"/>
              </a:rPr>
              <a:t>improve outcomes for severe asthma </a:t>
            </a:r>
            <a:r>
              <a:rPr lang="en-US" b="0" i="0">
                <a:solidFill>
                  <a:schemeClr val="accent2"/>
                </a:solidFill>
                <a:effectLst/>
                <a:latin typeface="Elsevier Sans"/>
              </a:rPr>
              <a:t>patients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08ED7-6F32-533C-C4BE-22C763177580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96EB3-0B31-A3A9-C0D3-12837EF050D3}"/>
              </a:ext>
            </a:extLst>
          </p:cNvPr>
          <p:cNvSpPr txBox="1"/>
          <p:nvPr/>
        </p:nvSpPr>
        <p:spPr>
          <a:xfrm>
            <a:off x="-55418" y="4886613"/>
            <a:ext cx="657398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" kern="1200">
                <a:solidFill>
                  <a:srgbClr val="404040"/>
                </a:solidFill>
                <a:ea typeface="+mn-ea"/>
                <a:cs typeface="+mn-cs"/>
              </a:rPr>
              <a:t>OCS, oral corticosteroid; T2, type 2, CRS: Chronic Rhinosinusitis, AR: Allergic Rhinitis, LTOCS: Long-term Oral Corticosteroids, NP: Nasal Polyps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EA85E-00F5-1F1E-4593-0E06C257310C}"/>
              </a:ext>
            </a:extLst>
          </p:cNvPr>
          <p:cNvSpPr txBox="1"/>
          <p:nvPr/>
        </p:nvSpPr>
        <p:spPr>
          <a:xfrm>
            <a:off x="-55418" y="4787160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The reference category for each analysis in the study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4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Aim and Methods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2143" y="4595282"/>
            <a:ext cx="864773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NZ" sz="600" kern="1200">
                <a:solidFill>
                  <a:srgbClr val="404040"/>
                </a:solidFill>
                <a:ea typeface="+mn-ea"/>
                <a:cs typeface="+mn-cs"/>
              </a:rPr>
              <a:t>International Severe Asthma Registry data : ISAR, OCS: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oral corticosteroid</a:t>
            </a:r>
            <a:endParaRPr lang="en-NZ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201861" y="2419487"/>
            <a:ext cx="4296397" cy="5816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>
                <a:solidFill>
                  <a:schemeClr val="bg2"/>
                </a:solidFill>
                <a:latin typeface="+mn-lt"/>
              </a:rPr>
              <a:t>To understand the prevalence and pattern of comorbidities and multimorbidity in adults with severe asthma and their association with asthma-related outcomes</a:t>
            </a:r>
            <a:br>
              <a:rPr lang="en-US" sz="900"/>
            </a:br>
            <a:endParaRPr lang="en-US" sz="105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Google Shape;2924;g1187c0eb48a_48_342">
            <a:extLst>
              <a:ext uri="{FF2B5EF4-FFF2-40B4-BE49-F238E27FC236}">
                <a16:creationId xmlns:a16="http://schemas.microsoft.com/office/drawing/2014/main" id="{A3B9AE33-CACD-ACFC-FDD8-979861AA140C}"/>
              </a:ext>
            </a:extLst>
          </p:cNvPr>
          <p:cNvSpPr/>
          <p:nvPr/>
        </p:nvSpPr>
        <p:spPr>
          <a:xfrm>
            <a:off x="205110" y="1871403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Aim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201861" y="2944905"/>
            <a:ext cx="1639390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24;g1187c0eb48a_48_342">
            <a:extLst>
              <a:ext uri="{FF2B5EF4-FFF2-40B4-BE49-F238E27FC236}">
                <a16:creationId xmlns:a16="http://schemas.microsoft.com/office/drawing/2014/main" id="{BCB4E6FA-79F6-A00B-76A7-9A73307E8D9A}"/>
              </a:ext>
            </a:extLst>
          </p:cNvPr>
          <p:cNvSpPr/>
          <p:nvPr/>
        </p:nvSpPr>
        <p:spPr>
          <a:xfrm>
            <a:off x="201861" y="866697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Rationale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68EBDEDD-8C07-5B95-3929-A3C7AB1BA69D}"/>
              </a:ext>
            </a:extLst>
          </p:cNvPr>
          <p:cNvSpPr txBox="1">
            <a:spLocks/>
          </p:cNvSpPr>
          <p:nvPr/>
        </p:nvSpPr>
        <p:spPr>
          <a:xfrm>
            <a:off x="232817" y="1355598"/>
            <a:ext cx="4296397" cy="5816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>
                <a:solidFill>
                  <a:schemeClr val="bg2"/>
                </a:solidFill>
                <a:latin typeface="+mn-lt"/>
              </a:rPr>
              <a:t>Investigation for the presence of asthma comorbidities is recommended by the Global Initiative for Asthma because their presence can complicate asthma management</a:t>
            </a:r>
            <a:br>
              <a:rPr lang="en-US" sz="900"/>
            </a:br>
            <a:endParaRPr lang="en-GB" sz="105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8CDBA-0532-A8E1-E25D-565977A37AA6}"/>
              </a:ext>
            </a:extLst>
          </p:cNvPr>
          <p:cNvSpPr txBox="1"/>
          <p:nvPr/>
        </p:nvSpPr>
        <p:spPr>
          <a:xfrm>
            <a:off x="-73126" y="4993429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A8444-8BD9-89C8-AD0E-A7CDA5586A7D}"/>
              </a:ext>
            </a:extLst>
          </p:cNvPr>
          <p:cNvSpPr txBox="1"/>
          <p:nvPr/>
        </p:nvSpPr>
        <p:spPr>
          <a:xfrm>
            <a:off x="-7705" y="3433411"/>
            <a:ext cx="45797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Cross-sectional study using ISAR data from 22 countries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30 comorbidities were identified and categorized a priori as any of the following: (1) potentially type 2–related comorbidities, (2) potentially OCS-related comorbidities, or (3) comorbidities mimicking or aggravating asthma.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The association between comorbidities and asthma-related outcomes was investigated using multivariable models adjusted for country, age at enrollment, and sex (</a:t>
            </a:r>
            <a:r>
              <a:rPr lang="en-US" sz="1050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male or female).</a:t>
            </a:r>
            <a:endParaRPr lang="en-GB" sz="105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flowchart of a patient&#10;&#10;Description automatically generated">
            <a:extLst>
              <a:ext uri="{FF2B5EF4-FFF2-40B4-BE49-F238E27FC236}">
                <a16:creationId xmlns:a16="http://schemas.microsoft.com/office/drawing/2014/main" id="{CE9A760F-588D-1449-90B6-415C6EFE5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94" y="1251727"/>
            <a:ext cx="3789861" cy="336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8" y="116404"/>
            <a:ext cx="8496300" cy="379808"/>
          </a:xfrm>
        </p:spPr>
        <p:txBody>
          <a:bodyPr/>
          <a:lstStyle/>
          <a:p>
            <a:br>
              <a:rPr lang="en-NZ" sz="1200">
                <a:latin typeface="+mj-lt"/>
                <a:ea typeface="Calibri" panose="020F0502020204030204" pitchFamily="34" charset="0"/>
              </a:rPr>
            </a:b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Most patients had at least 3 comorbidities of any type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00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None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BAC98A4-D42F-4078-8C63-BE36826770B9}"/>
              </a:ext>
            </a:extLst>
          </p:cNvPr>
          <p:cNvSpPr txBox="1"/>
          <p:nvPr/>
        </p:nvSpPr>
        <p:spPr>
          <a:xfrm>
            <a:off x="-55418" y="4870472"/>
            <a:ext cx="6716084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T2: Type 2, OCS: Oral Corticosteroid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EAD171-6406-BA68-19AC-8039CF0D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6" y="1292272"/>
            <a:ext cx="6478824" cy="30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8BC80D-3122-0FD0-56AE-B4EC2283045C}"/>
              </a:ext>
            </a:extLst>
          </p:cNvPr>
          <p:cNvSpPr txBox="1"/>
          <p:nvPr/>
        </p:nvSpPr>
        <p:spPr>
          <a:xfrm>
            <a:off x="6828504" y="1688704"/>
            <a:ext cx="2177271" cy="19543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39.5% had 2 or more potentially T2-related comorbidities</a:t>
            </a:r>
          </a:p>
          <a:p>
            <a:endParaRPr lang="en-US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39.9% had 2 or more potentially OCS-related comorbidities</a:t>
            </a:r>
          </a:p>
          <a:p>
            <a:endParaRPr lang="en-US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20.9% had 2 or more comorbidities mimicking or aggravating asthma</a:t>
            </a:r>
            <a:endParaRPr lang="en-GB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35CDE3-2B0C-D16E-6D93-B1F6EF12D962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3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366D67-FDAC-2E82-5FCC-AD79D3D1AEDD}"/>
              </a:ext>
            </a:extLst>
          </p:cNvPr>
          <p:cNvCxnSpPr>
            <a:cxnSpLocks/>
          </p:cNvCxnSpPr>
          <p:nvPr/>
        </p:nvCxnSpPr>
        <p:spPr>
          <a:xfrm>
            <a:off x="8009795" y="1641629"/>
            <a:ext cx="1" cy="37503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2" y="116766"/>
            <a:ext cx="8065791" cy="379808"/>
          </a:xfrm>
        </p:spPr>
        <p:txBody>
          <a:bodyPr/>
          <a:lstStyle/>
          <a:p>
            <a:r>
              <a:rPr lang="en-US" sz="1800"/>
              <a:t>Many individual comorbidities were associated with receiving LTOCS*</a:t>
            </a:r>
            <a:endParaRPr lang="en-GB" sz="20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E32EF-2FE4-441F-2106-144C8314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8" r="50682" b="52629"/>
          <a:stretch/>
        </p:blipFill>
        <p:spPr>
          <a:xfrm>
            <a:off x="729042" y="992970"/>
            <a:ext cx="7132906" cy="33089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01DEB3-ADB9-AF02-81D9-5D8287030580}"/>
              </a:ext>
            </a:extLst>
          </p:cNvPr>
          <p:cNvSpPr txBox="1"/>
          <p:nvPr/>
        </p:nvSpPr>
        <p:spPr>
          <a:xfrm>
            <a:off x="-55418" y="4856328"/>
            <a:ext cx="834355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 COPD, chronic obstructive pulmonary disease; FEV1, forced expiratory volume in 1 second; GERD, gastroesophageal reflux disease; OCS, oral corticosteroid; OR, odds ratio, LTOCS: Long-term Oral Corticosteroids.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E808D-F68E-4D85-FBCD-13C9BC4C57BE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BFE33-2D26-6B81-31E3-5E39601B47B5}"/>
              </a:ext>
            </a:extLst>
          </p:cNvPr>
          <p:cNvSpPr txBox="1"/>
          <p:nvPr/>
        </p:nvSpPr>
        <p:spPr>
          <a:xfrm>
            <a:off x="-55418" y="4717298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*The reference category for each analysis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366D67-FDAC-2E82-5FCC-AD79D3D1AEDD}"/>
              </a:ext>
            </a:extLst>
          </p:cNvPr>
          <p:cNvCxnSpPr>
            <a:cxnSpLocks/>
          </p:cNvCxnSpPr>
          <p:nvPr/>
        </p:nvCxnSpPr>
        <p:spPr>
          <a:xfrm>
            <a:off x="8009795" y="1641629"/>
            <a:ext cx="1" cy="37503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9" y="190579"/>
            <a:ext cx="9828384" cy="379808"/>
          </a:xfrm>
        </p:spPr>
        <p:txBody>
          <a:bodyPr/>
          <a:lstStyle/>
          <a:p>
            <a:r>
              <a:rPr lang="en-US" sz="1800"/>
              <a:t>Many individual comorbidities were associated with higher exacerbation rates*</a:t>
            </a:r>
            <a:endParaRPr lang="en-GB" sz="20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and</a:t>
            </a:r>
          </a:p>
          <a:p>
            <a:r>
              <a:rPr lang="en-GB" sz="1200">
                <a:solidFill>
                  <a:schemeClr val="bg1"/>
                </a:solidFill>
              </a:rPr>
              <a:t>OCS-related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B6C52-EE9B-4EE1-BF02-5EB11B0D4242}"/>
              </a:ext>
            </a:extLst>
          </p:cNvPr>
          <p:cNvSpPr txBox="1"/>
          <p:nvPr/>
        </p:nvSpPr>
        <p:spPr>
          <a:xfrm>
            <a:off x="3405188" y="3064674"/>
            <a:ext cx="176593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and mimicking/aggravating asthma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T2-related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641147" y="967957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OCS-related </a:t>
            </a:r>
          </a:p>
          <a:p>
            <a:r>
              <a:rPr lang="en-GB" sz="1200">
                <a:solidFill>
                  <a:schemeClr val="bg1"/>
                </a:solidFill>
              </a:rPr>
              <a:t>only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51F75-D877-4DE7-B3EE-C7309FB48E67}"/>
              </a:ext>
            </a:extLst>
          </p:cNvPr>
          <p:cNvSpPr txBox="1"/>
          <p:nvPr/>
        </p:nvSpPr>
        <p:spPr>
          <a:xfrm>
            <a:off x="5428052" y="3277022"/>
            <a:ext cx="1640205" cy="2423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975">
                <a:solidFill>
                  <a:schemeClr val="bg1"/>
                </a:solidFill>
              </a:rPr>
              <a:t>None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1DEB3-ADB9-AF02-81D9-5D8287030580}"/>
              </a:ext>
            </a:extLst>
          </p:cNvPr>
          <p:cNvSpPr txBox="1"/>
          <p:nvPr/>
        </p:nvSpPr>
        <p:spPr>
          <a:xfrm>
            <a:off x="-55418" y="4856328"/>
            <a:ext cx="834355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 COPD, chronic obstructive pulmonary disease; FEV1, forced expiratory volume in 1 second; GERD, gastroesophageal reflux disease; OCS, oral corticosteroid; OR, odds ratio, LTOCS: Long-term Oral Corticosteroids.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E808D-F68E-4D85-FBCD-13C9BC4C57BE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5C102B-EBA4-B8C0-E2A1-7E404CB0B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750" b="52621"/>
          <a:stretch/>
        </p:blipFill>
        <p:spPr bwMode="auto">
          <a:xfrm>
            <a:off x="736918" y="1105824"/>
            <a:ext cx="6903105" cy="32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45138-950E-B0B1-7A9C-1EFA5F23C10B}"/>
              </a:ext>
            </a:extLst>
          </p:cNvPr>
          <p:cNvSpPr txBox="1"/>
          <p:nvPr/>
        </p:nvSpPr>
        <p:spPr>
          <a:xfrm>
            <a:off x="-55418" y="4717298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*The reference category for each analysis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0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E9FEF7-6F1F-BF6D-3D82-F2678CF7C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5" t="52298" r="507" b="2626"/>
          <a:stretch/>
        </p:blipFill>
        <p:spPr bwMode="auto">
          <a:xfrm>
            <a:off x="949036" y="1326900"/>
            <a:ext cx="6691239" cy="31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51AAB-F109-B21D-2A34-29AE2AD68362}"/>
              </a:ext>
            </a:extLst>
          </p:cNvPr>
          <p:cNvSpPr txBox="1"/>
          <p:nvPr/>
        </p:nvSpPr>
        <p:spPr>
          <a:xfrm>
            <a:off x="-55418" y="4794280"/>
            <a:ext cx="834355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 COPD, chronic obstructive pulmonary disease; FEV1, forced expiratory volume in 1 second; GERD, gastroesophageal reflux disease; OCS, oral corticosteroid; OR, odds ratio, LTOCS: Long-term Oral Corticosteroids.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E36C9-59AF-1CBB-A757-D49D2756EDA8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491EF-F98E-D31C-F74C-A881E2DF55E0}"/>
              </a:ext>
            </a:extLst>
          </p:cNvPr>
          <p:cNvSpPr txBox="1"/>
          <p:nvPr/>
        </p:nvSpPr>
        <p:spPr>
          <a:xfrm>
            <a:off x="55594" y="38357"/>
            <a:ext cx="7695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Poor asthma control associated with almost all potentially OCS-related comorbidities*</a:t>
            </a:r>
            <a:endParaRPr lang="en-GB" sz="1600" b="1">
              <a:solidFill>
                <a:schemeClr val="accent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9086A-C92D-F3AF-5C0A-A16B13F492F3}"/>
              </a:ext>
            </a:extLst>
          </p:cNvPr>
          <p:cNvSpPr/>
          <p:nvPr/>
        </p:nvSpPr>
        <p:spPr>
          <a:xfrm>
            <a:off x="949036" y="2149661"/>
            <a:ext cx="6691239" cy="10784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CA7AD-D98D-7C22-60F0-A221EF84635C}"/>
              </a:ext>
            </a:extLst>
          </p:cNvPr>
          <p:cNvSpPr txBox="1"/>
          <p:nvPr/>
        </p:nvSpPr>
        <p:spPr>
          <a:xfrm>
            <a:off x="-55418" y="4620090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*The reference category for each analysis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0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4F93DD-6531-8E25-E923-50F0A45F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3" y="140100"/>
            <a:ext cx="7770155" cy="428406"/>
          </a:xfrm>
        </p:spPr>
        <p:txBody>
          <a:bodyPr/>
          <a:lstStyle/>
          <a:p>
            <a:r>
              <a:rPr lang="en-US" sz="1400"/>
              <a:t>Having hypertension or osteoporosis was associated with a worse outcome in each of the 4 asthma outcomes assessed*</a:t>
            </a:r>
            <a:endParaRPr lang="en-GB" sz="14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DFA7EB-A218-6118-714E-3D019F4EC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-1482" r="-773" b="1514"/>
          <a:stretch/>
        </p:blipFill>
        <p:spPr bwMode="auto">
          <a:xfrm>
            <a:off x="360218" y="764491"/>
            <a:ext cx="8024171" cy="39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FDA7E7-33EE-E8FD-7171-C63ADE9B80E9}"/>
              </a:ext>
            </a:extLst>
          </p:cNvPr>
          <p:cNvSpPr/>
          <p:nvPr/>
        </p:nvSpPr>
        <p:spPr>
          <a:xfrm>
            <a:off x="360219" y="1330036"/>
            <a:ext cx="7952510" cy="6093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98730-49A7-2D8F-5DA7-015ABB2E0D32}"/>
              </a:ext>
            </a:extLst>
          </p:cNvPr>
          <p:cNvSpPr/>
          <p:nvPr/>
        </p:nvSpPr>
        <p:spPr>
          <a:xfrm>
            <a:off x="397244" y="3352799"/>
            <a:ext cx="7915484" cy="6093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C8FC3-8B7F-B90C-A576-149847BA4580}"/>
              </a:ext>
            </a:extLst>
          </p:cNvPr>
          <p:cNvSpPr txBox="1"/>
          <p:nvPr/>
        </p:nvSpPr>
        <p:spPr>
          <a:xfrm>
            <a:off x="-55418" y="4856328"/>
            <a:ext cx="834355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 COPD, chronic obstructive pulmonary disease; FEV1, forced expiratory volume in 1 second; GERD, gastroesophageal reflux disease; OCS, oral corticosteroid; OR, odds ratio, LTOCS: Long-term Oral Corticosteroids.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32F11-4999-1B71-EBED-AF9DE8EE7102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DF598-A9A1-D9C4-D10B-879D7CF4F6AD}"/>
              </a:ext>
            </a:extLst>
          </p:cNvPr>
          <p:cNvSpPr txBox="1"/>
          <p:nvPr/>
        </p:nvSpPr>
        <p:spPr>
          <a:xfrm>
            <a:off x="-55418" y="4717298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*The reference category for each analysis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5F2E2B-F54E-F032-9F6D-F36D360E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2" y="96949"/>
            <a:ext cx="8496300" cy="428406"/>
          </a:xfrm>
        </p:spPr>
        <p:txBody>
          <a:bodyPr/>
          <a:lstStyle/>
          <a:p>
            <a:r>
              <a:rPr lang="en-GB" sz="1600"/>
              <a:t>Chronic Rhinosinusitis and Nasal Polyps associated with greater number of  exacerbations and use of LTOCS*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2163F8-05B0-EC4B-8A6A-BB26AE74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05040"/>
              </p:ext>
            </p:extLst>
          </p:nvPr>
        </p:nvGraphicFramePr>
        <p:xfrm>
          <a:off x="323192" y="1352098"/>
          <a:ext cx="5059250" cy="141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976">
                  <a:extLst>
                    <a:ext uri="{9D8B030D-6E8A-4147-A177-3AD203B41FA5}">
                      <a16:colId xmlns:a16="http://schemas.microsoft.com/office/drawing/2014/main" val="2563681242"/>
                    </a:ext>
                  </a:extLst>
                </a:gridCol>
                <a:gridCol w="1095302">
                  <a:extLst>
                    <a:ext uri="{9D8B030D-6E8A-4147-A177-3AD203B41FA5}">
                      <a16:colId xmlns:a16="http://schemas.microsoft.com/office/drawing/2014/main" val="3129795657"/>
                    </a:ext>
                  </a:extLst>
                </a:gridCol>
                <a:gridCol w="1859115">
                  <a:extLst>
                    <a:ext uri="{9D8B030D-6E8A-4147-A177-3AD203B41FA5}">
                      <a16:colId xmlns:a16="http://schemas.microsoft.com/office/drawing/2014/main" val="3608302936"/>
                    </a:ext>
                  </a:extLst>
                </a:gridCol>
                <a:gridCol w="490857">
                  <a:extLst>
                    <a:ext uri="{9D8B030D-6E8A-4147-A177-3AD203B41FA5}">
                      <a16:colId xmlns:a16="http://schemas.microsoft.com/office/drawing/2014/main" val="2619687844"/>
                    </a:ext>
                  </a:extLst>
                </a:gridCol>
              </a:tblGrid>
              <a:tr h="3571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Comorbidities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Sample size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OR (95% CI)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 value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2218407206"/>
                  </a:ext>
                </a:extLst>
              </a:tr>
              <a:tr h="1735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Potentially T2-related categories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78721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Allergic rhinitis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7976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0.97 (0.86-1.10)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.65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2860856152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Chronic rhinosinusitis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8020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1.46 (1.30-1.64)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&lt;.001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607327612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Nasal polyposis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8271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1.40 (1.22-1.60)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&lt;.001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1019704288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Eczema/atopic dermatitis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8255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0.87 (0.71-1.06)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.17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8476650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AAFDC3-406F-A85D-A08B-9FE0B04E148E}"/>
              </a:ext>
            </a:extLst>
          </p:cNvPr>
          <p:cNvSpPr txBox="1"/>
          <p:nvPr/>
        </p:nvSpPr>
        <p:spPr>
          <a:xfrm>
            <a:off x="243673" y="913038"/>
            <a:ext cx="42105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en-US" sz="1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Odds Ratios and 95% CIs of Receiving </a:t>
            </a:r>
            <a:r>
              <a:rPr lang="en-US" sz="11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Long-Term OCS </a:t>
            </a:r>
            <a:r>
              <a:rPr lang="en-US" sz="10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Associated With the Presence of Comorbidities</a:t>
            </a:r>
            <a:endParaRPr lang="en-GB" sz="10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F4FADD-9D05-690B-7C30-9FDD98DD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5467"/>
              </p:ext>
            </p:extLst>
          </p:nvPr>
        </p:nvGraphicFramePr>
        <p:xfrm>
          <a:off x="323194" y="3426196"/>
          <a:ext cx="5059249" cy="1229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919">
                  <a:extLst>
                    <a:ext uri="{9D8B030D-6E8A-4147-A177-3AD203B41FA5}">
                      <a16:colId xmlns:a16="http://schemas.microsoft.com/office/drawing/2014/main" val="915115267"/>
                    </a:ext>
                  </a:extLst>
                </a:gridCol>
                <a:gridCol w="1043144">
                  <a:extLst>
                    <a:ext uri="{9D8B030D-6E8A-4147-A177-3AD203B41FA5}">
                      <a16:colId xmlns:a16="http://schemas.microsoft.com/office/drawing/2014/main" val="3563850545"/>
                    </a:ext>
                  </a:extLst>
                </a:gridCol>
                <a:gridCol w="1598329">
                  <a:extLst>
                    <a:ext uri="{9D8B030D-6E8A-4147-A177-3AD203B41FA5}">
                      <a16:colId xmlns:a16="http://schemas.microsoft.com/office/drawing/2014/main" val="1090243252"/>
                    </a:ext>
                  </a:extLst>
                </a:gridCol>
                <a:gridCol w="490857">
                  <a:extLst>
                    <a:ext uri="{9D8B030D-6E8A-4147-A177-3AD203B41FA5}">
                      <a16:colId xmlns:a16="http://schemas.microsoft.com/office/drawing/2014/main" val="3677612598"/>
                    </a:ext>
                  </a:extLst>
                </a:gridCol>
              </a:tblGrid>
              <a:tr h="35716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Comorbidities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Sample size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Ratio of means (95% CI)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 value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98261"/>
                  </a:ext>
                </a:extLst>
              </a:tr>
              <a:tr h="1735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Potentially T2-related categories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3988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Allergic rhinitis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7060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1.12 (1.04-1.21)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.003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2661569154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Chronic rhinosinusitis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7036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1.29 (1.21-1.38)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&lt;.001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3188414300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Nasal polyposis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7283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1.16 (1.07-1.25)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&lt;.001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1695174166"/>
                  </a:ext>
                </a:extLst>
              </a:tr>
              <a:tr h="1735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Eczema/atopic dermatitis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7265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1.11 (0.99-1.23)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.07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9" marR="62589" marT="0" marB="0"/>
                </a:tc>
                <a:extLst>
                  <a:ext uri="{0D108BD9-81ED-4DB2-BD59-A6C34878D82A}">
                    <a16:rowId xmlns:a16="http://schemas.microsoft.com/office/drawing/2014/main" val="27222261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07F8927-D403-C3E0-0089-6547BE206E38}"/>
              </a:ext>
            </a:extLst>
          </p:cNvPr>
          <p:cNvSpPr txBox="1"/>
          <p:nvPr/>
        </p:nvSpPr>
        <p:spPr>
          <a:xfrm>
            <a:off x="243673" y="3033781"/>
            <a:ext cx="498243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Ratios of Means and 95% CIs of Number of </a:t>
            </a:r>
            <a:r>
              <a:rPr lang="en-IN" sz="105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Exacerbations</a:t>
            </a:r>
            <a:r>
              <a:rPr lang="en-IN" sz="9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in the Year Preceding Enrolment Associated With the Presence of Comorbidities</a:t>
            </a:r>
            <a:endParaRPr lang="en-GB" sz="9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3A6FE-3914-E20D-AAF6-6851536BC0E9}"/>
              </a:ext>
            </a:extLst>
          </p:cNvPr>
          <p:cNvSpPr/>
          <p:nvPr/>
        </p:nvSpPr>
        <p:spPr>
          <a:xfrm>
            <a:off x="323193" y="2071688"/>
            <a:ext cx="5059249" cy="36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905DC-7A18-4A53-9190-71BCCD1CDC62}"/>
              </a:ext>
            </a:extLst>
          </p:cNvPr>
          <p:cNvSpPr/>
          <p:nvPr/>
        </p:nvSpPr>
        <p:spPr>
          <a:xfrm>
            <a:off x="323193" y="4114819"/>
            <a:ext cx="5059249" cy="369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1EC07-5E2F-4C06-75D3-3DF8C6C5CDFF}"/>
              </a:ext>
            </a:extLst>
          </p:cNvPr>
          <p:cNvSpPr txBox="1"/>
          <p:nvPr/>
        </p:nvSpPr>
        <p:spPr>
          <a:xfrm>
            <a:off x="5818909" y="1585857"/>
            <a:ext cx="2894382" cy="24622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Compared with those without CRS, patients with comorbid </a:t>
            </a:r>
            <a:r>
              <a:rPr lang="en-US" sz="11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CRS had 29% more exacerbations and were 46% more likely to receive LTOCS </a:t>
            </a:r>
          </a:p>
          <a:p>
            <a:endParaRPr lang="en-US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Nasal polyposis was also associated with a poorer outcome </a:t>
            </a: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these 2 variables</a:t>
            </a:r>
          </a:p>
          <a:p>
            <a:endParaRPr lang="en-US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Allergic rhinitis was associated with higher exacerbation rates only</a:t>
            </a:r>
          </a:p>
          <a:p>
            <a:endParaRPr lang="en-US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 was not associated with a significantly poorer asthma outcome for any variable </a:t>
            </a:r>
            <a:r>
              <a:rPr lang="en-US" sz="11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assessed</a:t>
            </a:r>
            <a:endParaRPr lang="en-GB" sz="110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D86DA-4F15-EF3F-BCB1-4144BD66720D}"/>
              </a:ext>
            </a:extLst>
          </p:cNvPr>
          <p:cNvSpPr txBox="1"/>
          <p:nvPr/>
        </p:nvSpPr>
        <p:spPr>
          <a:xfrm>
            <a:off x="-55418" y="4886613"/>
            <a:ext cx="657398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" kern="1200">
                <a:solidFill>
                  <a:srgbClr val="404040"/>
                </a:solidFill>
                <a:ea typeface="+mn-ea"/>
                <a:cs typeface="+mn-cs"/>
              </a:rPr>
              <a:t>OCS, oral corticosteroid; OR, odds ratio; T2, type 2, CRS: Chronic Rhinosinusitis, AD: Atopic Dermatitis, LTOCS: Long-term Oral Corticosteroids, CI: Confidence Intervals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AFB9B-303D-77BB-4251-A53419FEE3EA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Scelo, G., et al.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Analysis of comorbidities and multimorbidity in adult patients in the International Severe Asthma Registry</a:t>
            </a:r>
            <a:r>
              <a:rPr lang="en-GB" sz="600" kern="1200">
                <a:solidFill>
                  <a:srgbClr val="404040"/>
                </a:solidFill>
                <a:ea typeface="+mn-ea"/>
                <a:cs typeface="+mn-cs"/>
              </a:rPr>
              <a:t>, </a:t>
            </a:r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Annals of Allergy, Asthma &amp; Immunology, Volume 132, Issue 1, 42 – 53, 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</a:rPr>
              <a:t>DOI: </a:t>
            </a:r>
            <a:r>
              <a:rPr lang="pt-BR" sz="600" kern="1200">
                <a:solidFill>
                  <a:srgbClr val="404040"/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431D9-B1C3-E010-77C3-63BF13C96F7D}"/>
              </a:ext>
            </a:extLst>
          </p:cNvPr>
          <p:cNvSpPr txBox="1"/>
          <p:nvPr/>
        </p:nvSpPr>
        <p:spPr>
          <a:xfrm>
            <a:off x="-55418" y="4794280"/>
            <a:ext cx="764116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kern="1200">
                <a:solidFill>
                  <a:srgbClr val="404040"/>
                </a:solidFill>
                <a:ea typeface="+mn-ea"/>
                <a:cs typeface="+mn-cs"/>
              </a:rPr>
              <a:t>*The reference category for each analysis was absence of the comorbidity of interest</a:t>
            </a:r>
            <a:endParaRPr lang="en-GB" sz="600" kern="1200">
              <a:solidFill>
                <a:srgbClr val="40404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46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703090D-2628-4D9C-9565-A7D6938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56" y="148306"/>
            <a:ext cx="8010114" cy="379808"/>
          </a:xfrm>
        </p:spPr>
        <p:txBody>
          <a:bodyPr/>
          <a:lstStyle/>
          <a:p>
            <a:r>
              <a:rPr lang="en-US" sz="1400">
                <a:latin typeface="+mj-lt"/>
                <a:ea typeface="Calibri" panose="020F0502020204030204" pitchFamily="34" charset="0"/>
              </a:rPr>
              <a:t>Patients with a greater number of comorbidities, both overall and for each comorbidity category, had worse asthma outcomes</a:t>
            </a:r>
            <a:endParaRPr lang="en-GB" sz="140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BF6AB-D883-4EFC-AA5F-4243FBD29128}"/>
              </a:ext>
            </a:extLst>
          </p:cNvPr>
          <p:cNvSpPr txBox="1"/>
          <p:nvPr/>
        </p:nvSpPr>
        <p:spPr>
          <a:xfrm>
            <a:off x="3413760" y="96367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T2-related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OCS-related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AC7371-3231-4819-AAA9-1F1731592938}"/>
              </a:ext>
            </a:extLst>
          </p:cNvPr>
          <p:cNvSpPr txBox="1"/>
          <p:nvPr/>
        </p:nvSpPr>
        <p:spPr>
          <a:xfrm>
            <a:off x="6443663" y="3277023"/>
            <a:ext cx="1640205" cy="5424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9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T2-related and mimicking/aggravating asthma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BFBF9-D4A3-47F1-AB64-EC06C7CEB1B0}"/>
              </a:ext>
            </a:extLst>
          </p:cNvPr>
          <p:cNvSpPr txBox="1"/>
          <p:nvPr/>
        </p:nvSpPr>
        <p:spPr>
          <a:xfrm>
            <a:off x="5428052" y="955450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T2-related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E55521-8AE9-4E28-B2E0-A9C156180535}"/>
              </a:ext>
            </a:extLst>
          </p:cNvPr>
          <p:cNvSpPr txBox="1"/>
          <p:nvPr/>
        </p:nvSpPr>
        <p:spPr>
          <a:xfrm>
            <a:off x="6711780" y="996992"/>
            <a:ext cx="176593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OCS-related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1DEB3-ADB9-AF02-81D9-5D8287030580}"/>
              </a:ext>
            </a:extLst>
          </p:cNvPr>
          <p:cNvSpPr txBox="1"/>
          <p:nvPr/>
        </p:nvSpPr>
        <p:spPr>
          <a:xfrm>
            <a:off x="-65059" y="4855379"/>
            <a:ext cx="83435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FEV1, forced expiratory volume in 1 second; OCS, oral corticosteroids; T2, type 2.      The reference category for each analysis was to have no comorbidity of the type of interest.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E808D-F68E-4D85-FBCD-13C9BC4C57BE}"/>
              </a:ext>
            </a:extLst>
          </p:cNvPr>
          <p:cNvSpPr txBox="1"/>
          <p:nvPr/>
        </p:nvSpPr>
        <p:spPr>
          <a:xfrm>
            <a:off x="-55418" y="4978946"/>
            <a:ext cx="79173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Scelo, G., et al.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Analysis of comorbidities and multimorbidity in adult patients in the International Severe Asthma Registry</a:t>
            </a: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Annals of Allergy, Asthma &amp; Immunology, Volume 132, Issue 1, 42 – 53, </a:t>
            </a:r>
            <a:r>
              <a:rPr kumimoji="0" lang="pt-BR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DOI: </a:t>
            </a:r>
            <a:r>
              <a:rPr kumimoji="0" lang="pt-BR" sz="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10.1016/j.anai.2023.08.021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D9E02-ED67-3A1D-09C1-D7B6FBAE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5" y="1003441"/>
            <a:ext cx="3564894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70F90-76C7-CDC7-BA55-05AD20BE6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3441"/>
            <a:ext cx="3536170" cy="18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9BD9A-3EA2-0F7F-3C44-340F4B971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25" y="3058930"/>
            <a:ext cx="3536169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4F80AB-DC7C-20BD-570F-63DC6B967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58930"/>
            <a:ext cx="3536170" cy="180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FB3E13-E474-ABE2-3341-ABFA85FB766C}"/>
              </a:ext>
            </a:extLst>
          </p:cNvPr>
          <p:cNvSpPr txBox="1"/>
          <p:nvPr/>
        </p:nvSpPr>
        <p:spPr>
          <a:xfrm>
            <a:off x="593310" y="758969"/>
            <a:ext cx="19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Long-term OCS 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A23ACC-44B9-8D6C-1E3C-D848DFD52F8D}"/>
              </a:ext>
            </a:extLst>
          </p:cNvPr>
          <p:cNvSpPr txBox="1"/>
          <p:nvPr/>
        </p:nvSpPr>
        <p:spPr>
          <a:xfrm>
            <a:off x="4480779" y="760649"/>
            <a:ext cx="19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Exacerbation rates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C6CE7B-3E58-C2AE-36B6-3EB49B780C42}"/>
              </a:ext>
            </a:extLst>
          </p:cNvPr>
          <p:cNvSpPr txBox="1"/>
          <p:nvPr/>
        </p:nvSpPr>
        <p:spPr>
          <a:xfrm>
            <a:off x="586361" y="2812176"/>
            <a:ext cx="19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FEV</a:t>
            </a:r>
            <a:r>
              <a:rPr kumimoji="0" lang="en-GB" sz="1200" b="1" i="0" u="none" strike="noStrike" kern="0" cap="none" spc="0" normalizeH="0" baseline="-2500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percent predicted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F24F43-C064-A8AE-A947-BDD5C13B0DD4}"/>
              </a:ext>
            </a:extLst>
          </p:cNvPr>
          <p:cNvSpPr txBox="1"/>
          <p:nvPr/>
        </p:nvSpPr>
        <p:spPr>
          <a:xfrm>
            <a:off x="4480779" y="2812175"/>
            <a:ext cx="19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Uncontrolled asthma</a:t>
            </a:r>
          </a:p>
        </p:txBody>
      </p:sp>
    </p:spTree>
    <p:extLst>
      <p:ext uri="{BB962C8B-B14F-4D97-AF65-F5344CB8AC3E}">
        <p14:creationId xmlns:p14="http://schemas.microsoft.com/office/powerpoint/2010/main" val="26041494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94AC8C01-F894-470C-95F5-B56F1A201937}"/>
</file>

<file path=customXml/itemProps2.xml><?xml version="1.0" encoding="utf-8"?>
<ds:datastoreItem xmlns:ds="http://schemas.openxmlformats.org/officeDocument/2006/customXml" ds:itemID="{6A5A4433-92D6-4165-A8CB-7A20B0345618}"/>
</file>

<file path=customXml/itemProps3.xml><?xml version="1.0" encoding="utf-8"?>
<ds:datastoreItem xmlns:ds="http://schemas.openxmlformats.org/officeDocument/2006/customXml" ds:itemID="{864CBCF7-E455-43FF-8D17-CBCA08A0CA7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Simple Light</vt:lpstr>
      <vt:lpstr>Custom Design</vt:lpstr>
      <vt:lpstr> Analysis of comorbidities and multimorbidity in adult patients in the International Severe Asthma Registry: PRISM I  </vt:lpstr>
      <vt:lpstr>Aim and Methods</vt:lpstr>
      <vt:lpstr> Most patients had at least 3 comorbidities of any type </vt:lpstr>
      <vt:lpstr>Many individual comorbidities were associated with receiving LTOCS*</vt:lpstr>
      <vt:lpstr>Many individual comorbidities were associated with higher exacerbation rates*</vt:lpstr>
      <vt:lpstr>PowerPoint Presentation</vt:lpstr>
      <vt:lpstr>Having hypertension or osteoporosis was associated with a worse outcome in each of the 4 asthma outcomes assessed*</vt:lpstr>
      <vt:lpstr>Chronic Rhinosinusitis and Nasal Polyps associated with greater number of  exacerbations and use of LTOCS*</vt:lpstr>
      <vt:lpstr>Patients with a greater number of comorbidities, both overall and for each comorbidity category, had worse asthma outcomes</vt:lpstr>
      <vt:lpstr>Summary: Comorbidity or multimorbidity is reported in most adults with severe asthma and is associated with poorer asthma-related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Thendral Uthaman</dc:creator>
  <cp:revision>1</cp:revision>
  <dcterms:modified xsi:type="dcterms:W3CDTF">2024-09-25T16:09:48Z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</Properties>
</file>