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  <p:sldMasterId id="2147483648" r:id="rId5"/>
    <p:sldMasterId id="2147483674" r:id="rId6"/>
    <p:sldMasterId id="2147483684" r:id="rId7"/>
    <p:sldMasterId id="2147483691" r:id="rId8"/>
    <p:sldMasterId id="2147483696" r:id="rId9"/>
  </p:sldMasterIdLst>
  <p:notesMasterIdLst>
    <p:notesMasterId r:id="rId25"/>
  </p:notesMasterIdLst>
  <p:sldIdLst>
    <p:sldId id="1881839078" r:id="rId10"/>
    <p:sldId id="1881839079" r:id="rId11"/>
    <p:sldId id="294" r:id="rId12"/>
    <p:sldId id="1881839069" r:id="rId13"/>
    <p:sldId id="1881839063" r:id="rId14"/>
    <p:sldId id="308" r:id="rId15"/>
    <p:sldId id="1881839065" r:id="rId16"/>
    <p:sldId id="303" r:id="rId17"/>
    <p:sldId id="1881839075" r:id="rId18"/>
    <p:sldId id="304" r:id="rId19"/>
    <p:sldId id="1881839073" r:id="rId20"/>
    <p:sldId id="1881839070" r:id="rId21"/>
    <p:sldId id="1881839072" r:id="rId22"/>
    <p:sldId id="1881839071" r:id="rId23"/>
    <p:sldId id="302" r:id="rId24"/>
  </p:sldIdLst>
  <p:sldSz cx="18288000" cy="10287000"/>
  <p:notesSz cx="6858000" cy="9144000"/>
  <p:embeddedFontLst>
    <p:embeddedFont>
      <p:font typeface="Poppins Medium" panose="00000600000000000000" pitchFamily="2" charset="0"/>
      <p:regular r:id="rId26"/>
      <p:italic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941FC80-14F9-43C2-A0CE-30A251E42B4C}">
          <p14:sldIdLst>
            <p14:sldId id="1881839078"/>
          </p14:sldIdLst>
        </p14:section>
        <p14:section name="Untitled Section" id="{97F3100D-ADE4-4245-B708-032D997B9E3E}">
          <p14:sldIdLst>
            <p14:sldId id="1881839079"/>
            <p14:sldId id="294"/>
            <p14:sldId id="1881839069"/>
            <p14:sldId id="1881839063"/>
            <p14:sldId id="308"/>
            <p14:sldId id="1881839065"/>
            <p14:sldId id="303"/>
            <p14:sldId id="1881839075"/>
            <p14:sldId id="304"/>
            <p14:sldId id="1881839073"/>
            <p14:sldId id="1881839070"/>
            <p14:sldId id="1881839072"/>
            <p14:sldId id="188183907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A4FAB8-378A-04CF-EC6A-FB1DC10CD09D}" name="OPRI" initials="VC" userId="OPRI" providerId="None"/>
  <p188:author id="{794A62D1-863A-AB73-1A0E-04C6CD580C77}" name="David Price" initials="DP" userId="S::David.Price@Optimumpatientcare.org::1bfbbbbe-5698-4679-8f2d-d307e0873299" providerId="AD"/>
  <p188:author id="{C105DADC-D8AF-99D9-E52F-6E70852F336F}" name="David Neil" initials="DN" userId="David Neil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3D1"/>
    <a:srgbClr val="C31B4D"/>
    <a:srgbClr val="7F7F7F"/>
    <a:srgbClr val="FADAE3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08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font" Target="fonts/font2.fntdata"/><Relationship Id="rId30" Type="http://schemas.openxmlformats.org/officeDocument/2006/relationships/theme" Target="theme/theme1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i Yee Lai" userId="aa71e46c-068d-4980-875c-d2948370ce63" providerId="ADAL" clId="{AB578836-56DE-4071-8E82-BAD3031308E2}"/>
    <pc:docChg chg="undo custSel modSld">
      <pc:chgData name="Pui Yee Lai" userId="aa71e46c-068d-4980-875c-d2948370ce63" providerId="ADAL" clId="{AB578836-56DE-4071-8E82-BAD3031308E2}" dt="2024-06-18T03:15:41.435" v="33" actId="1076"/>
      <pc:docMkLst>
        <pc:docMk/>
      </pc:docMkLst>
      <pc:sldChg chg="modSp mod">
        <pc:chgData name="Pui Yee Lai" userId="aa71e46c-068d-4980-875c-d2948370ce63" providerId="ADAL" clId="{AB578836-56DE-4071-8E82-BAD3031308E2}" dt="2024-06-18T03:11:19.839" v="1" actId="1076"/>
        <pc:sldMkLst>
          <pc:docMk/>
          <pc:sldMk cId="1812111381" sldId="294"/>
        </pc:sldMkLst>
        <pc:spChg chg="mod">
          <ac:chgData name="Pui Yee Lai" userId="aa71e46c-068d-4980-875c-d2948370ce63" providerId="ADAL" clId="{AB578836-56DE-4071-8E82-BAD3031308E2}" dt="2024-06-18T03:11:19.839" v="1" actId="1076"/>
          <ac:spMkLst>
            <pc:docMk/>
            <pc:sldMk cId="1812111381" sldId="294"/>
            <ac:spMk id="18" creationId="{3F37B03C-FA23-4D1C-94F0-F59D9E9FD3EF}"/>
          </ac:spMkLst>
        </pc:spChg>
      </pc:sldChg>
      <pc:sldChg chg="modSp mod">
        <pc:chgData name="Pui Yee Lai" userId="aa71e46c-068d-4980-875c-d2948370ce63" providerId="ADAL" clId="{AB578836-56DE-4071-8E82-BAD3031308E2}" dt="2024-06-18T03:15:41.435" v="33" actId="1076"/>
        <pc:sldMkLst>
          <pc:docMk/>
          <pc:sldMk cId="3894496044" sldId="302"/>
        </pc:sldMkLst>
        <pc:spChg chg="mod">
          <ac:chgData name="Pui Yee Lai" userId="aa71e46c-068d-4980-875c-d2948370ce63" providerId="ADAL" clId="{AB578836-56DE-4071-8E82-BAD3031308E2}" dt="2024-06-18T03:15:41.435" v="33" actId="1076"/>
          <ac:spMkLst>
            <pc:docMk/>
            <pc:sldMk cId="3894496044" sldId="302"/>
            <ac:spMk id="2" creationId="{A4106062-4C2F-FD3B-8685-BD82D8435286}"/>
          </ac:spMkLst>
        </pc:spChg>
        <pc:spChg chg="mod">
          <ac:chgData name="Pui Yee Lai" userId="aa71e46c-068d-4980-875c-d2948370ce63" providerId="ADAL" clId="{AB578836-56DE-4071-8E82-BAD3031308E2}" dt="2024-06-18T03:15:41.435" v="33" actId="1076"/>
          <ac:spMkLst>
            <pc:docMk/>
            <pc:sldMk cId="3894496044" sldId="302"/>
            <ac:spMk id="6" creationId="{9E386AE4-491F-0419-0EC1-E9666C9B7883}"/>
          </ac:spMkLst>
        </pc:spChg>
        <pc:spChg chg="mod">
          <ac:chgData name="Pui Yee Lai" userId="aa71e46c-068d-4980-875c-d2948370ce63" providerId="ADAL" clId="{AB578836-56DE-4071-8E82-BAD3031308E2}" dt="2024-06-18T03:15:41.435" v="33" actId="1076"/>
          <ac:spMkLst>
            <pc:docMk/>
            <pc:sldMk cId="3894496044" sldId="302"/>
            <ac:spMk id="18" creationId="{3F37B03C-FA23-4D1C-94F0-F59D9E9FD3EF}"/>
          </ac:spMkLst>
        </pc:spChg>
      </pc:sldChg>
      <pc:sldChg chg="modSp mod">
        <pc:chgData name="Pui Yee Lai" userId="aa71e46c-068d-4980-875c-d2948370ce63" providerId="ADAL" clId="{AB578836-56DE-4071-8E82-BAD3031308E2}" dt="2024-06-18T03:12:45.047" v="11" actId="1076"/>
        <pc:sldMkLst>
          <pc:docMk/>
          <pc:sldMk cId="2108998049" sldId="303"/>
        </pc:sldMkLst>
        <pc:spChg chg="mod">
          <ac:chgData name="Pui Yee Lai" userId="aa71e46c-068d-4980-875c-d2948370ce63" providerId="ADAL" clId="{AB578836-56DE-4071-8E82-BAD3031308E2}" dt="2024-06-18T03:12:45.047" v="11" actId="1076"/>
          <ac:spMkLst>
            <pc:docMk/>
            <pc:sldMk cId="2108998049" sldId="303"/>
            <ac:spMk id="5" creationId="{3F0507CE-348A-119A-3832-73A697DBB965}"/>
          </ac:spMkLst>
        </pc:spChg>
        <pc:spChg chg="mod">
          <ac:chgData name="Pui Yee Lai" userId="aa71e46c-068d-4980-875c-d2948370ce63" providerId="ADAL" clId="{AB578836-56DE-4071-8E82-BAD3031308E2}" dt="2024-06-18T03:12:34.008" v="10" actId="1076"/>
          <ac:spMkLst>
            <pc:docMk/>
            <pc:sldMk cId="2108998049" sldId="303"/>
            <ac:spMk id="18" creationId="{3F37B03C-FA23-4D1C-94F0-F59D9E9FD3EF}"/>
          </ac:spMkLst>
        </pc:spChg>
        <pc:spChg chg="mod">
          <ac:chgData name="Pui Yee Lai" userId="aa71e46c-068d-4980-875c-d2948370ce63" providerId="ADAL" clId="{AB578836-56DE-4071-8E82-BAD3031308E2}" dt="2024-06-18T03:12:45.047" v="11" actId="1076"/>
          <ac:spMkLst>
            <pc:docMk/>
            <pc:sldMk cId="2108998049" sldId="303"/>
            <ac:spMk id="28" creationId="{A129DA37-C7D5-F576-74AB-AD50BA89503C}"/>
          </ac:spMkLst>
        </pc:spChg>
        <pc:spChg chg="mod">
          <ac:chgData name="Pui Yee Lai" userId="aa71e46c-068d-4980-875c-d2948370ce63" providerId="ADAL" clId="{AB578836-56DE-4071-8E82-BAD3031308E2}" dt="2024-06-18T03:12:45.047" v="11" actId="1076"/>
          <ac:spMkLst>
            <pc:docMk/>
            <pc:sldMk cId="2108998049" sldId="303"/>
            <ac:spMk id="35" creationId="{0B17D33D-9B02-25D5-2F10-79BB7FCBCDF3}"/>
          </ac:spMkLst>
        </pc:spChg>
        <pc:grpChg chg="mod">
          <ac:chgData name="Pui Yee Lai" userId="aa71e46c-068d-4980-875c-d2948370ce63" providerId="ADAL" clId="{AB578836-56DE-4071-8E82-BAD3031308E2}" dt="2024-06-18T03:12:45.047" v="11" actId="1076"/>
          <ac:grpSpMkLst>
            <pc:docMk/>
            <pc:sldMk cId="2108998049" sldId="303"/>
            <ac:grpSpMk id="34" creationId="{F42D9AF3-D100-7AD9-A218-846DB10D4826}"/>
          </ac:grpSpMkLst>
        </pc:grpChg>
      </pc:sldChg>
      <pc:sldChg chg="modSp mod">
        <pc:chgData name="Pui Yee Lai" userId="aa71e46c-068d-4980-875c-d2948370ce63" providerId="ADAL" clId="{AB578836-56DE-4071-8E82-BAD3031308E2}" dt="2024-06-18T03:14:47.416" v="28" actId="1076"/>
        <pc:sldMkLst>
          <pc:docMk/>
          <pc:sldMk cId="1215007368" sldId="304"/>
        </pc:sldMkLst>
        <pc:spChg chg="mod">
          <ac:chgData name="Pui Yee Lai" userId="aa71e46c-068d-4980-875c-d2948370ce63" providerId="ADAL" clId="{AB578836-56DE-4071-8E82-BAD3031308E2}" dt="2024-06-18T03:13:51.966" v="19" actId="1076"/>
          <ac:spMkLst>
            <pc:docMk/>
            <pc:sldMk cId="1215007368" sldId="304"/>
            <ac:spMk id="2" creationId="{DCA8FDA5-270E-7D67-7D02-D4AF40F09C29}"/>
          </ac:spMkLst>
        </pc:spChg>
        <pc:spChg chg="mod">
          <ac:chgData name="Pui Yee Lai" userId="aa71e46c-068d-4980-875c-d2948370ce63" providerId="ADAL" clId="{AB578836-56DE-4071-8E82-BAD3031308E2}" dt="2024-06-18T03:13:27.495" v="16" actId="1076"/>
          <ac:spMkLst>
            <pc:docMk/>
            <pc:sldMk cId="1215007368" sldId="304"/>
            <ac:spMk id="18" creationId="{3F37B03C-FA23-4D1C-94F0-F59D9E9FD3EF}"/>
          </ac:spMkLst>
        </pc:spChg>
        <pc:graphicFrameChg chg="mod modGraphic">
          <ac:chgData name="Pui Yee Lai" userId="aa71e46c-068d-4980-875c-d2948370ce63" providerId="ADAL" clId="{AB578836-56DE-4071-8E82-BAD3031308E2}" dt="2024-06-18T03:14:47.416" v="28" actId="1076"/>
          <ac:graphicFrameMkLst>
            <pc:docMk/>
            <pc:sldMk cId="1215007368" sldId="304"/>
            <ac:graphicFrameMk id="9" creationId="{603F7D34-4D43-B2D1-B8D5-F26A16EB1CF7}"/>
          </ac:graphicFrameMkLst>
        </pc:graphicFrameChg>
      </pc:sldChg>
      <pc:sldChg chg="modSp mod">
        <pc:chgData name="Pui Yee Lai" userId="aa71e46c-068d-4980-875c-d2948370ce63" providerId="ADAL" clId="{AB578836-56DE-4071-8E82-BAD3031308E2}" dt="2024-06-18T03:12:02.192" v="7" actId="1076"/>
        <pc:sldMkLst>
          <pc:docMk/>
          <pc:sldMk cId="1598053677" sldId="308"/>
        </pc:sldMkLst>
        <pc:spChg chg="mod">
          <ac:chgData name="Pui Yee Lai" userId="aa71e46c-068d-4980-875c-d2948370ce63" providerId="ADAL" clId="{AB578836-56DE-4071-8E82-BAD3031308E2}" dt="2024-06-18T03:11:55.455" v="6" actId="1076"/>
          <ac:spMkLst>
            <pc:docMk/>
            <pc:sldMk cId="1598053677" sldId="308"/>
            <ac:spMk id="22" creationId="{273F6310-623F-B4B9-FC81-DE946CC71ED6}"/>
          </ac:spMkLst>
        </pc:spChg>
        <pc:graphicFrameChg chg="mod">
          <ac:chgData name="Pui Yee Lai" userId="aa71e46c-068d-4980-875c-d2948370ce63" providerId="ADAL" clId="{AB578836-56DE-4071-8E82-BAD3031308E2}" dt="2024-06-18T03:12:02.192" v="7" actId="1076"/>
          <ac:graphicFrameMkLst>
            <pc:docMk/>
            <pc:sldMk cId="1598053677" sldId="308"/>
            <ac:graphicFrameMk id="25" creationId="{8888276D-26CF-2A92-E697-0C3953F89BF6}"/>
          </ac:graphicFrameMkLst>
        </pc:graphicFrameChg>
      </pc:sldChg>
      <pc:sldChg chg="modSp mod">
        <pc:chgData name="Pui Yee Lai" userId="aa71e46c-068d-4980-875c-d2948370ce63" providerId="ADAL" clId="{AB578836-56DE-4071-8E82-BAD3031308E2}" dt="2024-06-18T03:11:43.862" v="5" actId="1076"/>
        <pc:sldMkLst>
          <pc:docMk/>
          <pc:sldMk cId="1705452605" sldId="1881839063"/>
        </pc:sldMkLst>
        <pc:spChg chg="mod">
          <ac:chgData name="Pui Yee Lai" userId="aa71e46c-068d-4980-875c-d2948370ce63" providerId="ADAL" clId="{AB578836-56DE-4071-8E82-BAD3031308E2}" dt="2024-06-18T03:11:43.862" v="5" actId="1076"/>
          <ac:spMkLst>
            <pc:docMk/>
            <pc:sldMk cId="1705452605" sldId="1881839063"/>
            <ac:spMk id="14" creationId="{490D4BBD-9385-BB7B-26FF-AD570A4D4B1E}"/>
          </ac:spMkLst>
        </pc:spChg>
      </pc:sldChg>
      <pc:sldChg chg="modSp mod">
        <pc:chgData name="Pui Yee Lai" userId="aa71e46c-068d-4980-875c-d2948370ce63" providerId="ADAL" clId="{AB578836-56DE-4071-8E82-BAD3031308E2}" dt="2024-06-18T03:13:18.170" v="15" actId="1076"/>
        <pc:sldMkLst>
          <pc:docMk/>
          <pc:sldMk cId="1610714212" sldId="1881839065"/>
        </pc:sldMkLst>
        <pc:spChg chg="mod">
          <ac:chgData name="Pui Yee Lai" userId="aa71e46c-068d-4980-875c-d2948370ce63" providerId="ADAL" clId="{AB578836-56DE-4071-8E82-BAD3031308E2}" dt="2024-06-18T03:13:18.170" v="15" actId="1076"/>
          <ac:spMkLst>
            <pc:docMk/>
            <pc:sldMk cId="1610714212" sldId="1881839065"/>
            <ac:spMk id="11" creationId="{32FC8A7D-4AF9-D700-DE30-CA446BF6F0D7}"/>
          </ac:spMkLst>
        </pc:spChg>
        <pc:spChg chg="mod">
          <ac:chgData name="Pui Yee Lai" userId="aa71e46c-068d-4980-875c-d2948370ce63" providerId="ADAL" clId="{AB578836-56DE-4071-8E82-BAD3031308E2}" dt="2024-06-18T03:12:08.962" v="8" actId="1076"/>
          <ac:spMkLst>
            <pc:docMk/>
            <pc:sldMk cId="1610714212" sldId="1881839065"/>
            <ac:spMk id="13" creationId="{2A5E1EF4-7579-E76C-7D99-4FDBE534215B}"/>
          </ac:spMkLst>
        </pc:spChg>
        <pc:spChg chg="mod">
          <ac:chgData name="Pui Yee Lai" userId="aa71e46c-068d-4980-875c-d2948370ce63" providerId="ADAL" clId="{AB578836-56DE-4071-8E82-BAD3031308E2}" dt="2024-06-18T03:12:22.041" v="9" actId="1076"/>
          <ac:spMkLst>
            <pc:docMk/>
            <pc:sldMk cId="1610714212" sldId="1881839065"/>
            <ac:spMk id="19" creationId="{29446D08-CB9B-2DB8-63B9-CEF3381C755E}"/>
          </ac:spMkLst>
        </pc:spChg>
        <pc:spChg chg="mod">
          <ac:chgData name="Pui Yee Lai" userId="aa71e46c-068d-4980-875c-d2948370ce63" providerId="ADAL" clId="{AB578836-56DE-4071-8E82-BAD3031308E2}" dt="2024-06-18T03:12:22.041" v="9" actId="1076"/>
          <ac:spMkLst>
            <pc:docMk/>
            <pc:sldMk cId="1610714212" sldId="1881839065"/>
            <ac:spMk id="20" creationId="{C3836D54-9BE3-CC6D-8C4C-6ED0F855F3E1}"/>
          </ac:spMkLst>
        </pc:spChg>
        <pc:grpChg chg="mod">
          <ac:chgData name="Pui Yee Lai" userId="aa71e46c-068d-4980-875c-d2948370ce63" providerId="ADAL" clId="{AB578836-56DE-4071-8E82-BAD3031308E2}" dt="2024-06-18T03:12:22.041" v="9" actId="1076"/>
          <ac:grpSpMkLst>
            <pc:docMk/>
            <pc:sldMk cId="1610714212" sldId="1881839065"/>
            <ac:grpSpMk id="16" creationId="{F6EA1C0C-AF9C-4794-CF18-4FE648F0768C}"/>
          </ac:grpSpMkLst>
        </pc:grpChg>
      </pc:sldChg>
      <pc:sldChg chg="modSp mod">
        <pc:chgData name="Pui Yee Lai" userId="aa71e46c-068d-4980-875c-d2948370ce63" providerId="ADAL" clId="{AB578836-56DE-4071-8E82-BAD3031308E2}" dt="2024-06-18T03:11:37.146" v="4" actId="1076"/>
        <pc:sldMkLst>
          <pc:docMk/>
          <pc:sldMk cId="4251098130" sldId="1881839069"/>
        </pc:sldMkLst>
        <pc:spChg chg="mod">
          <ac:chgData name="Pui Yee Lai" userId="aa71e46c-068d-4980-875c-d2948370ce63" providerId="ADAL" clId="{AB578836-56DE-4071-8E82-BAD3031308E2}" dt="2024-06-18T03:11:33.022" v="3" actId="1076"/>
          <ac:spMkLst>
            <pc:docMk/>
            <pc:sldMk cId="4251098130" sldId="1881839069"/>
            <ac:spMk id="6" creationId="{9E386AE4-491F-0419-0EC1-E9666C9B7883}"/>
          </ac:spMkLst>
        </pc:spChg>
        <pc:spChg chg="mod">
          <ac:chgData name="Pui Yee Lai" userId="aa71e46c-068d-4980-875c-d2948370ce63" providerId="ADAL" clId="{AB578836-56DE-4071-8E82-BAD3031308E2}" dt="2024-06-18T03:11:37.146" v="4" actId="1076"/>
          <ac:spMkLst>
            <pc:docMk/>
            <pc:sldMk cId="4251098130" sldId="1881839069"/>
            <ac:spMk id="10" creationId="{8B936069-06C1-D7EB-4A90-53F1B1D2DB2F}"/>
          </ac:spMkLst>
        </pc:spChg>
        <pc:spChg chg="mod">
          <ac:chgData name="Pui Yee Lai" userId="aa71e46c-068d-4980-875c-d2948370ce63" providerId="ADAL" clId="{AB578836-56DE-4071-8E82-BAD3031308E2}" dt="2024-06-18T03:11:27.534" v="2" actId="1076"/>
          <ac:spMkLst>
            <pc:docMk/>
            <pc:sldMk cId="4251098130" sldId="1881839069"/>
            <ac:spMk id="18" creationId="{3F37B03C-FA23-4D1C-94F0-F59D9E9FD3EF}"/>
          </ac:spMkLst>
        </pc:spChg>
      </pc:sldChg>
      <pc:sldChg chg="modSp mod">
        <pc:chgData name="Pui Yee Lai" userId="aa71e46c-068d-4980-875c-d2948370ce63" providerId="ADAL" clId="{AB578836-56DE-4071-8E82-BAD3031308E2}" dt="2024-06-18T03:15:00.936" v="29" actId="1076"/>
        <pc:sldMkLst>
          <pc:docMk/>
          <pc:sldMk cId="2822707521" sldId="1881839070"/>
        </pc:sldMkLst>
        <pc:spChg chg="mod">
          <ac:chgData name="Pui Yee Lai" userId="aa71e46c-068d-4980-875c-d2948370ce63" providerId="ADAL" clId="{AB578836-56DE-4071-8E82-BAD3031308E2}" dt="2024-06-18T03:15:00.936" v="29" actId="1076"/>
          <ac:spMkLst>
            <pc:docMk/>
            <pc:sldMk cId="2822707521" sldId="1881839070"/>
            <ac:spMk id="9" creationId="{48249712-38F4-4709-0F9E-C6EE1F7FC001}"/>
          </ac:spMkLst>
        </pc:spChg>
        <pc:spChg chg="mod">
          <ac:chgData name="Pui Yee Lai" userId="aa71e46c-068d-4980-875c-d2948370ce63" providerId="ADAL" clId="{AB578836-56DE-4071-8E82-BAD3031308E2}" dt="2024-06-18T03:15:00.936" v="29" actId="1076"/>
          <ac:spMkLst>
            <pc:docMk/>
            <pc:sldMk cId="2822707521" sldId="1881839070"/>
            <ac:spMk id="10" creationId="{14056C61-2C69-1600-178C-A6C52F583025}"/>
          </ac:spMkLst>
        </pc:spChg>
        <pc:spChg chg="mod">
          <ac:chgData name="Pui Yee Lai" userId="aa71e46c-068d-4980-875c-d2948370ce63" providerId="ADAL" clId="{AB578836-56DE-4071-8E82-BAD3031308E2}" dt="2024-06-18T03:15:00.936" v="29" actId="1076"/>
          <ac:spMkLst>
            <pc:docMk/>
            <pc:sldMk cId="2822707521" sldId="1881839070"/>
            <ac:spMk id="22" creationId="{273F6310-623F-B4B9-FC81-DE946CC71ED6}"/>
          </ac:spMkLst>
        </pc:spChg>
        <pc:graphicFrameChg chg="mod">
          <ac:chgData name="Pui Yee Lai" userId="aa71e46c-068d-4980-875c-d2948370ce63" providerId="ADAL" clId="{AB578836-56DE-4071-8E82-BAD3031308E2}" dt="2024-06-18T03:15:00.936" v="29" actId="1076"/>
          <ac:graphicFrameMkLst>
            <pc:docMk/>
            <pc:sldMk cId="2822707521" sldId="1881839070"/>
            <ac:graphicFrameMk id="8" creationId="{4CC7308C-DF2B-66F4-1F79-EA5AAB015B67}"/>
          </ac:graphicFrameMkLst>
        </pc:graphicFrameChg>
      </pc:sldChg>
      <pc:sldChg chg="modSp mod">
        <pc:chgData name="Pui Yee Lai" userId="aa71e46c-068d-4980-875c-d2948370ce63" providerId="ADAL" clId="{AB578836-56DE-4071-8E82-BAD3031308E2}" dt="2024-06-18T03:15:32.113" v="32" actId="1076"/>
        <pc:sldMkLst>
          <pc:docMk/>
          <pc:sldMk cId="3547498759" sldId="1881839071"/>
        </pc:sldMkLst>
        <pc:spChg chg="mod">
          <ac:chgData name="Pui Yee Lai" userId="aa71e46c-068d-4980-875c-d2948370ce63" providerId="ADAL" clId="{AB578836-56DE-4071-8E82-BAD3031308E2}" dt="2024-06-18T03:15:32.113" v="32" actId="1076"/>
          <ac:spMkLst>
            <pc:docMk/>
            <pc:sldMk cId="3547498759" sldId="1881839071"/>
            <ac:spMk id="4" creationId="{A9D7FC8C-4893-A9B7-7071-7C0A741F4D1E}"/>
          </ac:spMkLst>
        </pc:spChg>
        <pc:spChg chg="mod">
          <ac:chgData name="Pui Yee Lai" userId="aa71e46c-068d-4980-875c-d2948370ce63" providerId="ADAL" clId="{AB578836-56DE-4071-8E82-BAD3031308E2}" dt="2024-06-18T03:15:32.113" v="32" actId="1076"/>
          <ac:spMkLst>
            <pc:docMk/>
            <pc:sldMk cId="3547498759" sldId="1881839071"/>
            <ac:spMk id="22" creationId="{273F6310-623F-B4B9-FC81-DE946CC71ED6}"/>
          </ac:spMkLst>
        </pc:spChg>
        <pc:graphicFrameChg chg="mod">
          <ac:chgData name="Pui Yee Lai" userId="aa71e46c-068d-4980-875c-d2948370ce63" providerId="ADAL" clId="{AB578836-56DE-4071-8E82-BAD3031308E2}" dt="2024-06-18T03:15:32.113" v="32" actId="1076"/>
          <ac:graphicFrameMkLst>
            <pc:docMk/>
            <pc:sldMk cId="3547498759" sldId="1881839071"/>
            <ac:graphicFrameMk id="5" creationId="{263B4921-8370-27B9-14BB-89C7B6CA71D7}"/>
          </ac:graphicFrameMkLst>
        </pc:graphicFrameChg>
      </pc:sldChg>
      <pc:sldChg chg="modSp mod">
        <pc:chgData name="Pui Yee Lai" userId="aa71e46c-068d-4980-875c-d2948370ce63" providerId="ADAL" clId="{AB578836-56DE-4071-8E82-BAD3031308E2}" dt="2024-06-18T03:15:12.916" v="31" actId="1076"/>
        <pc:sldMkLst>
          <pc:docMk/>
          <pc:sldMk cId="3378239815" sldId="1881839072"/>
        </pc:sldMkLst>
        <pc:spChg chg="mod">
          <ac:chgData name="Pui Yee Lai" userId="aa71e46c-068d-4980-875c-d2948370ce63" providerId="ADAL" clId="{AB578836-56DE-4071-8E82-BAD3031308E2}" dt="2024-06-18T03:15:12.916" v="31" actId="1076"/>
          <ac:spMkLst>
            <pc:docMk/>
            <pc:sldMk cId="3378239815" sldId="1881839072"/>
            <ac:spMk id="4" creationId="{73AFFFFD-F5FC-6715-E132-8FF41654C641}"/>
          </ac:spMkLst>
        </pc:spChg>
        <pc:spChg chg="mod">
          <ac:chgData name="Pui Yee Lai" userId="aa71e46c-068d-4980-875c-d2948370ce63" providerId="ADAL" clId="{AB578836-56DE-4071-8E82-BAD3031308E2}" dt="2024-06-18T03:15:12.916" v="31" actId="1076"/>
          <ac:spMkLst>
            <pc:docMk/>
            <pc:sldMk cId="3378239815" sldId="1881839072"/>
            <ac:spMk id="22" creationId="{273F6310-623F-B4B9-FC81-DE946CC71ED6}"/>
          </ac:spMkLst>
        </pc:spChg>
        <pc:graphicFrameChg chg="mod">
          <ac:chgData name="Pui Yee Lai" userId="aa71e46c-068d-4980-875c-d2948370ce63" providerId="ADAL" clId="{AB578836-56DE-4071-8E82-BAD3031308E2}" dt="2024-06-18T03:15:12.916" v="31" actId="1076"/>
          <ac:graphicFrameMkLst>
            <pc:docMk/>
            <pc:sldMk cId="3378239815" sldId="1881839072"/>
            <ac:graphicFrameMk id="8" creationId="{8F83A8F0-7CF5-C43E-E98A-8A6AC5F5DD8B}"/>
          </ac:graphicFrameMkLst>
        </pc:graphicFrameChg>
      </pc:sldChg>
      <pc:sldChg chg="modSp mod">
        <pc:chgData name="Pui Yee Lai" userId="aa71e46c-068d-4980-875c-d2948370ce63" providerId="ADAL" clId="{AB578836-56DE-4071-8E82-BAD3031308E2}" dt="2024-06-18T03:14:39.998" v="27" actId="1076"/>
        <pc:sldMkLst>
          <pc:docMk/>
          <pc:sldMk cId="1407401279" sldId="1881839073"/>
        </pc:sldMkLst>
        <pc:spChg chg="mod">
          <ac:chgData name="Pui Yee Lai" userId="aa71e46c-068d-4980-875c-d2948370ce63" providerId="ADAL" clId="{AB578836-56DE-4071-8E82-BAD3031308E2}" dt="2024-06-18T03:14:18.039" v="24" actId="1076"/>
          <ac:spMkLst>
            <pc:docMk/>
            <pc:sldMk cId="1407401279" sldId="1881839073"/>
            <ac:spMk id="2" creationId="{DCA8FDA5-270E-7D67-7D02-D4AF40F09C29}"/>
          </ac:spMkLst>
        </pc:spChg>
        <pc:spChg chg="mod">
          <ac:chgData name="Pui Yee Lai" userId="aa71e46c-068d-4980-875c-d2948370ce63" providerId="ADAL" clId="{AB578836-56DE-4071-8E82-BAD3031308E2}" dt="2024-06-18T03:14:11.872" v="23" actId="1076"/>
          <ac:spMkLst>
            <pc:docMk/>
            <pc:sldMk cId="1407401279" sldId="1881839073"/>
            <ac:spMk id="18" creationId="{3F37B03C-FA23-4D1C-94F0-F59D9E9FD3EF}"/>
          </ac:spMkLst>
        </pc:spChg>
        <pc:graphicFrameChg chg="mod">
          <ac:chgData name="Pui Yee Lai" userId="aa71e46c-068d-4980-875c-d2948370ce63" providerId="ADAL" clId="{AB578836-56DE-4071-8E82-BAD3031308E2}" dt="2024-06-18T03:14:39.998" v="27" actId="1076"/>
          <ac:graphicFrameMkLst>
            <pc:docMk/>
            <pc:sldMk cId="1407401279" sldId="1881839073"/>
            <ac:graphicFrameMk id="3" creationId="{C0B7219A-FC11-A8CD-8093-5C20E3DF2BDE}"/>
          </ac:graphicFrameMkLst>
        </pc:graphicFrameChg>
      </pc:sldChg>
      <pc:sldChg chg="modSp mod">
        <pc:chgData name="Pui Yee Lai" userId="aa71e46c-068d-4980-875c-d2948370ce63" providerId="ADAL" clId="{AB578836-56DE-4071-8E82-BAD3031308E2}" dt="2024-06-18T03:13:11.572" v="14" actId="1076"/>
        <pc:sldMkLst>
          <pc:docMk/>
          <pc:sldMk cId="1815359780" sldId="1881839075"/>
        </pc:sldMkLst>
        <pc:spChg chg="mod">
          <ac:chgData name="Pui Yee Lai" userId="aa71e46c-068d-4980-875c-d2948370ce63" providerId="ADAL" clId="{AB578836-56DE-4071-8E82-BAD3031308E2}" dt="2024-06-18T03:12:52.958" v="12" actId="1076"/>
          <ac:spMkLst>
            <pc:docMk/>
            <pc:sldMk cId="1815359780" sldId="1881839075"/>
            <ac:spMk id="14" creationId="{C04D332B-EB9D-CDCA-0D7B-96D38989B1DD}"/>
          </ac:spMkLst>
        </pc:spChg>
        <pc:spChg chg="mod">
          <ac:chgData name="Pui Yee Lai" userId="aa71e46c-068d-4980-875c-d2948370ce63" providerId="ADAL" clId="{AB578836-56DE-4071-8E82-BAD3031308E2}" dt="2024-06-18T03:13:02.271" v="13" actId="1076"/>
          <ac:spMkLst>
            <pc:docMk/>
            <pc:sldMk cId="1815359780" sldId="1881839075"/>
            <ac:spMk id="16" creationId="{C6FFE909-FC36-F739-C7E0-AE34AC789C3C}"/>
          </ac:spMkLst>
        </pc:spChg>
        <pc:spChg chg="mod">
          <ac:chgData name="Pui Yee Lai" userId="aa71e46c-068d-4980-875c-d2948370ce63" providerId="ADAL" clId="{AB578836-56DE-4071-8E82-BAD3031308E2}" dt="2024-06-18T03:13:11.572" v="14" actId="1076"/>
          <ac:spMkLst>
            <pc:docMk/>
            <pc:sldMk cId="1815359780" sldId="1881839075"/>
            <ac:spMk id="17" creationId="{A5218D91-00D3-87C9-8E3A-B2A3558529EE}"/>
          </ac:spMkLst>
        </pc:spChg>
        <pc:grpChg chg="mod">
          <ac:chgData name="Pui Yee Lai" userId="aa71e46c-068d-4980-875c-d2948370ce63" providerId="ADAL" clId="{AB578836-56DE-4071-8E82-BAD3031308E2}" dt="2024-06-18T03:13:02.271" v="13" actId="1076"/>
          <ac:grpSpMkLst>
            <pc:docMk/>
            <pc:sldMk cId="1815359780" sldId="1881839075"/>
            <ac:grpSpMk id="43" creationId="{B919D45D-C547-F97D-66EE-BC86EEC61D42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Updated%20LUMINANT%20biologic%20onl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Updated%20LUMINANT%20biologic%20onl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Updated%20LUMINANT%20biologic%20onl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LUMINANT%20graph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vej\Dropbox\Work\Research\Ongoing%20Research\LUMINANT\LUMINANT%20data\Updated%20LUMINANT%20biologic%20onl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corticosteroid dose </a:t>
            </a:r>
            <a:r>
              <a:rPr lang="en-GB"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(mg)</a:t>
            </a:r>
          </a:p>
        </c:rich>
      </c:tx>
      <c:layout>
        <c:manualLayout>
          <c:xMode val="edge"/>
          <c:yMode val="edge"/>
          <c:x val="0.1243674241014439"/>
          <c:y val="3.04793169701365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731627296587924E-2"/>
          <c:y val="0.25338294437713343"/>
          <c:w val="0.68165113735783023"/>
          <c:h val="0.608903928163703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Sheet1!$B$22:$C$22</c:f>
              <c:strCache>
                <c:ptCount val="2"/>
                <c:pt idx="0">
                  <c:v>Biologic (n = 517)</c:v>
                </c:pt>
                <c:pt idx="1">
                  <c:v>No biologic (n = 112)</c:v>
                </c:pt>
              </c:strCache>
            </c:strRef>
          </c:cat>
          <c:val>
            <c:numRef>
              <c:f>Sheet1!$B$23:$C$23</c:f>
              <c:numCache>
                <c:formatCode>General</c:formatCode>
                <c:ptCount val="2"/>
                <c:pt idx="0">
                  <c:v>12.8</c:v>
                </c:pt>
                <c:pt idx="1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36-2E44-92DA-6170FDB3AA39}"/>
            </c:ext>
          </c:extLst>
        </c:ser>
        <c:ser>
          <c:idx val="1"/>
          <c:order val="1"/>
          <c:tx>
            <c:strRef>
              <c:f>Sheet1!$A$24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Sheet1!$B$22:$C$22</c:f>
              <c:strCache>
                <c:ptCount val="2"/>
                <c:pt idx="0">
                  <c:v>Biologic (n = 517)</c:v>
                </c:pt>
                <c:pt idx="1">
                  <c:v>No biologic (n = 112)</c:v>
                </c:pt>
              </c:strCache>
            </c:strRef>
          </c:cat>
          <c:val>
            <c:numRef>
              <c:f>Sheet1!$B$24:$C$24</c:f>
              <c:numCache>
                <c:formatCode>General</c:formatCode>
                <c:ptCount val="2"/>
                <c:pt idx="0">
                  <c:v>8.8000000000000007</c:v>
                </c:pt>
                <c:pt idx="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36-2E44-92DA-6170FDB3AA3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614598480"/>
        <c:axId val="1614081264"/>
      </c:barChart>
      <c:catAx>
        <c:axId val="161459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4081264"/>
        <c:crosses val="autoZero"/>
        <c:auto val="1"/>
        <c:lblAlgn val="ctr"/>
        <c:lblOffset val="100"/>
        <c:noMultiLvlLbl val="0"/>
      </c:catAx>
      <c:valAx>
        <c:axId val="1614081264"/>
        <c:scaling>
          <c:orientation val="minMax"/>
          <c:max val="1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4598480"/>
        <c:crosses val="autoZero"/>
        <c:crossBetween val="between"/>
        <c:majorUnit val="2.5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OCS dose </a:t>
            </a:r>
            <a:r>
              <a:rPr lang="en-GB" sz="1800" b="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(mg)</a:t>
            </a:r>
          </a:p>
        </c:rich>
      </c:tx>
      <c:layout>
        <c:manualLayout>
          <c:xMode val="edge"/>
          <c:yMode val="edge"/>
          <c:x val="0.13748686598026999"/>
          <c:y val="9.57642642642642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144187157196744E-2"/>
          <c:y val="0.26359152854343504"/>
          <c:w val="0.78680079738835107"/>
          <c:h val="0.61705294562343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Sheet2!$A$23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Sheet2!$B$22:$E$22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Sheet2!$B$23:$E$23</c:f>
              <c:numCache>
                <c:formatCode>General</c:formatCode>
                <c:ptCount val="4"/>
                <c:pt idx="0">
                  <c:v>12</c:v>
                </c:pt>
                <c:pt idx="1">
                  <c:v>13</c:v>
                </c:pt>
                <c:pt idx="2">
                  <c:v>15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06-8545-9568-FAA12BB8B259}"/>
            </c:ext>
          </c:extLst>
        </c:ser>
        <c:ser>
          <c:idx val="1"/>
          <c:order val="1"/>
          <c:tx>
            <c:strRef>
              <c:f>Sheet2!$A$24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Sheet2!$B$22:$E$22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Sheet2!$B$24:$E$24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4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06-8545-9568-FAA12BB8B2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0"/>
        <c:axId val="1994601664"/>
        <c:axId val="1995302384"/>
      </c:barChart>
      <c:catAx>
        <c:axId val="1994601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95302384"/>
        <c:crosses val="autoZero"/>
        <c:auto val="1"/>
        <c:lblAlgn val="ctr"/>
        <c:lblOffset val="100"/>
        <c:noMultiLvlLbl val="0"/>
      </c:catAx>
      <c:valAx>
        <c:axId val="1995302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460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</a:t>
            </a:r>
            <a:r>
              <a:rPr lang="en-GB" sz="1800" cap="none" spc="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800" cap="none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0" cap="none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800" b="0" cap="none" spc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liters</a:t>
            </a:r>
            <a:r>
              <a:rPr lang="en-GB" sz="1800" b="0" cap="none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30413250330685598"/>
          <c:y val="6.6385399916495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144187157196744E-2"/>
          <c:y val="0.2594424410486541"/>
          <c:w val="0.78616238803052407"/>
          <c:h val="0.621202033118212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Sheet2!$A$19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Sheet2!$B$18:$E$18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Sheet2!$B$19:$E$19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E-DC4D-92F7-659E78604120}"/>
            </c:ext>
          </c:extLst>
        </c:ser>
        <c:ser>
          <c:idx val="1"/>
          <c:order val="1"/>
          <c:tx>
            <c:strRef>
              <c:f>Sheet2!$A$20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Sheet2!$B$18:$E$18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Sheet2!$B$20:$E$20</c:f>
              <c:numCache>
                <c:formatCode>General</c:formatCode>
                <c:ptCount val="4"/>
                <c:pt idx="0">
                  <c:v>2.1</c:v>
                </c:pt>
                <c:pt idx="1">
                  <c:v>2.2000000000000002</c:v>
                </c:pt>
                <c:pt idx="2">
                  <c:v>2.1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E-DC4D-92F7-659E786041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0"/>
        <c:axId val="1952123296"/>
        <c:axId val="1951468144"/>
      </c:barChart>
      <c:catAx>
        <c:axId val="1952123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51468144"/>
        <c:crosses val="autoZero"/>
        <c:auto val="1"/>
        <c:lblAlgn val="ctr"/>
        <c:lblOffset val="100"/>
        <c:noMultiLvlLbl val="0"/>
      </c:catAx>
      <c:valAx>
        <c:axId val="1951468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5212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273871301625932"/>
          <c:y val="0.49067267267267267"/>
          <c:w val="0.18502198256172175"/>
          <c:h val="0.162435435435435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asthma control </a:t>
            </a:r>
            <a:r>
              <a:rPr lang="en-GB" sz="1800" b="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(%)</a:t>
            </a:r>
          </a:p>
        </c:rich>
      </c:tx>
      <c:layout>
        <c:manualLayout>
          <c:xMode val="edge"/>
          <c:yMode val="edge"/>
          <c:x val="0.18684028222440011"/>
          <c:y val="0.1033919753086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572033637548194E-2"/>
          <c:y val="0.26359152854343504"/>
          <c:w val="0.76580282784335363"/>
          <c:h val="0.61705294562343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Sheet2!$A$14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Sheet2!$B$13:$E$13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Sheet2!$B$14:$E$14</c:f>
              <c:numCache>
                <c:formatCode>General</c:formatCode>
                <c:ptCount val="4"/>
                <c:pt idx="0">
                  <c:v>76</c:v>
                </c:pt>
                <c:pt idx="1">
                  <c:v>75</c:v>
                </c:pt>
                <c:pt idx="2">
                  <c:v>48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16-584E-81EF-F05E2B41A260}"/>
            </c:ext>
          </c:extLst>
        </c:ser>
        <c:ser>
          <c:idx val="1"/>
          <c:order val="1"/>
          <c:tx>
            <c:strRef>
              <c:f>Sheet2!$A$15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Sheet2!$B$13:$E$13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Sheet2!$B$15:$E$15</c:f>
              <c:numCache>
                <c:formatCode>General</c:formatCode>
                <c:ptCount val="4"/>
                <c:pt idx="0">
                  <c:v>40</c:v>
                </c:pt>
                <c:pt idx="1">
                  <c:v>42</c:v>
                </c:pt>
                <c:pt idx="2">
                  <c:v>15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6-584E-81EF-F05E2B41A2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0"/>
        <c:axId val="1951952176"/>
        <c:axId val="1940212896"/>
      </c:barChart>
      <c:catAx>
        <c:axId val="1951952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40212896"/>
        <c:crosses val="autoZero"/>
        <c:auto val="1"/>
        <c:lblAlgn val="ctr"/>
        <c:lblOffset val="100"/>
        <c:noMultiLvlLbl val="0"/>
      </c:catAx>
      <c:valAx>
        <c:axId val="1940212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5195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5828238193131"/>
          <c:y val="4.7467994888395031E-2"/>
          <c:w val="0.75531890560706183"/>
          <c:h val="0.934863671727003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Eligibility</c:v>
                </c:pt>
              </c:strCache>
            </c:strRef>
          </c:tx>
          <c:spPr>
            <a:solidFill>
              <a:srgbClr val="FF0000"/>
            </a:solidFill>
          </c:spPr>
          <c:explosion val="4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65-48B0-89DA-2345BF493CE1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165-48B0-89DA-2345BF493CE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37-406A-9D1E-DAA0E66042B4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37-406A-9D1E-DAA0E66042B4}"/>
              </c:ext>
            </c:extLst>
          </c:dPt>
          <c:dLbls>
            <c:dLbl>
              <c:idx val="0"/>
              <c:layout>
                <c:manualLayout>
                  <c:x val="0.35643755415775391"/>
                  <c:y val="-0.2397633867673711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41743886114628"/>
                      <c:h val="0.12691729662214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165-48B0-89DA-2345BF493CE1}"/>
                </c:ext>
              </c:extLst>
            </c:dLbl>
            <c:dLbl>
              <c:idx val="1"/>
              <c:layout>
                <c:manualLayout>
                  <c:x val="-0.12106345789532633"/>
                  <c:y val="5.2218233246454013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31965272185981"/>
                      <c:h val="0.12569331675857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165-48B0-89DA-2345BF493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Ineligible</c:v>
                </c:pt>
                <c:pt idx="1">
                  <c:v>Eligible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3788</c:v>
                </c:pt>
                <c:pt idx="1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65-48B0-89DA-2345BF493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9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 with poor asthma control</a:t>
            </a:r>
          </a:p>
        </c:rich>
      </c:tx>
      <c:layout>
        <c:manualLayout>
          <c:xMode val="edge"/>
          <c:yMode val="edge"/>
          <c:x val="2.4364891687504724E-3"/>
          <c:y val="3.3672416931259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259405074365702E-2"/>
          <c:y val="0.24431558963865521"/>
          <c:w val="0.68312335958005255"/>
          <c:h val="0.62250496027142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Sheet1!$B$9:$C$9</c:f>
              <c:strCache>
                <c:ptCount val="2"/>
                <c:pt idx="0">
                  <c:v>Biologic (n = 1072)</c:v>
                </c:pt>
                <c:pt idx="1">
                  <c:v>No biologic (n =. 706)</c:v>
                </c:pt>
              </c:strCache>
            </c:strRef>
          </c:cat>
          <c:val>
            <c:numRef>
              <c:f>Sheet1!$B$10:$C$10</c:f>
              <c:numCache>
                <c:formatCode>0%</c:formatCode>
                <c:ptCount val="2"/>
                <c:pt idx="0">
                  <c:v>0.75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50-4B46-A6E8-BD463DE7439B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Sheet1!$B$9:$C$9</c:f>
              <c:strCache>
                <c:ptCount val="2"/>
                <c:pt idx="0">
                  <c:v>Biologic (n = 1072)</c:v>
                </c:pt>
                <c:pt idx="1">
                  <c:v>No biologic (n =. 706)</c:v>
                </c:pt>
              </c:strCache>
            </c:strRef>
          </c:cat>
          <c:val>
            <c:numRef>
              <c:f>Sheet1!$B$11:$C$11</c:f>
              <c:numCache>
                <c:formatCode>0%</c:formatCode>
                <c:ptCount val="2"/>
                <c:pt idx="0">
                  <c:v>0.4</c:v>
                </c:pt>
                <c:pt idx="1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50-4B46-A6E8-BD463DE7439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77300688"/>
        <c:axId val="109571408"/>
      </c:barChart>
      <c:catAx>
        <c:axId val="77300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571408"/>
        <c:crosses val="autoZero"/>
        <c:auto val="1"/>
        <c:lblAlgn val="ctr"/>
        <c:lblOffset val="100"/>
        <c:noMultiLvlLbl val="0"/>
      </c:catAx>
      <c:valAx>
        <c:axId val="10957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73006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Annualized</a:t>
            </a:r>
            <a:r>
              <a:rPr lang="en-GB" sz="18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n-GB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xacerbations</a:t>
            </a:r>
          </a:p>
        </c:rich>
      </c:tx>
      <c:layout>
        <c:manualLayout>
          <c:xMode val="edge"/>
          <c:yMode val="edge"/>
          <c:x val="0.16176887578854957"/>
          <c:y val="5.04066833987003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176071741032372E-2"/>
          <c:y val="0.24346217484433166"/>
          <c:w val="0.69020669291338588"/>
          <c:h val="0.62335815869037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9A8-402C-8C05-1BA8EB6A626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A8-402C-8C05-1BA8EB6A62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Sheet1!$B$4:$C$4</c:f>
              <c:strCache>
                <c:ptCount val="2"/>
                <c:pt idx="0">
                  <c:v>Biologic (n = 1375)</c:v>
                </c:pt>
                <c:pt idx="1">
                  <c:v>No biologic (n = 814)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3.8</c:v>
                </c:pt>
                <c:pt idx="1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7-8E4F-8A47-489136F67C44}"/>
            </c:ext>
          </c:extLst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Sheet1!$B$4:$C$4</c:f>
              <c:strCache>
                <c:ptCount val="2"/>
                <c:pt idx="0">
                  <c:v>Biologic (n = 1375)</c:v>
                </c:pt>
                <c:pt idx="1">
                  <c:v>No biologic (n = 814)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2.6</c:v>
                </c:pt>
                <c:pt idx="1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27-8E4F-8A47-489136F67C4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616562048"/>
        <c:axId val="1602900768"/>
      </c:barChart>
      <c:catAx>
        <c:axId val="16165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2900768"/>
        <c:crosses val="autoZero"/>
        <c:auto val="1"/>
        <c:lblAlgn val="ctr"/>
        <c:lblOffset val="100"/>
        <c:noMultiLvlLbl val="0"/>
      </c:catAx>
      <c:valAx>
        <c:axId val="160290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out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6562048"/>
        <c:crosses val="autoZero"/>
        <c:crossBetween val="between"/>
        <c:majorUnit val="1"/>
        <c:minorUnit val="0.5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</a:t>
            </a:r>
            <a:r>
              <a:rPr lang="en-GB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800" b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liters</a:t>
            </a:r>
            <a:r>
              <a:rPr lang="en-GB"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3225136999368769"/>
          <c:y val="4.10609056383942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7796806688257645E-2"/>
          <c:y val="0.23012826820475757"/>
          <c:w val="0.68080818022747158"/>
          <c:h val="0.6322118838207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Sheet1!$A$15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Sheet1!$B$14:$C$14</c:f>
              <c:strCache>
                <c:ptCount val="2"/>
                <c:pt idx="0">
                  <c:v>Biologic (n = 665)</c:v>
                </c:pt>
                <c:pt idx="1">
                  <c:v>No biologic (n = 1048)</c:v>
                </c:pt>
              </c:strCache>
            </c:strRef>
          </c:cat>
          <c:val>
            <c:numRef>
              <c:f>Sheet1!$B$15:$C$15</c:f>
              <c:numCache>
                <c:formatCode>General</c:formatCode>
                <c:ptCount val="2"/>
                <c:pt idx="0">
                  <c:v>1.9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C-934B-8346-47AD930A9AD1}"/>
            </c:ext>
          </c:extLst>
        </c:ser>
        <c:ser>
          <c:idx val="1"/>
          <c:order val="1"/>
          <c:tx>
            <c:strRef>
              <c:f>Sheet1!$A$16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Sheet1!$B$14:$C$14</c:f>
              <c:strCache>
                <c:ptCount val="2"/>
                <c:pt idx="0">
                  <c:v>Biologic (n = 665)</c:v>
                </c:pt>
                <c:pt idx="1">
                  <c:v>No biologic (n = 1048)</c:v>
                </c:pt>
              </c:strCache>
            </c:strRef>
          </c:cat>
          <c:val>
            <c:numRef>
              <c:f>Sheet1!$B$16:$C$16</c:f>
              <c:numCache>
                <c:formatCode>General</c:formatCode>
                <c:ptCount val="2"/>
                <c:pt idx="0">
                  <c:v>2.1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C-934B-8346-47AD930A9AD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536156000"/>
        <c:axId val="1536157648"/>
      </c:barChart>
      <c:catAx>
        <c:axId val="153615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36157648"/>
        <c:crosses val="autoZero"/>
        <c:auto val="1"/>
        <c:lblAlgn val="ctr"/>
        <c:lblOffset val="100"/>
        <c:noMultiLvlLbl val="0"/>
      </c:catAx>
      <c:valAx>
        <c:axId val="1536157648"/>
        <c:scaling>
          <c:orientation val="minMax"/>
          <c:max val="2.15"/>
          <c:min val="1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3615600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Asthma control</a:t>
            </a:r>
          </a:p>
        </c:rich>
      </c:tx>
      <c:layout>
        <c:manualLayout>
          <c:xMode val="edge"/>
          <c:yMode val="edge"/>
          <c:x val="0.20109057823553214"/>
          <c:y val="2.31481345359543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'Summary response super resp non'!$A$25</c:f>
              <c:strCache>
                <c:ptCount val="1"/>
                <c:pt idx="0">
                  <c:v>Non-response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non'!$B$24:$C$24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non'!$B$25:$C$25</c:f>
              <c:numCache>
                <c:formatCode>0%</c:formatCode>
                <c:ptCount val="2"/>
                <c:pt idx="0">
                  <c:v>0.51</c:v>
                </c:pt>
                <c:pt idx="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76-4DC1-B198-A6C3056F5BDD}"/>
            </c:ext>
          </c:extLst>
        </c:ser>
        <c:ser>
          <c:idx val="1"/>
          <c:order val="1"/>
          <c:tx>
            <c:strRef>
              <c:f>'Summary response super resp non'!$A$26</c:f>
              <c:strCache>
                <c:ptCount val="1"/>
                <c:pt idx="0">
                  <c:v>Response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non'!$B$24:$C$24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non'!$B$26:$C$26</c:f>
              <c:numCache>
                <c:formatCode>0%</c:formatCode>
                <c:ptCount val="2"/>
                <c:pt idx="0">
                  <c:v>0.19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76-4DC1-B198-A6C3056F5BDD}"/>
            </c:ext>
          </c:extLst>
        </c:ser>
        <c:ser>
          <c:idx val="2"/>
          <c:order val="2"/>
          <c:tx>
            <c:strRef>
              <c:f>'Summary response super resp non'!$A$27</c:f>
              <c:strCache>
                <c:ptCount val="1"/>
                <c:pt idx="0">
                  <c:v>Super-response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non'!$B$24:$C$24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non'!$B$27:$C$27</c:f>
              <c:numCache>
                <c:formatCode>0%</c:formatCode>
                <c:ptCount val="2"/>
                <c:pt idx="0">
                  <c:v>0.3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76-4DC1-B198-A6C3056F5B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560872576"/>
        <c:axId val="1637861296"/>
      </c:barChart>
      <c:catAx>
        <c:axId val="1560872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37861296"/>
        <c:crosses val="autoZero"/>
        <c:auto val="1"/>
        <c:lblAlgn val="ctr"/>
        <c:lblOffset val="100"/>
        <c:noMultiLvlLbl val="0"/>
      </c:catAx>
      <c:valAx>
        <c:axId val="16378612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6087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94881889763776"/>
          <c:y val="0.15846019247594054"/>
          <c:w val="0.23438451443569555"/>
          <c:h val="0.50497776319626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corticosteroids</a:t>
            </a:r>
          </a:p>
        </c:rich>
      </c:tx>
      <c:layout>
        <c:manualLayout>
          <c:xMode val="edge"/>
          <c:yMode val="edge"/>
          <c:x val="0.15809514772022598"/>
          <c:y val="3.13520404079607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'Summary response super resp non'!$A$6</c:f>
              <c:strCache>
                <c:ptCount val="1"/>
                <c:pt idx="0">
                  <c:v>Non-response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non'!$B$5:$C$5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non'!$B$6:$C$6</c:f>
              <c:numCache>
                <c:formatCode>0%</c:formatCode>
                <c:ptCount val="2"/>
                <c:pt idx="0">
                  <c:v>0.51</c:v>
                </c:pt>
                <c:pt idx="1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1-4CA5-85AE-96EE95CBA19A}"/>
            </c:ext>
          </c:extLst>
        </c:ser>
        <c:ser>
          <c:idx val="1"/>
          <c:order val="1"/>
          <c:tx>
            <c:strRef>
              <c:f>'Summary response super resp non'!$A$7</c:f>
              <c:strCache>
                <c:ptCount val="1"/>
                <c:pt idx="0">
                  <c:v>Response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non'!$B$5:$C$5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non'!$B$7:$C$7</c:f>
              <c:numCache>
                <c:formatCode>0%</c:formatCode>
                <c:ptCount val="2"/>
                <c:pt idx="0">
                  <c:v>0.1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11-4CA5-85AE-96EE95CBA19A}"/>
            </c:ext>
          </c:extLst>
        </c:ser>
        <c:ser>
          <c:idx val="2"/>
          <c:order val="2"/>
          <c:tx>
            <c:strRef>
              <c:f>'Summary response super resp non'!$A$8</c:f>
              <c:strCache>
                <c:ptCount val="1"/>
                <c:pt idx="0">
                  <c:v>Super-response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non'!$B$5:$C$5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non'!$B$8:$C$8</c:f>
              <c:numCache>
                <c:formatCode>0%</c:formatCode>
                <c:ptCount val="2"/>
                <c:pt idx="0">
                  <c:v>0.39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11-4CA5-85AE-96EE95CBA1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15926944"/>
        <c:axId val="1616092528"/>
      </c:barChart>
      <c:catAx>
        <c:axId val="1615926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6092528"/>
        <c:crosses val="autoZero"/>
        <c:auto val="1"/>
        <c:lblAlgn val="ctr"/>
        <c:lblOffset val="100"/>
        <c:noMultiLvlLbl val="0"/>
      </c:catAx>
      <c:valAx>
        <c:axId val="16160925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1592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061548556430445"/>
          <c:y val="0.18623797025371833"/>
          <c:w val="0.23438451443569555"/>
          <c:h val="0.39849628171478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</a:t>
            </a:r>
            <a:r>
              <a:rPr lang="en-GB" sz="1800" cap="none" spc="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c:rich>
      </c:tx>
      <c:layout>
        <c:manualLayout>
          <c:xMode val="edge"/>
          <c:yMode val="edge"/>
          <c:x val="0.30809379626192468"/>
          <c:y val="1.48651828259511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'Summary response super resp non'!$A$19</c:f>
              <c:strCache>
                <c:ptCount val="1"/>
                <c:pt idx="0">
                  <c:v>Non-response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non'!$B$18:$C$18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non'!$B$19:$C$19</c:f>
              <c:numCache>
                <c:formatCode>0%</c:formatCode>
                <c:ptCount val="2"/>
                <c:pt idx="0">
                  <c:v>0.46</c:v>
                </c:pt>
                <c:pt idx="1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4-4F6B-A015-2FE0DB5C0DCF}"/>
            </c:ext>
          </c:extLst>
        </c:ser>
        <c:ser>
          <c:idx val="1"/>
          <c:order val="1"/>
          <c:tx>
            <c:strRef>
              <c:f>'Summary response super resp non'!$A$20</c:f>
              <c:strCache>
                <c:ptCount val="1"/>
                <c:pt idx="0">
                  <c:v>Response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non'!$B$18:$C$18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non'!$B$20:$C$20</c:f>
              <c:numCache>
                <c:formatCode>0%</c:formatCode>
                <c:ptCount val="2"/>
                <c:pt idx="0">
                  <c:v>0.35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4-4F6B-A015-2FE0DB5C0DCF}"/>
            </c:ext>
          </c:extLst>
        </c:ser>
        <c:ser>
          <c:idx val="2"/>
          <c:order val="2"/>
          <c:tx>
            <c:strRef>
              <c:f>'Summary response super resp non'!$A$21</c:f>
              <c:strCache>
                <c:ptCount val="1"/>
                <c:pt idx="0">
                  <c:v>Super-response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non'!$B$18:$C$18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non'!$B$21:$C$21</c:f>
              <c:numCache>
                <c:formatCode>0%</c:formatCode>
                <c:ptCount val="2"/>
                <c:pt idx="0">
                  <c:v>0.19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34-4F6B-A015-2FE0DB5C0D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564349584"/>
        <c:axId val="1638339600"/>
      </c:barChart>
      <c:catAx>
        <c:axId val="1564349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38339600"/>
        <c:crosses val="autoZero"/>
        <c:auto val="1"/>
        <c:lblAlgn val="ctr"/>
        <c:lblOffset val="100"/>
        <c:noMultiLvlLbl val="0"/>
      </c:catAx>
      <c:valAx>
        <c:axId val="16383396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6434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94881889763765"/>
          <c:y val="0.12142315543890347"/>
          <c:w val="0.23438451443569555"/>
          <c:h val="0.537385170603674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Annualized exacerbations</a:t>
            </a:r>
          </a:p>
        </c:rich>
      </c:tx>
      <c:layout>
        <c:manualLayout>
          <c:xMode val="edge"/>
          <c:yMode val="edge"/>
          <c:x val="9.8899329579455339E-2"/>
          <c:y val="1.9037034205700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'Summary response super resp non'!$A$13</c:f>
              <c:strCache>
                <c:ptCount val="1"/>
                <c:pt idx="0">
                  <c:v>Non-response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non'!$B$12:$C$12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non'!$B$13:$C$13</c:f>
              <c:numCache>
                <c:formatCode>0%</c:formatCode>
                <c:ptCount val="2"/>
                <c:pt idx="0">
                  <c:v>0.41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3A-4E08-B0F2-230551D60887}"/>
            </c:ext>
          </c:extLst>
        </c:ser>
        <c:ser>
          <c:idx val="1"/>
          <c:order val="1"/>
          <c:tx>
            <c:strRef>
              <c:f>'Summary response super resp non'!$A$14</c:f>
              <c:strCache>
                <c:ptCount val="1"/>
                <c:pt idx="0">
                  <c:v>Response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non'!$B$12:$C$12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non'!$B$14:$C$14</c:f>
              <c:numCache>
                <c:formatCode>0%</c:formatCode>
                <c:ptCount val="2"/>
                <c:pt idx="0">
                  <c:v>0.27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3A-4E08-B0F2-230551D60887}"/>
            </c:ext>
          </c:extLst>
        </c:ser>
        <c:ser>
          <c:idx val="2"/>
          <c:order val="2"/>
          <c:tx>
            <c:strRef>
              <c:f>'Summary response super resp non'!$A$15</c:f>
              <c:strCache>
                <c:ptCount val="1"/>
                <c:pt idx="0">
                  <c:v>Super-response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'Summary response super resp non'!$B$12:$C$12</c:f>
              <c:strCache>
                <c:ptCount val="2"/>
                <c:pt idx="0">
                  <c:v>Biologic</c:v>
                </c:pt>
                <c:pt idx="1">
                  <c:v>No biologic</c:v>
                </c:pt>
              </c:strCache>
            </c:strRef>
          </c:cat>
          <c:val>
            <c:numRef>
              <c:f>'Summary response super resp non'!$B$15:$C$15</c:f>
              <c:numCache>
                <c:formatCode>0%</c:formatCode>
                <c:ptCount val="2"/>
                <c:pt idx="0">
                  <c:v>0.32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3A-4E08-B0F2-230551D60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18041632"/>
        <c:axId val="1535617808"/>
      </c:barChart>
      <c:catAx>
        <c:axId val="161804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35617808"/>
        <c:crosses val="autoZero"/>
        <c:auto val="1"/>
        <c:lblAlgn val="ctr"/>
        <c:lblOffset val="100"/>
        <c:noMultiLvlLbl val="0"/>
      </c:catAx>
      <c:valAx>
        <c:axId val="15356178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1804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783770778652669"/>
          <c:y val="0.19549722951297754"/>
          <c:w val="0.23438451443569555"/>
          <c:h val="0.528125911344415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800" cap="none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Annualized exacerbations</a:t>
            </a:r>
          </a:p>
        </c:rich>
      </c:tx>
      <c:layout>
        <c:manualLayout>
          <c:xMode val="edge"/>
          <c:yMode val="edge"/>
          <c:x val="0.13720811625385951"/>
          <c:y val="5.90930930930930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7277740114406396E-2"/>
          <c:y val="0.24699517856431119"/>
          <c:w val="0.78251655018791777"/>
          <c:h val="0.633649295602555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Sheet2!$A$5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Sheet2!$B$4:$E$4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Sheet2!$B$5:$E$5</c:f>
              <c:numCache>
                <c:formatCode>General</c:formatCode>
                <c:ptCount val="4"/>
                <c:pt idx="0">
                  <c:v>3.4</c:v>
                </c:pt>
                <c:pt idx="1">
                  <c:v>4.0999999999999996</c:v>
                </c:pt>
                <c:pt idx="2">
                  <c:v>2.1</c:v>
                </c:pt>
                <c:pt idx="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8-FF4B-8618-89D0307F4A0A}"/>
            </c:ext>
          </c:extLst>
        </c:ser>
        <c:ser>
          <c:idx val="1"/>
          <c:order val="1"/>
          <c:tx>
            <c:strRef>
              <c:f>Sheet2!$A$6</c:f>
              <c:strCache>
                <c:ptCount val="1"/>
                <c:pt idx="0">
                  <c:v>Follow 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Sheet2!$B$4:$E$4</c:f>
              <c:strCache>
                <c:ptCount val="4"/>
                <c:pt idx="0">
                  <c:v>Anti IgE</c:v>
                </c:pt>
                <c:pt idx="1">
                  <c:v>Anti IL5/IL5R</c:v>
                </c:pt>
                <c:pt idx="2">
                  <c:v>Anti IL4/13</c:v>
                </c:pt>
                <c:pt idx="3">
                  <c:v>No biologic</c:v>
                </c:pt>
              </c:strCache>
            </c:strRef>
          </c:cat>
          <c:val>
            <c:numRef>
              <c:f>Sheet2!$B$6:$E$6</c:f>
              <c:numCache>
                <c:formatCode>General</c:formatCode>
                <c:ptCount val="4"/>
                <c:pt idx="0">
                  <c:v>2.8</c:v>
                </c:pt>
                <c:pt idx="1">
                  <c:v>2.5</c:v>
                </c:pt>
                <c:pt idx="2">
                  <c:v>1.2</c:v>
                </c:pt>
                <c:pt idx="3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88-FF4B-8618-89D0307F4A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0"/>
        <c:axId val="1860628448"/>
        <c:axId val="1861133504"/>
      </c:barChart>
      <c:catAx>
        <c:axId val="1860628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61133504"/>
        <c:crosses val="autoZero"/>
        <c:auto val="1"/>
        <c:lblAlgn val="ctr"/>
        <c:lblOffset val="100"/>
        <c:noMultiLvlLbl val="0"/>
      </c:catAx>
      <c:valAx>
        <c:axId val="1861133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062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0.89258</cdr:x>
      <cdr:y>0.56375</cdr:y>
    </cdr:from>
    <cdr:to>
      <cdr:x>0.98483</cdr:x>
      <cdr:y>0.61196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CC3C62-13B1-CC66-F185-CAAF855A8356}"/>
            </a:ext>
          </a:extLst>
        </cdr:cNvPr>
        <cdr:cNvSpPr txBox="1"/>
      </cdr:nvSpPr>
      <cdr:spPr>
        <a:xfrm xmlns:a="http://schemas.openxmlformats.org/drawingml/2006/main">
          <a:off x="4652494" y="1895561"/>
          <a:ext cx="480845" cy="1620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0.88987</cdr:x>
      <cdr:y>0.56311</cdr:y>
    </cdr:from>
    <cdr:to>
      <cdr:x>0.98735</cdr:x>
      <cdr:y>0.61075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C34711ED-27E3-CB62-08B1-DAD3BB50B122}"/>
            </a:ext>
          </a:extLst>
        </cdr:cNvPr>
        <cdr:cNvSpPr txBox="1"/>
      </cdr:nvSpPr>
      <cdr:spPr>
        <a:xfrm xmlns:a="http://schemas.openxmlformats.org/drawingml/2006/main">
          <a:off x="4654963" y="1915837"/>
          <a:ext cx="509924" cy="1620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0D56C-5B63-407D-877F-D6E93A6E3B04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079F1-F194-4F18-A107-8BD6EEA02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8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g12f8558d348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6" name="Google Shape;856;g12f8558d348_1_8:notes"/>
          <p:cNvSpPr txBox="1">
            <a:spLocks noGrp="1"/>
          </p:cNvSpPr>
          <p:nvPr>
            <p:ph type="body" idx="1"/>
          </p:nvPr>
        </p:nvSpPr>
        <p:spPr>
          <a:xfrm>
            <a:off x="685316" y="4400602"/>
            <a:ext cx="5487381" cy="3600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300"/>
          </a:p>
        </p:txBody>
      </p:sp>
      <p:sp>
        <p:nvSpPr>
          <p:cNvPr id="857" name="Google Shape;857;g12f8558d348_1_8:notes"/>
          <p:cNvSpPr txBox="1">
            <a:spLocks noGrp="1"/>
          </p:cNvSpPr>
          <p:nvPr>
            <p:ph type="sldNum" idx="12"/>
          </p:nvPr>
        </p:nvSpPr>
        <p:spPr>
          <a:xfrm>
            <a:off x="3883999" y="8684973"/>
            <a:ext cx="2972397" cy="459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ED85E-5EB0-4E4A-9E86-044D9D9BD64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98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079F1-F194-4F18-A107-8BD6EEA027C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38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5D8-38DF-D8F6-9DFE-786551410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  <a:prstGeom prst="rect">
            <a:avLst/>
          </a:prstGeo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3950F-E109-3A3F-F2D5-536288CE1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B6631-33DA-E675-CBB5-CE198DAC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D617C-B3DB-A76F-AD0B-BE2588A1B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78FD4-C15C-B635-9606-F6C8225F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8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12FC-3C25-EA41-98AF-A7AF015AF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E01258-92A2-F44A-1CF3-1D957AAF8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72AAA-8EFF-4689-C7DE-2C587F136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E8136-7FC2-1B87-B8AB-F7358724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75E02-2CE7-4719-DBC8-DDC88651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6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12B25A-176E-E690-9A53-0083CB483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A8D3D-841E-393B-A57A-93E64D5AC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A6EFD-ACD2-3573-4311-FE4D87D5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9D785-D28C-4ADC-12F5-B88505BB6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4273F-3D5B-CD90-5C5E-AF2B6173A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30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3BA23-BDF4-CD4B-6650-ED88F9C2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3C2F3-AF56-7549-5F0E-250F0FA2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48D7-2476-1717-37D1-E6469A26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07-85DF-2447-9C0A-9C0EA5157EB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5DBA6-94B9-8F20-BE2E-CF179171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0A898-4EB5-420F-01BA-DE4F0C0C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54DC-386B-F84F-B977-2BBBAF1ED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5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584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–"/>
              <a:defRPr/>
            </a:lvl4pPr>
            <a:lvl5pPr marL="4572000" lvl="4" indent="-55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Char char="»"/>
              <a:defRPr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3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381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685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4572000" lvl="4" indent="-685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»"/>
              <a:defRPr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2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Google Shape;66;p15"/>
          <p:cNvSpPr/>
          <p:nvPr/>
        </p:nvSpPr>
        <p:spPr>
          <a:xfrm>
            <a:off x="0" y="2112581"/>
            <a:ext cx="18288000" cy="914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0" y="2243961"/>
            <a:ext cx="18288000" cy="914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47700" y="41195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484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/>
          <p:nvPr/>
        </p:nvSpPr>
        <p:spPr>
          <a:xfrm>
            <a:off x="0" y="2112581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/>
          <p:nvPr/>
        </p:nvSpPr>
        <p:spPr>
          <a:xfrm>
            <a:off x="0" y="2243961"/>
            <a:ext cx="18288000" cy="9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2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1404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584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–"/>
              <a:defRPr/>
            </a:lvl4pPr>
            <a:lvl5pPr marL="4572000" lvl="4" indent="-55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Char char="»"/>
              <a:defRPr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2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3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647700" y="295848"/>
            <a:ext cx="16992600" cy="908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83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819808" y="1846225"/>
            <a:ext cx="16522260" cy="288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600"/>
              <a:buFont typeface="Arial"/>
              <a:buChar char="•"/>
              <a:defRPr sz="3300" b="0" i="0">
                <a:latin typeface="Calibri"/>
                <a:ea typeface="Calibri"/>
                <a:cs typeface="Calibri"/>
                <a:sym typeface="Calibri"/>
              </a:defRPr>
            </a:lvl1pPr>
            <a:lvl2pPr marL="1828800" lvl="1" indent="-635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2pPr>
            <a:lvl3pPr marL="2743200" lvl="2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3pPr>
            <a:lvl4pPr marL="3657600" lvl="3" indent="-584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4pPr>
            <a:lvl5pPr marL="4572000" lvl="4" indent="-55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Google Shape;88;p18"/>
          <p:cNvSpPr/>
          <p:nvPr/>
        </p:nvSpPr>
        <p:spPr>
          <a:xfrm rot="10800000">
            <a:off x="0" y="491706"/>
            <a:ext cx="18288000" cy="1082984"/>
          </a:xfrm>
          <a:prstGeom prst="rect">
            <a:avLst/>
          </a:prstGeom>
          <a:solidFill>
            <a:srgbClr val="005299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27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04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054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Title and Content">
  <p:cSld name="4_Title and Conte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584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–"/>
              <a:defRPr/>
            </a:lvl4pPr>
            <a:lvl5pPr marL="4572000" lvl="4" indent="-55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Char char="»"/>
              <a:defRPr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2"/>
          </p:nvPr>
        </p:nvSpPr>
        <p:spPr>
          <a:xfrm>
            <a:off x="646386" y="9094028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3"/>
          </p:nvPr>
        </p:nvSpPr>
        <p:spPr>
          <a:xfrm>
            <a:off x="8620892" y="9094028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Google Shape;94;p20"/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0"/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9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291084" y="216466"/>
            <a:ext cx="16992600" cy="856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573093" y="9245922"/>
            <a:ext cx="3573990" cy="967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3997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9845-E2B8-66E3-2AFB-658115D9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6F3E-BD0D-4901-BB43-127BCC7C6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B40D9-6BE6-6DC1-6E25-BD3FF9B6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48D81-6891-0399-E360-0620F3EA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38BE9-DBFD-B05E-5130-6B5D3114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23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25FA3-FAA8-323D-BB85-11C974CBA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3093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75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/>
          <p:nvPr/>
        </p:nvSpPr>
        <p:spPr>
          <a:xfrm>
            <a:off x="0" y="4083276"/>
            <a:ext cx="18288000" cy="24475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1"/>
          <p:cNvSpPr txBox="1">
            <a:spLocks noGrp="1"/>
          </p:cNvSpPr>
          <p:nvPr>
            <p:ph type="subTitle" idx="1"/>
          </p:nvPr>
        </p:nvSpPr>
        <p:spPr>
          <a:xfrm>
            <a:off x="425667" y="6588512"/>
            <a:ext cx="17468194" cy="1781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600"/>
              <a:buNone/>
              <a:defRPr sz="32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rgbClr val="909090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rgbClr val="909090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>
                <a:solidFill>
                  <a:srgbClr val="909090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>
                <a:solidFill>
                  <a:srgbClr val="909090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ctrTitle"/>
          </p:nvPr>
        </p:nvSpPr>
        <p:spPr>
          <a:xfrm>
            <a:off x="441435" y="4099879"/>
            <a:ext cx="17452426" cy="2205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03" name="Google Shape;10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77955" y="2023779"/>
            <a:ext cx="5132090" cy="1675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6352" y="8597103"/>
            <a:ext cx="2467868" cy="1227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3718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Title and Conten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685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4572000" lvl="4" indent="-685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»"/>
              <a:defRPr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2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Google Shape;113;p23"/>
          <p:cNvSpPr txBox="1">
            <a:spLocks noGrp="1"/>
          </p:cNvSpPr>
          <p:nvPr>
            <p:ph type="body" idx="3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Google Shape;114;p23"/>
          <p:cNvSpPr/>
          <p:nvPr/>
        </p:nvSpPr>
        <p:spPr>
          <a:xfrm>
            <a:off x="0" y="2112581"/>
            <a:ext cx="18288000" cy="914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3"/>
          <p:cNvSpPr/>
          <p:nvPr/>
        </p:nvSpPr>
        <p:spPr>
          <a:xfrm>
            <a:off x="0" y="2243961"/>
            <a:ext cx="18288000" cy="914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3"/>
          <p:cNvSpPr txBox="1">
            <a:spLocks noGrp="1"/>
          </p:cNvSpPr>
          <p:nvPr>
            <p:ph type="title"/>
          </p:nvPr>
        </p:nvSpPr>
        <p:spPr>
          <a:xfrm>
            <a:off x="647700" y="41195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18" name="Google Shape;11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44948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/>
          <p:nvPr/>
        </p:nvSpPr>
        <p:spPr>
          <a:xfrm>
            <a:off x="0" y="2112581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7"/>
          <p:cNvSpPr/>
          <p:nvPr/>
        </p:nvSpPr>
        <p:spPr>
          <a:xfrm>
            <a:off x="0" y="2243961"/>
            <a:ext cx="18288000" cy="9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5" name="Google Shape;145;p27"/>
          <p:cNvSpPr txBox="1">
            <a:spLocks noGrp="1"/>
          </p:cNvSpPr>
          <p:nvPr>
            <p:ph type="body" idx="1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6" name="Google Shape;146;p27"/>
          <p:cNvSpPr txBox="1">
            <a:spLocks noGrp="1"/>
          </p:cNvSpPr>
          <p:nvPr>
            <p:ph type="body" idx="2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7" name="Google Shape;147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3861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preserve="1">
  <p:cSld name="2_Title and Conten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584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–"/>
              <a:defRPr/>
            </a:lvl4pPr>
            <a:lvl5pPr marL="4572000" lvl="4" indent="-55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Char char="»"/>
              <a:defRPr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1" name="Google Shape;151;p28"/>
          <p:cNvSpPr txBox="1">
            <a:spLocks noGrp="1"/>
          </p:cNvSpPr>
          <p:nvPr>
            <p:ph type="body" idx="2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2" name="Google Shape;152;p28"/>
          <p:cNvSpPr txBox="1">
            <a:spLocks noGrp="1"/>
          </p:cNvSpPr>
          <p:nvPr>
            <p:ph type="body" idx="3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53" name="Google Shape;153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8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55" name="Google Shape;155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6613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preserve="1">
  <p:cSld name="Title and Tex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>
            <a:spLocks noGrp="1"/>
          </p:cNvSpPr>
          <p:nvPr>
            <p:ph type="body" idx="1"/>
          </p:nvPr>
        </p:nvSpPr>
        <p:spPr>
          <a:xfrm>
            <a:off x="819808" y="1846225"/>
            <a:ext cx="16522260" cy="288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600"/>
              <a:buFont typeface="Arial"/>
              <a:buChar char="•"/>
              <a:defRPr sz="3300" b="0" i="0">
                <a:latin typeface="Calibri"/>
                <a:ea typeface="Calibri"/>
                <a:cs typeface="Calibri"/>
                <a:sym typeface="Calibri"/>
              </a:defRPr>
            </a:lvl1pPr>
            <a:lvl2pPr marL="1828800" lvl="1" indent="-635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2pPr>
            <a:lvl3pPr marL="2743200" lvl="2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3pPr>
            <a:lvl4pPr marL="3657600" lvl="3" indent="-584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4pPr>
            <a:lvl5pPr marL="4572000" lvl="4" indent="-55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8" name="Google Shape;158;p29"/>
          <p:cNvSpPr/>
          <p:nvPr/>
        </p:nvSpPr>
        <p:spPr>
          <a:xfrm rot="10800000">
            <a:off x="0" y="491706"/>
            <a:ext cx="18288000" cy="1082984"/>
          </a:xfrm>
          <a:prstGeom prst="rect">
            <a:avLst/>
          </a:prstGeom>
          <a:solidFill>
            <a:srgbClr val="005299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27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1340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preserve="1">
  <p:cSld name="Section 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/>
          <p:nvPr/>
        </p:nvSpPr>
        <p:spPr>
          <a:xfrm>
            <a:off x="3" y="3074282"/>
            <a:ext cx="14267794" cy="24475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37150" tIns="68550" rIns="137150" bIns="68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782478" y="4054572"/>
            <a:ext cx="12489472" cy="1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685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48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795065" y="5900322"/>
            <a:ext cx="12527694" cy="1150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68575" bIns="34275" anchor="t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600"/>
              <a:buNone/>
              <a:defRPr sz="3200">
                <a:solidFill>
                  <a:schemeClr val="accent3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–"/>
              <a:defRPr/>
            </a:lvl2pPr>
            <a:lvl3pPr marL="2743200" lvl="2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  <a:defRPr/>
            </a:lvl3pPr>
            <a:lvl4pPr marL="3657600" lvl="3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–"/>
              <a:defRPr/>
            </a:lvl4pPr>
            <a:lvl5pPr marL="4572000" lvl="4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»"/>
              <a:defRPr/>
            </a:lvl5pPr>
            <a:lvl6pPr marL="5486400" lvl="5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6400800" lvl="6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7315200" lvl="7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8229600" lvl="8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7" name="Google Shape;7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355836" y="650393"/>
            <a:ext cx="2161284" cy="705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59968" y="9042804"/>
            <a:ext cx="1571868" cy="781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61116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 1" preserve="1">
  <p:cSld name="2_Title and Content 1"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7"/>
          <p:cNvSpPr txBox="1">
            <a:spLocks noGrp="1"/>
          </p:cNvSpPr>
          <p:nvPr>
            <p:ph type="title"/>
          </p:nvPr>
        </p:nvSpPr>
        <p:spPr>
          <a:xfrm>
            <a:off x="505162" y="341884"/>
            <a:ext cx="173004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700" rIns="5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7" name="Google Shape;347;p57"/>
          <p:cNvSpPr txBox="1">
            <a:spLocks noGrp="1"/>
          </p:cNvSpPr>
          <p:nvPr>
            <p:ph type="body" idx="1"/>
          </p:nvPr>
        </p:nvSpPr>
        <p:spPr>
          <a:xfrm>
            <a:off x="504650" y="1815174"/>
            <a:ext cx="17313000" cy="78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51425" bIns="25700" anchor="t" anchorCtr="0">
            <a:noAutofit/>
          </a:bodyPr>
          <a:lstStyle>
            <a:lvl1pPr marL="914378" lvl="0" indent="-609586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200"/>
              <a:buChar char="•"/>
              <a:defRPr/>
            </a:lvl1pPr>
            <a:lvl2pPr marL="1828756" lvl="1" indent="-59688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–"/>
              <a:defRPr/>
            </a:lvl2pPr>
            <a:lvl3pPr marL="2743132" lvl="2" indent="-57148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/>
            </a:lvl3pPr>
            <a:lvl4pPr marL="3657508" lvl="3" indent="-55878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Char char="–"/>
              <a:defRPr/>
            </a:lvl4pPr>
            <a:lvl5pPr marL="4571886" lvl="4" indent="-53338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600"/>
              <a:buChar char="»"/>
              <a:defRPr/>
            </a:lvl5pPr>
            <a:lvl6pPr marL="5486264" lvl="5" indent="-59688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6400640" lvl="6" indent="-59688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7315018" lvl="7" indent="-59688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8229394" lvl="8" indent="-59688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003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 preserve="1">
  <p:cSld name="Title Slide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2"/>
          <p:cNvSpPr/>
          <p:nvPr/>
        </p:nvSpPr>
        <p:spPr>
          <a:xfrm>
            <a:off x="0" y="4083276"/>
            <a:ext cx="18288000" cy="24475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32"/>
          <p:cNvSpPr txBox="1">
            <a:spLocks noGrp="1"/>
          </p:cNvSpPr>
          <p:nvPr>
            <p:ph type="subTitle" idx="1"/>
          </p:nvPr>
        </p:nvSpPr>
        <p:spPr>
          <a:xfrm>
            <a:off x="425667" y="6588512"/>
            <a:ext cx="17468194" cy="1781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600"/>
              <a:buNone/>
              <a:defRPr sz="32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rgbClr val="909090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rgbClr val="909090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>
                <a:solidFill>
                  <a:srgbClr val="909090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>
                <a:solidFill>
                  <a:srgbClr val="909090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8" name="Google Shape;168;p32"/>
          <p:cNvSpPr txBox="1">
            <a:spLocks noGrp="1"/>
          </p:cNvSpPr>
          <p:nvPr>
            <p:ph type="ctrTitle"/>
          </p:nvPr>
        </p:nvSpPr>
        <p:spPr>
          <a:xfrm>
            <a:off x="441435" y="4099879"/>
            <a:ext cx="17452426" cy="2205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69" name="Google Shape;169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77955" y="2023779"/>
            <a:ext cx="5132090" cy="1675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6352" y="8597103"/>
            <a:ext cx="2467868" cy="1227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07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77D18-9C70-9CDE-2DA2-8A2BCEB05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B7DA6-B6DF-DB8E-60E6-9BB71E88A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73D5B-6416-439A-07B4-B53235722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43DE4-5BBF-3108-5068-FDEC8FFE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9694E-3FB1-C433-54A7-6522CA3BE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42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Title and Content" preserve="1">
  <p:cSld name="4_Title and Conten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6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828800" lvl="1" indent="-635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2743200" lvl="2" indent="-609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3657600" lvl="3" indent="-584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–"/>
              <a:defRPr/>
            </a:lvl4pPr>
            <a:lvl5pPr marL="4572000" lvl="4" indent="-55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Char char="»"/>
              <a:defRPr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6" name="Google Shape;196;p36"/>
          <p:cNvSpPr txBox="1">
            <a:spLocks noGrp="1"/>
          </p:cNvSpPr>
          <p:nvPr>
            <p:ph type="body" idx="2"/>
          </p:nvPr>
        </p:nvSpPr>
        <p:spPr>
          <a:xfrm>
            <a:off x="646386" y="9094028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Google Shape;197;p36"/>
          <p:cNvSpPr txBox="1">
            <a:spLocks noGrp="1"/>
          </p:cNvSpPr>
          <p:nvPr>
            <p:ph type="body" idx="3"/>
          </p:nvPr>
        </p:nvSpPr>
        <p:spPr>
          <a:xfrm>
            <a:off x="8620892" y="9094028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800"/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8" name="Google Shape;198;p36"/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6"/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0" name="Google Shape;20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9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36"/>
          <p:cNvSpPr txBox="1">
            <a:spLocks noGrp="1"/>
          </p:cNvSpPr>
          <p:nvPr>
            <p:ph type="title"/>
          </p:nvPr>
        </p:nvSpPr>
        <p:spPr>
          <a:xfrm>
            <a:off x="291084" y="216466"/>
            <a:ext cx="16992600" cy="856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202" name="Google Shape;202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573093" y="9245922"/>
            <a:ext cx="3573990" cy="967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2126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/>
          <p:nvPr/>
        </p:nvSpPr>
        <p:spPr>
          <a:xfrm>
            <a:off x="0" y="2112581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7"/>
          <p:cNvSpPr/>
          <p:nvPr/>
        </p:nvSpPr>
        <p:spPr>
          <a:xfrm>
            <a:off x="0" y="2243961"/>
            <a:ext cx="18288000" cy="9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7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7" name="Google Shape;207;p37"/>
          <p:cNvSpPr txBox="1">
            <a:spLocks noGrp="1"/>
          </p:cNvSpPr>
          <p:nvPr>
            <p:ph type="body" idx="1"/>
          </p:nvPr>
        </p:nvSpPr>
        <p:spPr>
          <a:xfrm>
            <a:off x="646386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8" name="Google Shape;208;p37"/>
          <p:cNvSpPr txBox="1">
            <a:spLocks noGrp="1"/>
          </p:cNvSpPr>
          <p:nvPr>
            <p:ph type="body" idx="2"/>
          </p:nvPr>
        </p:nvSpPr>
        <p:spPr>
          <a:xfrm>
            <a:off x="8620892" y="9094026"/>
            <a:ext cx="7704000" cy="80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914400" lvl="0" indent="-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600"/>
            </a:lvl1pPr>
            <a:lvl2pPr marL="1828800" lvl="1" indent="-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800"/>
            </a:lvl2pPr>
            <a:lvl3pPr marL="2743200" lvl="2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3pPr>
            <a:lvl4pPr marL="3657600" lvl="3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4pPr>
            <a:lvl5pPr marL="4572000" lvl="4" indent="-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1800"/>
            </a:lvl5pPr>
            <a:lvl6pPr marL="5486400" lvl="5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400800" lvl="6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5200" lvl="7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9600" lvl="8" indent="-685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09" name="Google Shape;209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60087" y="257132"/>
            <a:ext cx="1357134" cy="442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2259" y="9504075"/>
            <a:ext cx="1006502" cy="50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448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preserve="1">
  <p:cSld name="Title and 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8"/>
          <p:cNvSpPr txBox="1">
            <a:spLocks noGrp="1"/>
          </p:cNvSpPr>
          <p:nvPr>
            <p:ph type="body" idx="1"/>
          </p:nvPr>
        </p:nvSpPr>
        <p:spPr>
          <a:xfrm>
            <a:off x="819808" y="1846225"/>
            <a:ext cx="16522260" cy="288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914400" lvl="0" indent="-660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600"/>
              <a:buFont typeface="Arial"/>
              <a:buChar char="•"/>
              <a:defRPr sz="3300" b="0" i="0">
                <a:latin typeface="Calibri"/>
                <a:ea typeface="Calibri"/>
                <a:cs typeface="Calibri"/>
                <a:sym typeface="Calibri"/>
              </a:defRPr>
            </a:lvl1pPr>
            <a:lvl2pPr marL="1828800" lvl="1" indent="-635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2pPr>
            <a:lvl3pPr marL="2743200" lvl="2" indent="-609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3pPr>
            <a:lvl4pPr marL="3657600" lvl="3" indent="-584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4pPr>
            <a:lvl5pPr marL="4572000" lvl="4" indent="-55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mo"/>
              <a:buChar char="−"/>
              <a:defRPr sz="3300" b="0" i="0">
                <a:latin typeface="Calibri"/>
                <a:ea typeface="Calibri"/>
                <a:cs typeface="Calibri"/>
                <a:sym typeface="Calibri"/>
              </a:defRPr>
            </a:lvl5pPr>
            <a:lvl6pPr marL="5486400" lvl="5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6pPr>
            <a:lvl7pPr marL="6400800" lvl="6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7pPr>
            <a:lvl8pPr marL="7315200" lvl="7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8pPr>
            <a:lvl9pPr marL="8229600" lvl="8" indent="-6477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3" name="Google Shape;213;p38"/>
          <p:cNvSpPr/>
          <p:nvPr/>
        </p:nvSpPr>
        <p:spPr>
          <a:xfrm rot="10800000">
            <a:off x="0" y="491706"/>
            <a:ext cx="18288000" cy="1082984"/>
          </a:xfrm>
          <a:prstGeom prst="rect">
            <a:avLst/>
          </a:prstGeom>
          <a:solidFill>
            <a:srgbClr val="005299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27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19443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4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6"/>
            <a:ext cx="13716000" cy="248364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82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3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2564609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6884196"/>
            <a:ext cx="15773400" cy="2250280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383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373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2521744"/>
            <a:ext cx="7736680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3757613"/>
            <a:ext cx="7736680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2521744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062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272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5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25FE-90B1-D180-F595-3BAA5E2E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85237-A4B0-6499-F70F-3202C7F98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B38C8-03B1-E5E3-5D52-7C80FFFE3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2C7D7-6F8C-64A2-CF12-751A0657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8F19E-BDC1-BB58-5306-AECCC75B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C316E-7687-CADD-297A-186340D6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220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9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086101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431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4782" y="1481139"/>
            <a:ext cx="9258300" cy="731043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086101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229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958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547689"/>
            <a:ext cx="3943350" cy="87177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547689"/>
            <a:ext cx="11601450" cy="87177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4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2550E-5392-4CEA-58F7-724C03EC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ECFF1-9413-7753-4C45-6A1CF3F4D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BEFA5-B278-378B-7659-998849E36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AD0AA1-2AFE-DBA8-E749-E675B149F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62E0BF-2D04-D34E-9E04-00A35A4A2C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6ECD-6B55-9D0D-B5D1-ECAE24B65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B79F04-06C0-2F21-7FBB-1C5E6EC5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C07166-1517-6563-1840-9800689B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07296-3829-2ADE-03E0-0E96DAFD4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E71F3-B829-6464-9FFA-97933B17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18488-433A-B87F-7E5B-3A8E189F5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37C66-0C9C-2894-75BE-D67D81ED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FAA5DC-DAF8-F9D9-6244-435488030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C78099-CD5D-82A9-C867-6ABC2EEE2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D9773-731A-682E-C340-9FF531D4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7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FEE1-5931-06A6-C029-F5DBF150A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4763C-1CAA-9DBC-8AA0-50AFE336F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B76EC-DBF9-3F8C-397A-63BAFCA1A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1188F-DE7B-0BFF-2E8F-21E7A7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2966C-9066-5497-71E5-F1F299E42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8BB19-B959-2657-1D19-C7DA0289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3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11044-44E4-A1BA-5A57-5DE7F5A32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1F231B-1DB7-AB5D-F2EA-5070EC103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FA752-B84E-E7D0-2316-2DEB21E95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D84BB-F907-914F-03F4-B8F3BEB0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73C21-E3C9-5DBA-D9FA-1E60BAF5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BA4CB-01A0-60B4-3DF8-3BF94DB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8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19214-830B-2EF6-C69C-02398383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C3E94-F19B-442E-E998-A548B2370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43E65-29F8-5A3B-92D0-CA7B9536A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4CA64-19FC-104C-9FB7-3B8F19B1632E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D24F7-8AB5-222D-4B81-DBF6E7951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A2B34-0B7D-2827-C463-4F5E84598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6829C-EA32-1147-8A33-E8EF932E3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9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1EEC3-2A4D-18C5-3629-108811E7E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869C1-228D-CBEB-FB65-383F258DB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10F54-DD44-0154-0BFA-4CF6AFF77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4E07-85DF-2447-9C0A-9C0EA5157EB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3C71-33BC-361D-C86C-8250EB1B2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DA681-E50A-986A-C3E5-A44A750A2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54DC-386B-F84F-B977-2BBBAF1ED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1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21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000"/>
              <a:buFont typeface="Arial"/>
              <a:buChar char="–"/>
              <a:defRPr sz="1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0" y="1381057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0" y="1512437"/>
            <a:ext cx="18288000" cy="9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25864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708" r:id="rId8"/>
    <p:sldLayoutId id="2147483683" r:id="rId9"/>
    <p:sldLayoutId id="2147483709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  <p15:guide id="3" orient="horz" pos="787">
          <p15:clr>
            <a:srgbClr val="F26B43"/>
          </p15:clr>
        </p15:guide>
        <p15:guide id="4" pos="2880">
          <p15:clr>
            <a:srgbClr val="F26B43"/>
          </p15:clr>
        </p15:guide>
        <p15:guide id="5" pos="555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21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000"/>
              <a:buFont typeface="Arial"/>
              <a:buChar char="–"/>
              <a:defRPr sz="1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22"/>
          <p:cNvSpPr/>
          <p:nvPr/>
        </p:nvSpPr>
        <p:spPr>
          <a:xfrm>
            <a:off x="0" y="1381057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2"/>
          <p:cNvSpPr/>
          <p:nvPr/>
        </p:nvSpPr>
        <p:spPr>
          <a:xfrm>
            <a:off x="0" y="1512437"/>
            <a:ext cx="18288000" cy="9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67363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  <p15:guide id="3" orient="horz" pos="787">
          <p15:clr>
            <a:srgbClr val="F26B43"/>
          </p15:clr>
        </p15:guide>
        <p15:guide id="4" pos="2880">
          <p15:clr>
            <a:srgbClr val="F26B43"/>
          </p15:clr>
        </p15:guide>
        <p15:guide id="5" pos="555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281940" y="-409649"/>
            <a:ext cx="16992600" cy="158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2" name="Google Shape;162;p31"/>
          <p:cNvSpPr txBox="1">
            <a:spLocks noGrp="1"/>
          </p:cNvSpPr>
          <p:nvPr>
            <p:ph type="body" idx="1"/>
          </p:nvPr>
        </p:nvSpPr>
        <p:spPr>
          <a:xfrm>
            <a:off x="647700" y="2497932"/>
            <a:ext cx="16992600" cy="6346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21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000"/>
              <a:buFont typeface="Arial"/>
              <a:buChar char="–"/>
              <a:defRPr sz="1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Google Shape;163;p31"/>
          <p:cNvSpPr/>
          <p:nvPr/>
        </p:nvSpPr>
        <p:spPr>
          <a:xfrm>
            <a:off x="0" y="1381057"/>
            <a:ext cx="18288000" cy="914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1"/>
          <p:cNvSpPr/>
          <p:nvPr/>
        </p:nvSpPr>
        <p:spPr>
          <a:xfrm>
            <a:off x="0" y="1512437"/>
            <a:ext cx="18288000" cy="9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03375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  <p15:guide id="3" orient="horz" pos="787">
          <p15:clr>
            <a:srgbClr val="F26B43"/>
          </p15:clr>
        </p15:guide>
        <p15:guide id="4" pos="2880">
          <p15:clr>
            <a:srgbClr val="F26B43"/>
          </p15:clr>
        </p15:guide>
        <p15:guide id="5" pos="555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7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4"/>
          <p:cNvSpPr txBox="1">
            <a:spLocks noGrp="1"/>
          </p:cNvSpPr>
          <p:nvPr>
            <p:ph type="ctrTitle"/>
          </p:nvPr>
        </p:nvSpPr>
        <p:spPr>
          <a:xfrm>
            <a:off x="441435" y="4099879"/>
            <a:ext cx="17452426" cy="2205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182850" bIns="0" anchor="ctr" anchorCtr="0">
            <a:noAutofit/>
          </a:bodyPr>
          <a:lstStyle/>
          <a:p>
            <a:pPr>
              <a:buSzPts val="2000"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Real-World Biologics Response and Super-Response in the International Severe Asthma Registry cohort (LUMINANT)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333560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98;p36">
            <a:extLst>
              <a:ext uri="{FF2B5EF4-FFF2-40B4-BE49-F238E27FC236}">
                <a16:creationId xmlns:a16="http://schemas.microsoft.com/office/drawing/2014/main" id="{13DC7BB9-0210-7BF9-8016-DA4C761447F8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99;p36">
            <a:extLst>
              <a:ext uri="{FF2B5EF4-FFF2-40B4-BE49-F238E27FC236}">
                <a16:creationId xmlns:a16="http://schemas.microsoft.com/office/drawing/2014/main" id="{DAA18818-A285-43AF-134A-D99A6017A8DD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3F37B03C-FA23-4D1C-94F0-F59D9E9FD3EF}"/>
              </a:ext>
            </a:extLst>
          </p:cNvPr>
          <p:cNvSpPr txBox="1"/>
          <p:nvPr/>
        </p:nvSpPr>
        <p:spPr>
          <a:xfrm>
            <a:off x="648000" y="612000"/>
            <a:ext cx="14173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Treatment responsiveness by biologic class </a:t>
            </a:r>
          </a:p>
        </p:txBody>
      </p:sp>
      <p:sp>
        <p:nvSpPr>
          <p:cNvPr id="2" name="Content Placeholder 10">
            <a:extLst>
              <a:ext uri="{FF2B5EF4-FFF2-40B4-BE49-F238E27FC236}">
                <a16:creationId xmlns:a16="http://schemas.microsoft.com/office/drawing/2014/main" id="{DCA8FDA5-270E-7D67-7D02-D4AF40F09C29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4071051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nti-IL5/IL5R initiators had greater improvement in AER than anti-</a:t>
            </a:r>
            <a:r>
              <a:rPr lang="en-US" sz="2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IgE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initiators despite worse baseline impairment</a:t>
            </a:r>
            <a:endParaRPr lang="en-US" sz="2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oogle Shape;200;p36">
            <a:extLst>
              <a:ext uri="{FF2B5EF4-FFF2-40B4-BE49-F238E27FC236}">
                <a16:creationId xmlns:a16="http://schemas.microsoft.com/office/drawing/2014/main" id="{A30A894E-C067-15EE-D1E2-F8E0D599B07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03F7D34-4D43-B2D1-B8D5-F26A16EB1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007381"/>
              </p:ext>
            </p:extLst>
          </p:nvPr>
        </p:nvGraphicFramePr>
        <p:xfrm>
          <a:off x="648000" y="2959254"/>
          <a:ext cx="14081757" cy="6734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05893">
                  <a:extLst>
                    <a:ext uri="{9D8B030D-6E8A-4147-A177-3AD203B41FA5}">
                      <a16:colId xmlns:a16="http://schemas.microsoft.com/office/drawing/2014/main" val="1543748818"/>
                    </a:ext>
                  </a:extLst>
                </a:gridCol>
                <a:gridCol w="2107313">
                  <a:extLst>
                    <a:ext uri="{9D8B030D-6E8A-4147-A177-3AD203B41FA5}">
                      <a16:colId xmlns:a16="http://schemas.microsoft.com/office/drawing/2014/main" val="2189352879"/>
                    </a:ext>
                  </a:extLst>
                </a:gridCol>
                <a:gridCol w="2107313">
                  <a:extLst>
                    <a:ext uri="{9D8B030D-6E8A-4147-A177-3AD203B41FA5}">
                      <a16:colId xmlns:a16="http://schemas.microsoft.com/office/drawing/2014/main" val="1542877904"/>
                    </a:ext>
                  </a:extLst>
                </a:gridCol>
                <a:gridCol w="2107313">
                  <a:extLst>
                    <a:ext uri="{9D8B030D-6E8A-4147-A177-3AD203B41FA5}">
                      <a16:colId xmlns:a16="http://schemas.microsoft.com/office/drawing/2014/main" val="728735896"/>
                    </a:ext>
                  </a:extLst>
                </a:gridCol>
                <a:gridCol w="1253925">
                  <a:extLst>
                    <a:ext uri="{9D8B030D-6E8A-4147-A177-3AD203B41FA5}">
                      <a16:colId xmlns:a16="http://schemas.microsoft.com/office/drawing/2014/main" val="3196374438"/>
                    </a:ext>
                  </a:extLst>
                </a:gridCol>
              </a:tblGrid>
              <a:tr h="438574">
                <a:tc grid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Proportions of responders and super-responders in single outcome domains, by biologic class </a:t>
                      </a:r>
                      <a:endParaRPr lang="en-GB" sz="2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999393"/>
                  </a:ext>
                </a:extLst>
              </a:tr>
              <a:tr h="7126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Anti-</a:t>
                      </a:r>
                      <a:r>
                        <a:rPr lang="en-US" sz="2000" b="1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IgE</a:t>
                      </a:r>
                      <a:b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 = 809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Anti-IL5/IL5R</a:t>
                      </a:r>
                      <a:br>
                        <a:rPr lang="en-GB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1244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Anti-IL4/13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br>
                        <a:rPr lang="en-GB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63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256334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92334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AER reduced ≥50%,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545" lvl="0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52%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(253/489)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†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545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62%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(542/874)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†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 (18/26)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19210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FEV</a:t>
                      </a:r>
                      <a:r>
                        <a:rPr lang="en-US" sz="2000" b="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 improved ≥100 mL,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 (144/292)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 (212/369)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 (10/15)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925694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Asthma control improved,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 (215/437)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 (293/616)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 (18/24)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765312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LTOCS dose reduced,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 (37/92)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 (125/240)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(2/4)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89219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Super-response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837611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Exacerbation elimination, % (number)   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545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ea typeface="+mn-ea"/>
                          <a:cs typeface="Arial"/>
                        </a:rPr>
                        <a:t>22%</a:t>
                      </a: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(134/618)</a:t>
                      </a:r>
                      <a:r>
                        <a:rPr lang="en-US" sz="20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†</a:t>
                      </a:r>
                      <a:endParaRPr lang="en-GB" sz="2000" kern="12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545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31%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(303/987)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†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 (10/31)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353697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FEV</a:t>
                      </a:r>
                      <a:r>
                        <a:rPr lang="en-US" sz="2000" b="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 improved ≥500 mL,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 (44/292)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 (80/369)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 (4/15)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26613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New well-controlled asthma,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27% (116/437)</a:t>
                      </a:r>
                      <a:r>
                        <a:rPr lang="en-US" sz="20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†</a:t>
                      </a:r>
                      <a:endParaRPr lang="en-GB" sz="2000" kern="1200" baseline="30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 (188/616)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‡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 (14/24</a:t>
                      </a:r>
                      <a:r>
                        <a:rPr lang="en-US" sz="20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†‡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04353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LTOCS ceased or tapered to &lt;5 mg/day,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34% (31/92)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 (103/240)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(1/4)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518339"/>
                  </a:ext>
                </a:extLst>
              </a:tr>
              <a:tr h="104161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AER, annualized exacerbation rate;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IgE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immunoglobulin E; IL, interleukin; IL5R, IL5 receptor; IL 4/13, interleukin 4/13; FEV</a:t>
                      </a:r>
                      <a:r>
                        <a:rPr lang="en-US" sz="1400" b="0" baseline="-25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forced expiratory volume in 1 second; LTOCS, long-term oral corticosteroids.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†, ‡ denote columns with significant difference on post-hoc testing (p &lt;0.05).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baseline="300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small numbers of patients on anti-IL4/13 therapy limit interpretation of data from this group.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36367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5A83F9D-1782-F9BF-6E80-282F2C9657AC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00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98;p36">
            <a:extLst>
              <a:ext uri="{FF2B5EF4-FFF2-40B4-BE49-F238E27FC236}">
                <a16:creationId xmlns:a16="http://schemas.microsoft.com/office/drawing/2014/main" id="{DBEB4C4B-8FF5-0788-417F-481BFABFF1DC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99;p36">
            <a:extLst>
              <a:ext uri="{FF2B5EF4-FFF2-40B4-BE49-F238E27FC236}">
                <a16:creationId xmlns:a16="http://schemas.microsoft.com/office/drawing/2014/main" id="{A4F604C1-5C59-EF97-07F0-2880C030F750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3F37B03C-FA23-4D1C-94F0-F59D9E9FD3EF}"/>
              </a:ext>
            </a:extLst>
          </p:cNvPr>
          <p:cNvSpPr txBox="1"/>
          <p:nvPr/>
        </p:nvSpPr>
        <p:spPr>
          <a:xfrm>
            <a:off x="648000" y="612000"/>
            <a:ext cx="14173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Treatment responsiveness by biologic class </a:t>
            </a:r>
          </a:p>
        </p:txBody>
      </p:sp>
      <p:sp>
        <p:nvSpPr>
          <p:cNvPr id="2" name="Content Placeholder 10">
            <a:extLst>
              <a:ext uri="{FF2B5EF4-FFF2-40B4-BE49-F238E27FC236}">
                <a16:creationId xmlns:a16="http://schemas.microsoft.com/office/drawing/2014/main" id="{DCA8FDA5-270E-7D67-7D02-D4AF40F09C29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4366991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Anti-IL4/13 initiators had the highest proportions of responders in all outcome domains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75% achieved improved asthma control and 58% new well-controlled asthma</a:t>
            </a: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Google Shape;200;p36">
            <a:extLst>
              <a:ext uri="{FF2B5EF4-FFF2-40B4-BE49-F238E27FC236}">
                <a16:creationId xmlns:a16="http://schemas.microsoft.com/office/drawing/2014/main" id="{E6FDDABE-9D8F-FB64-5B12-A260821051C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45D5574-2D27-D914-7687-BB3E7F3F3B5E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B7219A-FC11-A8CD-8093-5C20E3DF2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98694"/>
              </p:ext>
            </p:extLst>
          </p:nvPr>
        </p:nvGraphicFramePr>
        <p:xfrm>
          <a:off x="648000" y="2948027"/>
          <a:ext cx="14081757" cy="6734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05893">
                  <a:extLst>
                    <a:ext uri="{9D8B030D-6E8A-4147-A177-3AD203B41FA5}">
                      <a16:colId xmlns:a16="http://schemas.microsoft.com/office/drawing/2014/main" val="1543748818"/>
                    </a:ext>
                  </a:extLst>
                </a:gridCol>
                <a:gridCol w="2107313">
                  <a:extLst>
                    <a:ext uri="{9D8B030D-6E8A-4147-A177-3AD203B41FA5}">
                      <a16:colId xmlns:a16="http://schemas.microsoft.com/office/drawing/2014/main" val="2189352879"/>
                    </a:ext>
                  </a:extLst>
                </a:gridCol>
                <a:gridCol w="2107313">
                  <a:extLst>
                    <a:ext uri="{9D8B030D-6E8A-4147-A177-3AD203B41FA5}">
                      <a16:colId xmlns:a16="http://schemas.microsoft.com/office/drawing/2014/main" val="1542877904"/>
                    </a:ext>
                  </a:extLst>
                </a:gridCol>
                <a:gridCol w="2107313">
                  <a:extLst>
                    <a:ext uri="{9D8B030D-6E8A-4147-A177-3AD203B41FA5}">
                      <a16:colId xmlns:a16="http://schemas.microsoft.com/office/drawing/2014/main" val="728735896"/>
                    </a:ext>
                  </a:extLst>
                </a:gridCol>
                <a:gridCol w="1253925">
                  <a:extLst>
                    <a:ext uri="{9D8B030D-6E8A-4147-A177-3AD203B41FA5}">
                      <a16:colId xmlns:a16="http://schemas.microsoft.com/office/drawing/2014/main" val="3196374438"/>
                    </a:ext>
                  </a:extLst>
                </a:gridCol>
              </a:tblGrid>
              <a:tr h="438574">
                <a:tc grid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Proportions of responders and super-responders in single outcome domains, by biologic class </a:t>
                      </a:r>
                      <a:endParaRPr lang="en-GB" sz="2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999393"/>
                  </a:ext>
                </a:extLst>
              </a:tr>
              <a:tr h="7126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Anti-</a:t>
                      </a:r>
                      <a:r>
                        <a:rPr lang="en-US" sz="2000" b="1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IgE</a:t>
                      </a:r>
                      <a:b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 = 809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Anti-IL5/IL5R</a:t>
                      </a:r>
                      <a:br>
                        <a:rPr lang="en-GB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1244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Anti-IL4/13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br>
                        <a:rPr lang="en-GB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63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256334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92334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AER reduced ≥50%, % (number)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545" lvl="0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52% (253/489)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†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545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62% (542/874)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†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(18/26)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19210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FEV</a:t>
                      </a:r>
                      <a:r>
                        <a:rPr lang="en-US" sz="2000" b="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 improved ≥100 mL,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 (144/292)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 (212/369)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(10/15)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925694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Asthma control improved,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 (215/437)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 (293/616)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(18/24)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765312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LTOCS dose reduced,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 (37/92)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 (125/240)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(2/4)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689219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Super-response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837611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Exacerbation elimination, % (number)   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545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22% (134/618)</a:t>
                      </a:r>
                      <a:r>
                        <a:rPr lang="en-US" sz="20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†</a:t>
                      </a:r>
                      <a:endParaRPr lang="en-GB" sz="2000" kern="12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545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31% (303/987)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†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(10/31)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353697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FEV</a:t>
                      </a:r>
                      <a:r>
                        <a:rPr lang="en-US" sz="2000" b="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 improved ≥500 mL,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 (44/292)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 (80/369)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(4/15)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26613"/>
                  </a:ext>
                </a:extLst>
              </a:tr>
              <a:tr h="465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New well-controlled asthma,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27% (116/437)</a:t>
                      </a:r>
                      <a:r>
                        <a:rPr lang="en-US" sz="20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†</a:t>
                      </a:r>
                      <a:endParaRPr lang="en-GB" sz="2000" kern="1200" baseline="30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 (188/616)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‡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(14/24</a:t>
                      </a:r>
                      <a:r>
                        <a:rPr lang="en-US" sz="20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20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†‡</a:t>
                      </a:r>
                      <a:endParaRPr lang="en-GB" sz="2000" baseline="30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04353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LTOCS ceased or tapered to &lt;5 mg/day, % (number)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34% (31/92)</a:t>
                      </a:r>
                      <a:endParaRPr lang="en-GB" sz="2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 (103/240)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(1/4)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518339"/>
                  </a:ext>
                </a:extLst>
              </a:tr>
              <a:tr h="104161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AER, annualized exacerbation rate;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IgE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immunoglobulin E; IL, interleukin; IL5R, IL5 receptor; IL 4/13, interleukin 4/13; FEV</a:t>
                      </a:r>
                      <a:r>
                        <a:rPr lang="en-US" sz="1400" b="0" baseline="-25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forced expiratory volume in 1 second; LTOCS, long-term oral corticosteroids.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†, ‡ denote columns with significant difference on post-hoc testing (p &lt;0.05).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baseline="300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small numbers of patients on anti-IL4/13 therapy limit interpretation of data from this group.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363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401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98;p36">
            <a:extLst>
              <a:ext uri="{FF2B5EF4-FFF2-40B4-BE49-F238E27FC236}">
                <a16:creationId xmlns:a16="http://schemas.microsoft.com/office/drawing/2014/main" id="{280EEBF0-9546-6361-50E1-68BE3741D75E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99;p36">
            <a:extLst>
              <a:ext uri="{FF2B5EF4-FFF2-40B4-BE49-F238E27FC236}">
                <a16:creationId xmlns:a16="http://schemas.microsoft.com/office/drawing/2014/main" id="{808FFCDB-D518-A982-41F9-DE4EA2A7E540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CC7308C-DF2B-66F4-1F79-EA5AAB015B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3360812"/>
              </p:ext>
            </p:extLst>
          </p:nvPr>
        </p:nvGraphicFramePr>
        <p:xfrm>
          <a:off x="3078492" y="2123889"/>
          <a:ext cx="8421001" cy="7116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73F6310-623F-B4B9-FC81-DE946CC71ED6}"/>
              </a:ext>
            </a:extLst>
          </p:cNvPr>
          <p:cNvSpPr txBox="1"/>
          <p:nvPr/>
        </p:nvSpPr>
        <p:spPr>
          <a:xfrm>
            <a:off x="648000" y="612000"/>
            <a:ext cx="12649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Eligibility for randomized controlled trials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48249712-38F4-4709-0F9E-C6EE1F7FC001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4366991" cy="59093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2600" dirty="0">
                <a:latin typeface="Arial"/>
                <a:cs typeface="Arial"/>
              </a:rPr>
              <a:t>5.3% (211) among 4001 subjects with enough data to determine potential RCT eligibility, </a:t>
            </a:r>
            <a:br>
              <a:rPr lang="en-AU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600" dirty="0">
                <a:latin typeface="Arial"/>
                <a:cs typeface="Arial"/>
              </a:rPr>
              <a:t>fulfilled all </a:t>
            </a:r>
            <a:r>
              <a:rPr lang="en-AU" sz="2600" dirty="0" err="1">
                <a:latin typeface="Arial"/>
                <a:cs typeface="Arial"/>
              </a:rPr>
              <a:t>criteria</a:t>
            </a:r>
            <a:r>
              <a:rPr lang="en-AU" sz="2600" baseline="30000" dirty="0" err="1">
                <a:latin typeface="Arial"/>
                <a:cs typeface="Arial"/>
              </a:rPr>
              <a:t>a</a:t>
            </a:r>
            <a:r>
              <a:rPr lang="en-AU" sz="2600" dirty="0">
                <a:latin typeface="Arial"/>
                <a:cs typeface="Arial"/>
              </a:rPr>
              <a:t> at baseline</a:t>
            </a:r>
            <a:endParaRPr lang="en-US" sz="2600" dirty="0">
              <a:latin typeface="Arial"/>
              <a:cs typeface="Arial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4056C61-2C69-1600-178C-A6C52F583025}"/>
              </a:ext>
            </a:extLst>
          </p:cNvPr>
          <p:cNvSpPr txBox="1">
            <a:spLocks/>
          </p:cNvSpPr>
          <p:nvPr/>
        </p:nvSpPr>
        <p:spPr>
          <a:xfrm>
            <a:off x="648000" y="9422771"/>
            <a:ext cx="11486160" cy="550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RCT, randomized controlled trial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FEV</a:t>
            </a:r>
            <a:r>
              <a:rPr lang="en-US" sz="14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forced expiratory volume in 1 second.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FEV</a:t>
            </a:r>
            <a:r>
              <a:rPr lang="en-AU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 reversibility on high-dose inhaled corticosteroid; FEV1 &lt;80%; smoking history of &lt;10 pack years)</a:t>
            </a:r>
            <a:r>
              <a:rPr lang="en-US" sz="14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oogle Shape;200;p36">
            <a:extLst>
              <a:ext uri="{FF2B5EF4-FFF2-40B4-BE49-F238E27FC236}">
                <a16:creationId xmlns:a16="http://schemas.microsoft.com/office/drawing/2014/main" id="{26899BDF-9CD5-5121-3DEF-7431A35FF3C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FC2367-BFFE-58C5-A50E-88583386A914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0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98;p36">
            <a:extLst>
              <a:ext uri="{FF2B5EF4-FFF2-40B4-BE49-F238E27FC236}">
                <a16:creationId xmlns:a16="http://schemas.microsoft.com/office/drawing/2014/main" id="{218C98DD-00A1-35FC-310A-1063F4E607F6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9;p36">
            <a:extLst>
              <a:ext uri="{FF2B5EF4-FFF2-40B4-BE49-F238E27FC236}">
                <a16:creationId xmlns:a16="http://schemas.microsoft.com/office/drawing/2014/main" id="{86865960-80DB-803C-6F7D-C28F9DC71EBD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3F6310-623F-B4B9-FC81-DE946CC71ED6}"/>
              </a:ext>
            </a:extLst>
          </p:cNvPr>
          <p:cNvSpPr txBox="1"/>
          <p:nvPr/>
        </p:nvSpPr>
        <p:spPr>
          <a:xfrm>
            <a:off x="648000" y="612000"/>
            <a:ext cx="12649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Bronchodilator FEV</a:t>
            </a:r>
            <a:r>
              <a:rPr lang="en-US" sz="3600" b="1" baseline="-25000" dirty="0">
                <a:solidFill>
                  <a:srgbClr val="C31B4D"/>
                </a:solidFill>
                <a:latin typeface="Poppins Medium"/>
              </a:rPr>
              <a:t>1</a:t>
            </a: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 reversibility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F83A8F0-7CF5-C43E-E98A-8A6AC5F5D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22602"/>
              </p:ext>
            </p:extLst>
          </p:nvPr>
        </p:nvGraphicFramePr>
        <p:xfrm>
          <a:off x="648000" y="2921265"/>
          <a:ext cx="13680000" cy="4283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8544">
                  <a:extLst>
                    <a:ext uri="{9D8B030D-6E8A-4147-A177-3AD203B41FA5}">
                      <a16:colId xmlns:a16="http://schemas.microsoft.com/office/drawing/2014/main" val="3520348245"/>
                    </a:ext>
                  </a:extLst>
                </a:gridCol>
                <a:gridCol w="2476370">
                  <a:extLst>
                    <a:ext uri="{9D8B030D-6E8A-4147-A177-3AD203B41FA5}">
                      <a16:colId xmlns:a16="http://schemas.microsoft.com/office/drawing/2014/main" val="3603864078"/>
                    </a:ext>
                  </a:extLst>
                </a:gridCol>
                <a:gridCol w="2476370">
                  <a:extLst>
                    <a:ext uri="{9D8B030D-6E8A-4147-A177-3AD203B41FA5}">
                      <a16:colId xmlns:a16="http://schemas.microsoft.com/office/drawing/2014/main" val="3724706613"/>
                    </a:ext>
                  </a:extLst>
                </a:gridCol>
                <a:gridCol w="1448716">
                  <a:extLst>
                    <a:ext uri="{9D8B030D-6E8A-4147-A177-3AD203B41FA5}">
                      <a16:colId xmlns:a16="http://schemas.microsoft.com/office/drawing/2014/main" val="2738215789"/>
                    </a:ext>
                  </a:extLst>
                </a:gridCol>
              </a:tblGrid>
              <a:tr h="82726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S3. Responses in single outcome domains in patients who initiated a biologic, by FEV</a:t>
                      </a:r>
                      <a:r>
                        <a:rPr lang="en-US" sz="2400" kern="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reversibility</a:t>
                      </a:r>
                      <a:endParaRPr lang="en-GB" sz="2400" b="1" kern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986234"/>
                  </a:ext>
                </a:extLst>
              </a:tr>
              <a:tr h="501519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 domain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</a:t>
                      </a:r>
                      <a:r>
                        <a:rPr lang="en-US" sz="2000" b="1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reversibility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58708"/>
                  </a:ext>
                </a:extLst>
              </a:tr>
              <a:tr h="5015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Absent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54851"/>
                  </a:ext>
                </a:extLst>
              </a:tr>
              <a:tr h="5015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Annualized exacerbations reduced by ≥50%, % (number)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(69/138)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(366/599)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0.36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979285"/>
                  </a:ext>
                </a:extLst>
              </a:tr>
              <a:tr h="5015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improved ≥100 mL, % (number)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(68/94)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(223/427)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25189"/>
                  </a:ext>
                </a:extLst>
              </a:tr>
              <a:tr h="5015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Asthma control improved, % number)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(47/99)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(208/463)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0.66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40969"/>
                  </a:ext>
                </a:extLst>
              </a:tr>
              <a:tr h="5015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LTOCS dose reduced, % (number)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(2/14)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(46/107)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28007"/>
                  </a:ext>
                </a:extLst>
              </a:tr>
              <a:tr h="446677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Abbreviations: FEV</a:t>
                      </a:r>
                      <a:r>
                        <a:rPr lang="en-US" sz="1400" b="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forced expiratory volume in 1 second; LTOCS, long-term oral corticosteroids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22112"/>
                  </a:ext>
                </a:extLst>
              </a:tr>
            </a:tbl>
          </a:graphicData>
        </a:graphic>
      </p:graphicFrame>
      <p:sp>
        <p:nvSpPr>
          <p:cNvPr id="4" name="Content Placeholder 10">
            <a:extLst>
              <a:ext uri="{FF2B5EF4-FFF2-40B4-BE49-F238E27FC236}">
                <a16:creationId xmlns:a16="http://schemas.microsoft.com/office/drawing/2014/main" id="{73AFFFFD-F5FC-6715-E132-8FF41654C641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4366991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FEV</a:t>
            </a:r>
            <a:r>
              <a:rPr lang="en-US" sz="26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response was more likely in biologics initiators with FEV</a:t>
            </a:r>
            <a:r>
              <a:rPr lang="en-US" sz="26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reversibility at baseline than </a:t>
            </a:r>
            <a:b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those without reversibility</a:t>
            </a:r>
            <a:endParaRPr lang="en-GB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oogle Shape;200;p36">
            <a:extLst>
              <a:ext uri="{FF2B5EF4-FFF2-40B4-BE49-F238E27FC236}">
                <a16:creationId xmlns:a16="http://schemas.microsoft.com/office/drawing/2014/main" id="{50A52DC7-980E-4AB2-FE7E-0055DAF2191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1B86F-3970-D711-37CE-BBFEE502BFFF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239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98;p36">
            <a:extLst>
              <a:ext uri="{FF2B5EF4-FFF2-40B4-BE49-F238E27FC236}">
                <a16:creationId xmlns:a16="http://schemas.microsoft.com/office/drawing/2014/main" id="{E68F6ECF-0CBA-0443-8961-410290A29F3B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99;p36">
            <a:extLst>
              <a:ext uri="{FF2B5EF4-FFF2-40B4-BE49-F238E27FC236}">
                <a16:creationId xmlns:a16="http://schemas.microsoft.com/office/drawing/2014/main" id="{2306683B-FFF8-AF21-2819-D7D2C0C7674E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3F6310-623F-B4B9-FC81-DE946CC71ED6}"/>
              </a:ext>
            </a:extLst>
          </p:cNvPr>
          <p:cNvSpPr txBox="1"/>
          <p:nvPr/>
        </p:nvSpPr>
        <p:spPr>
          <a:xfrm>
            <a:off x="648000" y="612000"/>
            <a:ext cx="12649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Type 2 inflammation gradient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63B4921-8370-27B9-14BB-89C7B6CA7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5018"/>
              </p:ext>
            </p:extLst>
          </p:nvPr>
        </p:nvGraphicFramePr>
        <p:xfrm>
          <a:off x="648000" y="3096000"/>
          <a:ext cx="13680002" cy="5019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5392">
                  <a:extLst>
                    <a:ext uri="{9D8B030D-6E8A-4147-A177-3AD203B41FA5}">
                      <a16:colId xmlns:a16="http://schemas.microsoft.com/office/drawing/2014/main" val="3138098365"/>
                    </a:ext>
                  </a:extLst>
                </a:gridCol>
                <a:gridCol w="1656922">
                  <a:extLst>
                    <a:ext uri="{9D8B030D-6E8A-4147-A177-3AD203B41FA5}">
                      <a16:colId xmlns:a16="http://schemas.microsoft.com/office/drawing/2014/main" val="503482315"/>
                    </a:ext>
                  </a:extLst>
                </a:gridCol>
                <a:gridCol w="1656922">
                  <a:extLst>
                    <a:ext uri="{9D8B030D-6E8A-4147-A177-3AD203B41FA5}">
                      <a16:colId xmlns:a16="http://schemas.microsoft.com/office/drawing/2014/main" val="4048936574"/>
                    </a:ext>
                  </a:extLst>
                </a:gridCol>
                <a:gridCol w="1656922">
                  <a:extLst>
                    <a:ext uri="{9D8B030D-6E8A-4147-A177-3AD203B41FA5}">
                      <a16:colId xmlns:a16="http://schemas.microsoft.com/office/drawing/2014/main" val="654934888"/>
                    </a:ext>
                  </a:extLst>
                </a:gridCol>
                <a:gridCol w="1656922">
                  <a:extLst>
                    <a:ext uri="{9D8B030D-6E8A-4147-A177-3AD203B41FA5}">
                      <a16:colId xmlns:a16="http://schemas.microsoft.com/office/drawing/2014/main" val="150311006"/>
                    </a:ext>
                  </a:extLst>
                </a:gridCol>
                <a:gridCol w="1656922">
                  <a:extLst>
                    <a:ext uri="{9D8B030D-6E8A-4147-A177-3AD203B41FA5}">
                      <a16:colId xmlns:a16="http://schemas.microsoft.com/office/drawing/2014/main" val="2164508220"/>
                    </a:ext>
                  </a:extLst>
                </a:gridCol>
              </a:tblGrid>
              <a:tr h="869188">
                <a:tc gridSpan="6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S4. Responses in single outcome domains in the LUMINANT cohort, by T2 inflammation gradient grade</a:t>
                      </a:r>
                      <a:endParaRPr lang="en-GB" sz="2400" b="1" kern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710047"/>
                  </a:ext>
                </a:extLst>
              </a:tr>
              <a:tr h="362162"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 domain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 inflammation gradient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sz="2000" baseline="30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883430"/>
                  </a:ext>
                </a:extLst>
              </a:tr>
              <a:tr h="7846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84)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195)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76)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2050)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846924"/>
                  </a:ext>
                </a:extLst>
              </a:tr>
              <a:tr h="4897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 reduced by ≥50%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770305"/>
                  </a:ext>
                </a:extLst>
              </a:tr>
              <a:tr h="4897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Exacerbation elimination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GB" sz="200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223833"/>
                  </a:ext>
                </a:extLst>
              </a:tr>
              <a:tr h="4897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improved by ≥100 mL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28037"/>
                  </a:ext>
                </a:extLst>
              </a:tr>
              <a:tr h="4897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LTOCS dose reduced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91520"/>
                  </a:ext>
                </a:extLst>
              </a:tr>
              <a:tr h="1044233">
                <a:tc gridSpan="6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Abbreviations: AER, annualized exacerbation rate; FEV</a:t>
                      </a:r>
                      <a:r>
                        <a:rPr lang="en-US" sz="1400" b="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forced expiratory volume in 1 second; LTOCS, long-term oral corticosteroids; NS, not significant.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baseline="30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Phenotypes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classified as grade 3 (most likely eosinophilic), grade 2 (likely eosinophilic), grade 1 (least likely eosinophilic), and grade 0 (non-eosinophilic), according to Heaney, et al. Eosinophilic and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Noneosinophilic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Asthma: An Expert Consensus Framework to Characterize Phenotypes in a Global Real-Life Severe Asthma Cohort. Chest. 2021;160:814-830.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10.1016/j.chest.2021.04.013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684800"/>
                  </a:ext>
                </a:extLst>
              </a:tr>
            </a:tbl>
          </a:graphicData>
        </a:graphic>
      </p:graphicFrame>
      <p:sp>
        <p:nvSpPr>
          <p:cNvPr id="4" name="Content Placeholder 10">
            <a:extLst>
              <a:ext uri="{FF2B5EF4-FFF2-40B4-BE49-F238E27FC236}">
                <a16:creationId xmlns:a16="http://schemas.microsoft.com/office/drawing/2014/main" id="{A9D7FC8C-4893-A9B7-7071-7C0A741F4D1E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4366991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patients (85%) were T2 gradient Grade 3</a:t>
            </a:r>
            <a:endParaRPr lang="en-US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Patients with T2 grade 3 more frequently had a longitudinal exacerbation improvement</a:t>
            </a: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Google Shape;200;p36">
            <a:extLst>
              <a:ext uri="{FF2B5EF4-FFF2-40B4-BE49-F238E27FC236}">
                <a16:creationId xmlns:a16="http://schemas.microsoft.com/office/drawing/2014/main" id="{F484BFE9-42E0-15F9-F9D2-8A94A77C296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2FEB81E-5A0A-26D9-4E7F-D5FAA170312A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498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98;p36">
            <a:extLst>
              <a:ext uri="{FF2B5EF4-FFF2-40B4-BE49-F238E27FC236}">
                <a16:creationId xmlns:a16="http://schemas.microsoft.com/office/drawing/2014/main" id="{0E32FCC6-6723-F186-5912-B51EC77D6582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99;p36">
            <a:extLst>
              <a:ext uri="{FF2B5EF4-FFF2-40B4-BE49-F238E27FC236}">
                <a16:creationId xmlns:a16="http://schemas.microsoft.com/office/drawing/2014/main" id="{30E397CB-DCC1-D1F2-7443-BAA20F37E6E7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3F37B03C-FA23-4D1C-94F0-F59D9E9FD3EF}"/>
              </a:ext>
            </a:extLst>
          </p:cNvPr>
          <p:cNvSpPr txBox="1"/>
          <p:nvPr/>
        </p:nvSpPr>
        <p:spPr>
          <a:xfrm>
            <a:off x="648000" y="612000"/>
            <a:ext cx="12649200" cy="6049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Key insights from LUMINANT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9E386AE4-491F-0419-0EC1-E9666C9B7883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3182600" cy="69740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Only 5.3% of ISAR patients met usual RCT inclusion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lang="en-US" sz="2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Biologic initiators had worse baseline impairment than non-initiators, despite similar biomarker levels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Responses/super-responses were more frequent in biologic initiators than in non-initiators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40–50% of biologic initiators did not meet response criteria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Patients initiating anti-IL5/IL5R agents had significantly greater improvement in AER than those initiating an anti-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IgE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agent despite worse baseline impairment</a:t>
            </a:r>
          </a:p>
        </p:txBody>
      </p:sp>
      <p:pic>
        <p:nvPicPr>
          <p:cNvPr id="10" name="Google Shape;200;p36">
            <a:extLst>
              <a:ext uri="{FF2B5EF4-FFF2-40B4-BE49-F238E27FC236}">
                <a16:creationId xmlns:a16="http://schemas.microsoft.com/office/drawing/2014/main" id="{BFCC8146-8BB4-80E6-CB5C-216FBBF94DC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EB17309-B941-E5C3-5F40-6CD32FCE4E37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4106062-4C2F-FD3B-8685-BD82D8435286}"/>
              </a:ext>
            </a:extLst>
          </p:cNvPr>
          <p:cNvSpPr txBox="1">
            <a:spLocks/>
          </p:cNvSpPr>
          <p:nvPr/>
        </p:nvSpPr>
        <p:spPr>
          <a:xfrm>
            <a:off x="648000" y="8838565"/>
            <a:ext cx="13944600" cy="6049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ISAR, International Severe Asthma Registry; RCT, randomized controlled trial;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IgE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immunoglobulin E; IL, interleukin; IL5R, IL5 receptor, AER, annualized exacerbation rate.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aseline="30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evere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asthma and all 3 of: bronchodilator reversibility on high-dose ICS and a second controller, FEV</a:t>
            </a:r>
            <a:r>
              <a:rPr lang="en-US" sz="14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&lt;80% predicted, and smoking history of &lt;10 pack years.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9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5147648" y="1825975"/>
            <a:ext cx="10891607" cy="3230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530"/>
              </a:lnSpc>
            </a:pPr>
            <a:r>
              <a:rPr lang="en-US" sz="2300" spc="23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Observational &amp; Pragmatic Research Institute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140907" y="2807005"/>
            <a:ext cx="12974858" cy="30138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999"/>
              </a:lnSpc>
            </a:pPr>
            <a:r>
              <a:rPr lang="en-US" sz="4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Real-World Biologics Response and Super-Response in the International Severe Asthma Registry cohort (LUMINANT)</a:t>
            </a:r>
            <a:endParaRPr lang="en-GB" sz="4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999"/>
              </a:lnSpc>
            </a:pPr>
            <a:endParaRPr lang="en-US" sz="4400" b="1" spc="-149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791564-7B70-3D86-D693-93FFC3B45C04}"/>
              </a:ext>
            </a:extLst>
          </p:cNvPr>
          <p:cNvSpPr txBox="1"/>
          <p:nvPr/>
        </p:nvSpPr>
        <p:spPr>
          <a:xfrm>
            <a:off x="5147648" y="5241428"/>
            <a:ext cx="128265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 Denton, Mark Hew, Matthew J. Peters, John W. Upham, Lakmini Bulathsinhala, Trung N. Tran, Neil Martin, Celine Bergeron, Mona Al-Ahmad, Alan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Altraja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Désirée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Larenas-Linnemann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Ruth Murray, Carlos Andrés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Celis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-Preciado, Riyad Al-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Lehebi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Manon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Belhassen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Mohit Bhutani, Sinthia Z.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Bosnic-Anticevich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Arnaud Bourdin, </a:t>
            </a:r>
            <a:b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Guy G.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Brusselle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John Busby, Giorgio Walter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Canonica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Enrico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Heffler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Kenneth R. Chapman,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Jérémy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Charriot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George C. Christoff, Chung, Li Ping, Borja G.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Cosio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Andréanne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Côté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Richard W. Costello, Breda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Cushen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James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Fingleton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João A. Fonseca, Peter G. Gibson, Liam G. Heaney, Erick Wan-Chun Huang, Takashi Iwanaga, David J. Jackson, Mariko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Siyue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Koh, Lauri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Lehtimäki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MD, Jorge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Máspero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Bassam Mahboub, Andrew N. Menzies-Gow, Patrick D. Mitchell, Nikolaos G. Papadopoulos, Andriana I.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Papaioannou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Luis Perez-de-Llano,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Diahn-Warng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Perng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(Steve), Paul E. Pfeffer, Todor A. Popov, Celeste M.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Porsbjerg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Chin Kook Rhee, Nicolas Roche, Mohsen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Sadatsafavi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Sundeep Salvi, Johannes Martin Schmid, Chau-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Chyun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Sheu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Concetta Sirena, Carlos A. Torres-Duque, Laila Salameh,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Pujan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H. Patel, Charlotte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Suppli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Ulrik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Eileen Wang, Michael E. Wechsler, and David B. Price, on behalf of the ISAR LUMINANT Working </a:t>
            </a:r>
            <a:r>
              <a:rPr lang="en-US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n-US" sz="1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roup.</a:t>
            </a:r>
            <a:endParaRPr lang="en-GB" sz="2400" baseline="30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oogle Shape;200;p36">
            <a:extLst>
              <a:ext uri="{FF2B5EF4-FFF2-40B4-BE49-F238E27FC236}">
                <a16:creationId xmlns:a16="http://schemas.microsoft.com/office/drawing/2014/main" id="{14F3A78A-8CEF-76D8-718A-3E90D28AE030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93287" y="3066249"/>
            <a:ext cx="2977941" cy="9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E8505D-67B8-24A1-7FE1-46C0C237437A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oogle Shape;200;p36">
            <a:extLst>
              <a:ext uri="{FF2B5EF4-FFF2-40B4-BE49-F238E27FC236}">
                <a16:creationId xmlns:a16="http://schemas.microsoft.com/office/drawing/2014/main" id="{64AAF8CE-3ECA-E434-65C2-3B9E85C025D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63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98;p36">
            <a:extLst>
              <a:ext uri="{FF2B5EF4-FFF2-40B4-BE49-F238E27FC236}">
                <a16:creationId xmlns:a16="http://schemas.microsoft.com/office/drawing/2014/main" id="{64BBBFA7-22E5-B98C-DED4-6A49B97DAB89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99;p36">
            <a:extLst>
              <a:ext uri="{FF2B5EF4-FFF2-40B4-BE49-F238E27FC236}">
                <a16:creationId xmlns:a16="http://schemas.microsoft.com/office/drawing/2014/main" id="{F0B576C7-0208-763F-5CB0-66B1CECF5968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3F37B03C-FA23-4D1C-94F0-F59D9E9FD3EF}"/>
              </a:ext>
            </a:extLst>
          </p:cNvPr>
          <p:cNvSpPr txBox="1"/>
          <p:nvPr/>
        </p:nvSpPr>
        <p:spPr>
          <a:xfrm>
            <a:off x="646054" y="610890"/>
            <a:ext cx="12649200" cy="6049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Methods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9E386AE4-491F-0419-0EC1-E9666C9B7883}"/>
              </a:ext>
            </a:extLst>
          </p:cNvPr>
          <p:cNvSpPr txBox="1">
            <a:spLocks/>
          </p:cNvSpPr>
          <p:nvPr/>
        </p:nvSpPr>
        <p:spPr>
          <a:xfrm>
            <a:off x="646054" y="1645451"/>
            <a:ext cx="14427083" cy="819984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Describe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responsiveness to biologic asthma therapies in real-world patients with severe asthma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from the International Severe Asthma Registry (www.isar.opcglobal.org)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Includes electronic medical records from 20,000 patients in 28 countries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Inclusion criteria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Uncontrolled asthma on GINA Step 4 treatment or on GINA Step 5 treatment (ISAR inclusion criteria)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Age ≥18 years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≥24 weeks of follow-up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Study groups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Patients prescribed biologic medication after their baseline visit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Patients with baseline impairment in predefined outcome domains but who did not initiate biologics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Outcome domains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orced expiratory volume in 1 second (FEV</a:t>
            </a:r>
            <a:r>
              <a:rPr lang="en-US" sz="22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mproved asthma control (</a:t>
            </a:r>
            <a:r>
              <a:rPr lang="en-US" sz="2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controlled, partial, uncontrolled)</a:t>
            </a: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nnualized exacerbation rate reduction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Long-term OCS dose reduction.</a:t>
            </a:r>
            <a:endParaRPr lang="en-US" sz="22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B936069-06C1-D7EB-4A90-53F1B1D2DB2F}"/>
              </a:ext>
            </a:extLst>
          </p:cNvPr>
          <p:cNvSpPr txBox="1">
            <a:spLocks/>
          </p:cNvSpPr>
          <p:nvPr/>
        </p:nvSpPr>
        <p:spPr>
          <a:xfrm>
            <a:off x="648000" y="9752584"/>
            <a:ext cx="9180000" cy="3077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ISAR,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International Severe Asthma 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Regstry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GINA, Global Initiative for Asthma; OCS oral corticosteroids. 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005BB9-AAB4-526D-A0AB-41CFC6DB562B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Google Shape;200;p36">
            <a:extLst>
              <a:ext uri="{FF2B5EF4-FFF2-40B4-BE49-F238E27FC236}">
                <a16:creationId xmlns:a16="http://schemas.microsoft.com/office/drawing/2014/main" id="{EA4CF5BA-8017-D8FD-58FA-F38062AE0BE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211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98;p36">
            <a:extLst>
              <a:ext uri="{FF2B5EF4-FFF2-40B4-BE49-F238E27FC236}">
                <a16:creationId xmlns:a16="http://schemas.microsoft.com/office/drawing/2014/main" id="{296C4138-17FE-7DBB-25A9-1D6270AA89B5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99;p36">
            <a:extLst>
              <a:ext uri="{FF2B5EF4-FFF2-40B4-BE49-F238E27FC236}">
                <a16:creationId xmlns:a16="http://schemas.microsoft.com/office/drawing/2014/main" id="{C989BDC7-FE96-D689-6B7B-F68B76867513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3F37B03C-FA23-4D1C-94F0-F59D9E9FD3EF}"/>
              </a:ext>
            </a:extLst>
          </p:cNvPr>
          <p:cNvSpPr txBox="1"/>
          <p:nvPr/>
        </p:nvSpPr>
        <p:spPr>
          <a:xfrm>
            <a:off x="648000" y="612000"/>
            <a:ext cx="12649200" cy="6049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Sub-analyses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9E386AE4-491F-0419-0EC1-E9666C9B7883}"/>
              </a:ext>
            </a:extLst>
          </p:cNvPr>
          <p:cNvSpPr txBox="1">
            <a:spLocks/>
          </p:cNvSpPr>
          <p:nvPr/>
        </p:nvSpPr>
        <p:spPr>
          <a:xfrm>
            <a:off x="648000" y="1644714"/>
            <a:ext cx="14427083" cy="6419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Bronchodilator reversibility in biologics initiators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</a:rPr>
              <a:t>Defined as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200" dirty="0">
                <a:latin typeface="Arial" panose="020B0604020202020204" pitchFamily="34" charset="0"/>
              </a:rPr>
              <a:t>12% and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200" dirty="0">
                <a:latin typeface="Arial" panose="020B0604020202020204" pitchFamily="34" charset="0"/>
              </a:rPr>
              <a:t>200 mL FEV</a:t>
            </a:r>
            <a:r>
              <a:rPr lang="en-US" sz="2200" baseline="-25000" dirty="0">
                <a:latin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</a:rPr>
              <a:t> improvement following short-acting bronchodilator administration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Type 2 inflammation gradient in the total cohort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alt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Defined by criteria modified by </a:t>
            </a:r>
            <a:r>
              <a:rPr lang="en-AU" altLang="en-US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Heaney et al:</a:t>
            </a:r>
            <a:r>
              <a:rPr lang="en-AU" altLang="en-US" sz="2200" baseline="30000" dirty="0"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AU" alt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Type 2 p</a:t>
            </a:r>
            <a:r>
              <a:rPr lang="en-US" sz="2200" dirty="0">
                <a:latin typeface="Arial" panose="020B0604020202020204" pitchFamily="34" charset="0"/>
              </a:rPr>
              <a:t>henotypes classified as Grade 3 (most likely eosinophilic), Grade 2 (likely eosinophilic), Grade 1 (least likely eosinophilic), and Grade 0 (non-eosinophilic)</a:t>
            </a:r>
            <a:endParaRPr lang="en-AU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Eligibility for randomized controlled trials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AU" alt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kumimoji="0" lang="en-AU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efined as severe asthma and all three of: bronchodilator reversibility on high dose ICS and a second controller; FEV</a:t>
            </a:r>
            <a:r>
              <a:rPr kumimoji="0" lang="en-AU" altLang="en-US" sz="22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AU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&lt;80% predicted; and smoking history of &lt;10 pack years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B936069-06C1-D7EB-4A90-53F1B1D2DB2F}"/>
              </a:ext>
            </a:extLst>
          </p:cNvPr>
          <p:cNvSpPr txBox="1">
            <a:spLocks/>
          </p:cNvSpPr>
          <p:nvPr/>
        </p:nvSpPr>
        <p:spPr>
          <a:xfrm>
            <a:off x="473059" y="9481068"/>
            <a:ext cx="9180000" cy="4926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FEV</a:t>
            </a:r>
            <a:r>
              <a:rPr lang="en-US" sz="1400" baseline="-25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forced expiratory volume in 1 second</a:t>
            </a:r>
            <a:r>
              <a:rPr lang="en-US" sz="14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ICS, inhaled corticosteroids.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1. Heaney L, et al.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Chest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2021;160:814-830. </a:t>
            </a:r>
            <a:r>
              <a:rPr lang="en-US" sz="14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10.1016/j.chest.2021.04.013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Google Shape;200;p36">
            <a:extLst>
              <a:ext uri="{FF2B5EF4-FFF2-40B4-BE49-F238E27FC236}">
                <a16:creationId xmlns:a16="http://schemas.microsoft.com/office/drawing/2014/main" id="{35A15BA4-55B9-2386-9519-2295EDDD884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554165-17E0-9C96-790D-D0C6B0050790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9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8;p36">
            <a:extLst>
              <a:ext uri="{FF2B5EF4-FFF2-40B4-BE49-F238E27FC236}">
                <a16:creationId xmlns:a16="http://schemas.microsoft.com/office/drawing/2014/main" id="{22D148A1-8C28-CBF3-2A40-6B222483A1C0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99;p36">
            <a:extLst>
              <a:ext uri="{FF2B5EF4-FFF2-40B4-BE49-F238E27FC236}">
                <a16:creationId xmlns:a16="http://schemas.microsoft.com/office/drawing/2014/main" id="{E481CBE0-3FCC-1545-4601-02F3F224E6DE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C3D566-FCD0-5747-9FB0-CC536DF19555}"/>
              </a:ext>
            </a:extLst>
          </p:cNvPr>
          <p:cNvSpPr txBox="1"/>
          <p:nvPr/>
        </p:nvSpPr>
        <p:spPr>
          <a:xfrm>
            <a:off x="4472262" y="1818967"/>
            <a:ext cx="6120000" cy="7973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90000" rIns="90000" bIns="90000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Total International Severe Asthma Registry cohort</a:t>
            </a:r>
          </a:p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 = 11,514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DB9AB4-6B26-2D47-AB5E-B8A468C46C87}"/>
              </a:ext>
            </a:extLst>
          </p:cNvPr>
          <p:cNvSpPr txBox="1"/>
          <p:nvPr/>
        </p:nvSpPr>
        <p:spPr>
          <a:xfrm>
            <a:off x="4466084" y="4781467"/>
            <a:ext cx="2844000" cy="17206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90000" rIns="90000" bIns="90000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Initiated biologic: 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 = 2116</a:t>
            </a:r>
          </a:p>
          <a:p>
            <a:pPr marL="271463" indent="-257175" defTabSz="147637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Anti-</a:t>
            </a:r>
            <a:r>
              <a:rPr lang="en-US" sz="2000" err="1">
                <a:latin typeface="Arial" panose="020B0604020202020204" pitchFamily="34" charset="0"/>
                <a:cs typeface="Arial" panose="020B0604020202020204" pitchFamily="34" charset="0"/>
              </a:rPr>
              <a:t>IgE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, 38%</a:t>
            </a:r>
          </a:p>
          <a:p>
            <a:pPr marL="271463" indent="-257175" defTabSz="147637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Anti IL5/IL5R, 59%</a:t>
            </a:r>
          </a:p>
          <a:p>
            <a:pPr marL="271463" indent="-257175" defTabSz="147637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Anti-IL4/13, 3%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B5879E-5D07-C140-9AEA-967EF242F78F}"/>
              </a:ext>
            </a:extLst>
          </p:cNvPr>
          <p:cNvSpPr txBox="1"/>
          <p:nvPr/>
        </p:nvSpPr>
        <p:spPr>
          <a:xfrm>
            <a:off x="7748262" y="4781863"/>
            <a:ext cx="2844000" cy="10743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90000" rIns="90000" bIns="90000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Did not initiate biologic: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 = 6330</a:t>
            </a:r>
          </a:p>
          <a:p>
            <a:endParaRPr lang="en-US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84A340-A1CB-B84E-BCE7-49206F5F0467}"/>
              </a:ext>
            </a:extLst>
          </p:cNvPr>
          <p:cNvSpPr txBox="1"/>
          <p:nvPr/>
        </p:nvSpPr>
        <p:spPr>
          <a:xfrm>
            <a:off x="3422084" y="7265051"/>
            <a:ext cx="3888000" cy="17206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90000" rIns="90000" bIns="90000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Change in outcomes at follow-up</a:t>
            </a: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FEV</a:t>
            </a:r>
            <a:r>
              <a:rPr lang="en-US" sz="20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 = 665</a:t>
            </a:r>
            <a:endParaRPr lang="en-US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Asthma control, n = 1072</a:t>
            </a: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Exacerbations, n = 1375</a:t>
            </a: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LTOCS dose, n = 517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7F20F4-F1EF-BF4F-9049-65453FC9ABB3}"/>
              </a:ext>
            </a:extLst>
          </p:cNvPr>
          <p:cNvSpPr txBox="1"/>
          <p:nvPr/>
        </p:nvSpPr>
        <p:spPr>
          <a:xfrm>
            <a:off x="7748262" y="7265051"/>
            <a:ext cx="3888000" cy="17206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90000" rIns="90000" bIns="90000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Change in outcomes at follow-up</a:t>
            </a: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FEV</a:t>
            </a:r>
            <a:r>
              <a:rPr lang="en-US" sz="20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, n = 1048</a:t>
            </a:r>
            <a:endParaRPr lang="en-US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Asthma control, n = 706</a:t>
            </a: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Exacerbations, n = 814</a:t>
            </a:r>
          </a:p>
          <a:p>
            <a:pPr marL="428625" indent="-29289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LTOCS dose, n = 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DC8DE3-2E99-3740-9C30-F51D182EF2C5}"/>
              </a:ext>
            </a:extLst>
          </p:cNvPr>
          <p:cNvSpPr txBox="1"/>
          <p:nvPr/>
        </p:nvSpPr>
        <p:spPr>
          <a:xfrm>
            <a:off x="11623460" y="1818967"/>
            <a:ext cx="4757048" cy="132343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Excluded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Ceased biologic &lt;24 weeks, n = 118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On biologic at baseline visit, n = 2767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Inadequate follow-up data, n = 183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C37FA6-F917-1344-A690-51A61CCFC281}"/>
              </a:ext>
            </a:extLst>
          </p:cNvPr>
          <p:cNvCxnSpPr>
            <a:cxnSpLocks/>
          </p:cNvCxnSpPr>
          <p:nvPr/>
        </p:nvCxnSpPr>
        <p:spPr>
          <a:xfrm>
            <a:off x="5888083" y="4108692"/>
            <a:ext cx="2" cy="61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5C3DF5-949E-C744-9907-CCD929A5B7DB}"/>
              </a:ext>
            </a:extLst>
          </p:cNvPr>
          <p:cNvCxnSpPr>
            <a:cxnSpLocks/>
          </p:cNvCxnSpPr>
          <p:nvPr/>
        </p:nvCxnSpPr>
        <p:spPr>
          <a:xfrm>
            <a:off x="5888084" y="6506485"/>
            <a:ext cx="0" cy="64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E5F91EB-4ACE-B14F-B1AA-B6FF661AA581}"/>
              </a:ext>
            </a:extLst>
          </p:cNvPr>
          <p:cNvCxnSpPr>
            <a:cxnSpLocks/>
          </p:cNvCxnSpPr>
          <p:nvPr/>
        </p:nvCxnSpPr>
        <p:spPr>
          <a:xfrm>
            <a:off x="9170262" y="4108692"/>
            <a:ext cx="0" cy="61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657454A-19F5-9747-9473-B3E6C671C912}"/>
              </a:ext>
            </a:extLst>
          </p:cNvPr>
          <p:cNvCxnSpPr>
            <a:cxnSpLocks/>
          </p:cNvCxnSpPr>
          <p:nvPr/>
        </p:nvCxnSpPr>
        <p:spPr>
          <a:xfrm>
            <a:off x="9170262" y="5858485"/>
            <a:ext cx="0" cy="1296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8766D81-9BD1-4E40-B9ED-F30B6EC1DA48}"/>
              </a:ext>
            </a:extLst>
          </p:cNvPr>
          <p:cNvCxnSpPr>
            <a:cxnSpLocks/>
          </p:cNvCxnSpPr>
          <p:nvPr/>
        </p:nvCxnSpPr>
        <p:spPr>
          <a:xfrm>
            <a:off x="10589308" y="2172910"/>
            <a:ext cx="702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5C47F1-3353-D54C-9FDA-EF7DFB4087F2}"/>
              </a:ext>
            </a:extLst>
          </p:cNvPr>
          <p:cNvSpPr txBox="1"/>
          <p:nvPr/>
        </p:nvSpPr>
        <p:spPr>
          <a:xfrm>
            <a:off x="4472262" y="3311581"/>
            <a:ext cx="6120000" cy="7973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90000" rIns="90000" bIns="90000" rtlCol="0">
            <a:spAutoFit/>
          </a:bodyPr>
          <a:lstStyle/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Eligible International Severe Asthma Registry cohort</a:t>
            </a:r>
          </a:p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 = 8446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38E24F6-9D8C-1D41-883E-CD40F0308E74}"/>
              </a:ext>
            </a:extLst>
          </p:cNvPr>
          <p:cNvCxnSpPr>
            <a:cxnSpLocks/>
          </p:cNvCxnSpPr>
          <p:nvPr/>
        </p:nvCxnSpPr>
        <p:spPr>
          <a:xfrm>
            <a:off x="7532262" y="2609444"/>
            <a:ext cx="0" cy="64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90D4BBD-9385-BB7B-26FF-AD570A4D4B1E}"/>
              </a:ext>
            </a:extLst>
          </p:cNvPr>
          <p:cNvSpPr txBox="1"/>
          <p:nvPr/>
        </p:nvSpPr>
        <p:spPr>
          <a:xfrm>
            <a:off x="648000" y="612000"/>
            <a:ext cx="12649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LUMINANT study population flow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3429753-413B-EF99-C9AF-0526A78E6186}"/>
              </a:ext>
            </a:extLst>
          </p:cNvPr>
          <p:cNvSpPr txBox="1">
            <a:spLocks/>
          </p:cNvSpPr>
          <p:nvPr/>
        </p:nvSpPr>
        <p:spPr>
          <a:xfrm>
            <a:off x="3344592" y="9491731"/>
            <a:ext cx="8511324" cy="4479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IgE</a:t>
            </a: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immunoglobulin E; IL5, interleukin 5; IL5R, IL5 receptor; IL 4/13 interleukin 4/13; </a:t>
            </a:r>
            <a:b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FEV</a:t>
            </a:r>
            <a:r>
              <a:rPr lang="en-US" sz="1400" baseline="-25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forced expiratory volume in 1 second; LTOCS, long-term oral corticosteroids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oogle Shape;200;p36">
            <a:extLst>
              <a:ext uri="{FF2B5EF4-FFF2-40B4-BE49-F238E27FC236}">
                <a16:creationId xmlns:a16="http://schemas.microsoft.com/office/drawing/2014/main" id="{13910EBE-BAC0-5C7E-C41A-7DAB7291FF8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1CAD260-976B-1CBC-2B84-E4D8FD9104DF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5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98;p36">
            <a:extLst>
              <a:ext uri="{FF2B5EF4-FFF2-40B4-BE49-F238E27FC236}">
                <a16:creationId xmlns:a16="http://schemas.microsoft.com/office/drawing/2014/main" id="{E75264D0-B956-C8FD-2CF8-612E2C767BAB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9;p36">
            <a:extLst>
              <a:ext uri="{FF2B5EF4-FFF2-40B4-BE49-F238E27FC236}">
                <a16:creationId xmlns:a16="http://schemas.microsoft.com/office/drawing/2014/main" id="{7781BB7F-9251-A2C6-4912-DAB2DCE3A6BB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3F6310-623F-B4B9-FC81-DE946CC71ED6}"/>
              </a:ext>
            </a:extLst>
          </p:cNvPr>
          <p:cNvSpPr txBox="1"/>
          <p:nvPr/>
        </p:nvSpPr>
        <p:spPr>
          <a:xfrm>
            <a:off x="648000" y="610890"/>
            <a:ext cx="126492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Response domains and criteria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8888276D-26CF-2A92-E697-0C3953F89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6396"/>
              </p:ext>
            </p:extLst>
          </p:nvPr>
        </p:nvGraphicFramePr>
        <p:xfrm>
          <a:off x="648000" y="2114658"/>
          <a:ext cx="15999459" cy="6438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007">
                  <a:extLst>
                    <a:ext uri="{9D8B030D-6E8A-4147-A177-3AD203B41FA5}">
                      <a16:colId xmlns:a16="http://schemas.microsoft.com/office/drawing/2014/main" val="173880555"/>
                    </a:ext>
                  </a:extLst>
                </a:gridCol>
                <a:gridCol w="4687028">
                  <a:extLst>
                    <a:ext uri="{9D8B030D-6E8A-4147-A177-3AD203B41FA5}">
                      <a16:colId xmlns:a16="http://schemas.microsoft.com/office/drawing/2014/main" val="389872783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08731035"/>
                    </a:ext>
                  </a:extLst>
                </a:gridCol>
                <a:gridCol w="4464424">
                  <a:extLst>
                    <a:ext uri="{9D8B030D-6E8A-4147-A177-3AD203B41FA5}">
                      <a16:colId xmlns:a16="http://schemas.microsoft.com/office/drawing/2014/main" val="2066956400"/>
                    </a:ext>
                  </a:extLst>
                </a:gridCol>
              </a:tblGrid>
              <a:tr h="93884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Single-domain definitions of response and super-response in patients with severe asthma between baseline and 12-month visit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062523"/>
                  </a:ext>
                </a:extLst>
              </a:tr>
              <a:tr h="5465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domain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 of responders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 of super-responders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Excluded from analysis </a:t>
                      </a:r>
                      <a:r>
                        <a:rPr lang="en-US" sz="2000" b="1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n-US" sz="2000" b="0" baseline="3000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09518"/>
                  </a:ext>
                </a:extLst>
              </a:tr>
              <a:tr h="9252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Asthma exacerbations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≥50% reduction in annualized exacerbation rate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Exacerbation elimination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 exacerbations at </a:t>
                      </a:r>
                      <a:br>
                        <a:rPr lang="en-US" sz="2000">
                          <a:solidFill>
                            <a:srgbClr val="40404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baseline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9039"/>
                  </a:ext>
                </a:extLst>
              </a:tr>
              <a:tr h="935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≥100 mL improvement in </a:t>
                      </a:r>
                      <a:br>
                        <a:rPr lang="en-US" sz="2000">
                          <a:solidFill>
                            <a:srgbClr val="40404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post-bronchodilator FEV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≥500 mL improvement in </a:t>
                      </a:r>
                      <a:br>
                        <a:rPr lang="en-US" sz="2000">
                          <a:solidFill>
                            <a:srgbClr val="40404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post-bronchodilator FEV</a:t>
                      </a:r>
                      <a:r>
                        <a:rPr lang="en-US" sz="2000" baseline="-25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Not applicable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631656"/>
                  </a:ext>
                </a:extLst>
              </a:tr>
              <a:tr h="8482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Asthma control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Improved asthma control by category (controlled, partial, uncontrolled)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achievement of well-controlled asthma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Well-controlled asthma </a:t>
                      </a:r>
                      <a:br>
                        <a:rPr lang="en-US" sz="2000">
                          <a:solidFill>
                            <a:srgbClr val="40404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 baseline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164662"/>
                  </a:ext>
                </a:extLst>
              </a:tr>
              <a:tr h="956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LTOCS burden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 reduction in LTOCS dose (mg)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Cessation of LTOCS or tapering to 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≤5 mg/day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on LTOCS at baseline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95090"/>
                  </a:ext>
                </a:extLst>
              </a:tr>
              <a:tr h="114831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</a:t>
                      </a:r>
                      <a:r>
                        <a:rPr lang="en-US" sz="1400" b="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forced expiratory volume in 1 second; LTOCS, long-term oral corticosteroids.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30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Patients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who had incomplete data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no follow-up data related to the outcome domain of interest) or no capacity to respond in a particular domain,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who had no exacerbations at baseline, had well-controlled asthma, or were not on LTOCS, were excluded from the analysis relating to that particular domain; however, they remained in analyses related to other domains.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297444"/>
                  </a:ext>
                </a:extLst>
              </a:tr>
            </a:tbl>
          </a:graphicData>
        </a:graphic>
      </p:graphicFrame>
      <p:pic>
        <p:nvPicPr>
          <p:cNvPr id="8" name="Google Shape;200;p36">
            <a:extLst>
              <a:ext uri="{FF2B5EF4-FFF2-40B4-BE49-F238E27FC236}">
                <a16:creationId xmlns:a16="http://schemas.microsoft.com/office/drawing/2014/main" id="{AE0F36A7-8338-50DB-DF63-8D6E235A7FE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4B753AE-ECD0-FFA1-11DA-136C92DA8EB4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5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98;p36">
            <a:extLst>
              <a:ext uri="{FF2B5EF4-FFF2-40B4-BE49-F238E27FC236}">
                <a16:creationId xmlns:a16="http://schemas.microsoft.com/office/drawing/2014/main" id="{331192A1-AE3E-4C4E-9AE5-5C74F71D626D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99;p36">
            <a:extLst>
              <a:ext uri="{FF2B5EF4-FFF2-40B4-BE49-F238E27FC236}">
                <a16:creationId xmlns:a16="http://schemas.microsoft.com/office/drawing/2014/main" id="{409A9753-F12C-72D6-0CD5-CE91B31856A1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6EA1C0C-AF9C-4794-CF18-4FE648F0768C}"/>
              </a:ext>
            </a:extLst>
          </p:cNvPr>
          <p:cNvGrpSpPr/>
          <p:nvPr/>
        </p:nvGrpSpPr>
        <p:grpSpPr>
          <a:xfrm>
            <a:off x="3810177" y="2520000"/>
            <a:ext cx="10591800" cy="6660000"/>
            <a:chOff x="3289300" y="2476500"/>
            <a:chExt cx="10264629" cy="7439732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139C1EEA-0DD9-A748-A275-27E07658F01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15374252"/>
                </p:ext>
              </p:extLst>
            </p:nvPr>
          </p:nvGraphicFramePr>
          <p:xfrm>
            <a:off x="8484465" y="6404545"/>
            <a:ext cx="5051411" cy="35116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BFC314C-FCD4-9510-EBFB-38A66805057C}"/>
                </a:ext>
              </a:extLst>
            </p:cNvPr>
            <p:cNvSpPr txBox="1"/>
            <p:nvPr/>
          </p:nvSpPr>
          <p:spPr>
            <a:xfrm>
              <a:off x="11121637" y="7113390"/>
              <a:ext cx="8638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−1.3 mg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B7391F9-301C-55E7-B0DC-C25376FCBBEB}"/>
                </a:ext>
              </a:extLst>
            </p:cNvPr>
            <p:cNvSpPr txBox="1"/>
            <p:nvPr/>
          </p:nvSpPr>
          <p:spPr>
            <a:xfrm>
              <a:off x="9421022" y="7012966"/>
              <a:ext cx="9058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−4.0 mg</a:t>
              </a:r>
            </a:p>
          </p:txBody>
        </p:sp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6508F4D6-2122-1C4A-B807-BC360478BBD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36147050"/>
                </p:ext>
              </p:extLst>
            </p:nvPr>
          </p:nvGraphicFramePr>
          <p:xfrm>
            <a:off x="3289300" y="6404544"/>
            <a:ext cx="5051411" cy="35116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6CFEF87-E3C3-F232-2DEB-62A02EFF0910}"/>
                </a:ext>
              </a:extLst>
            </p:cNvPr>
            <p:cNvSpPr txBox="1"/>
            <p:nvPr/>
          </p:nvSpPr>
          <p:spPr>
            <a:xfrm>
              <a:off x="5998332" y="7487698"/>
              <a:ext cx="7753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−37%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B2DBB9D-C97E-D668-1F41-CAFC243C2730}"/>
                </a:ext>
              </a:extLst>
            </p:cNvPr>
            <p:cNvSpPr txBox="1"/>
            <p:nvPr/>
          </p:nvSpPr>
          <p:spPr>
            <a:xfrm>
              <a:off x="4248974" y="6929328"/>
              <a:ext cx="7643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−47%</a:t>
              </a:r>
            </a:p>
          </p:txBody>
        </p:sp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A2D16948-DAD7-334B-B13C-9252DAD2C1F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5550600"/>
                </p:ext>
              </p:extLst>
            </p:nvPr>
          </p:nvGraphicFramePr>
          <p:xfrm>
            <a:off x="3289300" y="2476500"/>
            <a:ext cx="5051411" cy="35753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1543FB53-8EB6-D440-85E1-DBDB6B56CF8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95381068"/>
                </p:ext>
              </p:extLst>
            </p:nvPr>
          </p:nvGraphicFramePr>
          <p:xfrm>
            <a:off x="8484465" y="2507224"/>
            <a:ext cx="5069464" cy="3553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1D7C11B-2613-765E-E812-6D3C1F964A00}"/>
                </a:ext>
              </a:extLst>
            </p:cNvPr>
            <p:cNvSpPr txBox="1"/>
            <p:nvPr/>
          </p:nvSpPr>
          <p:spPr>
            <a:xfrm>
              <a:off x="11226525" y="3834746"/>
              <a:ext cx="640932" cy="308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0 mL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FD88091-30B1-4FF1-FE61-276DE37ED85F}"/>
                </a:ext>
              </a:extLst>
            </p:cNvPr>
            <p:cNvSpPr txBox="1"/>
            <p:nvPr/>
          </p:nvSpPr>
          <p:spPr>
            <a:xfrm>
              <a:off x="9407379" y="3196141"/>
              <a:ext cx="9146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+200 mL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53BF72F-0086-4CAD-6197-EA43845EAF14}"/>
                </a:ext>
              </a:extLst>
            </p:cNvPr>
            <p:cNvCxnSpPr>
              <a:cxnSpLocks/>
            </p:cNvCxnSpPr>
            <p:nvPr/>
          </p:nvCxnSpPr>
          <p:spPr>
            <a:xfrm>
              <a:off x="5917700" y="3914926"/>
              <a:ext cx="835273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79A98CB-81D5-0AAA-AA4A-4BC1913B79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21138" y="3917150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6DE56E6-EBEC-1D2C-D837-6C3C048566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49392" y="3914926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76C6415-BBAF-187C-F883-D8DEC89E5BF6}"/>
                </a:ext>
              </a:extLst>
            </p:cNvPr>
            <p:cNvCxnSpPr>
              <a:cxnSpLocks/>
            </p:cNvCxnSpPr>
            <p:nvPr/>
          </p:nvCxnSpPr>
          <p:spPr>
            <a:xfrm>
              <a:off x="9460835" y="3500442"/>
              <a:ext cx="81538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B6D0E99-3BF8-7C0F-AD2E-769E869F1F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60835" y="3502666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E2D0DD6-0A58-9280-BDE1-B315403314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73151" y="3500442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A8230A4-A736-BD05-7208-45063AA04E9C}"/>
                </a:ext>
              </a:extLst>
            </p:cNvPr>
            <p:cNvCxnSpPr>
              <a:cxnSpLocks/>
            </p:cNvCxnSpPr>
            <p:nvPr/>
          </p:nvCxnSpPr>
          <p:spPr>
            <a:xfrm>
              <a:off x="11169196" y="4143412"/>
              <a:ext cx="7954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518EE6E-7FC6-8BF9-E265-3FBE1275D1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173222" y="4145636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2F0E556-C598-F077-6B8B-3317830162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9826" y="4143412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6EC053C-5747-2D17-615B-41F2948DCE27}"/>
                </a:ext>
              </a:extLst>
            </p:cNvPr>
            <p:cNvCxnSpPr>
              <a:cxnSpLocks/>
            </p:cNvCxnSpPr>
            <p:nvPr/>
          </p:nvCxnSpPr>
          <p:spPr>
            <a:xfrm>
              <a:off x="4210898" y="7223258"/>
              <a:ext cx="7954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5AC5273-3DE2-B801-6BAA-4E30272025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15725" y="7230434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8DB2907-E7D9-BD8D-1386-B18578E470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00466" y="7228210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6B56D64-77B3-8012-8C43-70AC18766074}"/>
                </a:ext>
              </a:extLst>
            </p:cNvPr>
            <p:cNvCxnSpPr>
              <a:cxnSpLocks/>
            </p:cNvCxnSpPr>
            <p:nvPr/>
          </p:nvCxnSpPr>
          <p:spPr>
            <a:xfrm>
              <a:off x="5935433" y="7775775"/>
              <a:ext cx="7954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E129E0A-6A35-AF60-7A01-939E7698E5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41324" y="7777999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04015FA-0E35-790E-46DE-7B742381B7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25482" y="7775775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2D09305-1565-7E6D-4842-3583657C6319}"/>
                </a:ext>
              </a:extLst>
            </p:cNvPr>
            <p:cNvCxnSpPr>
              <a:cxnSpLocks/>
            </p:cNvCxnSpPr>
            <p:nvPr/>
          </p:nvCxnSpPr>
          <p:spPr>
            <a:xfrm>
              <a:off x="9432190" y="7316369"/>
              <a:ext cx="7954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906E9C9-B020-7316-F0C3-DD3EF24FB1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8083" y="7318593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FD4AC7A-9776-6AE0-40FA-37198C7866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24662" y="7316369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A827CB1-CFC7-C26E-B8C7-D9A4F56FD54F}"/>
                </a:ext>
              </a:extLst>
            </p:cNvPr>
            <p:cNvCxnSpPr>
              <a:cxnSpLocks/>
            </p:cNvCxnSpPr>
            <p:nvPr/>
          </p:nvCxnSpPr>
          <p:spPr>
            <a:xfrm>
              <a:off x="11155751" y="7426974"/>
              <a:ext cx="7954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25C1804-D2AA-AC1D-EE50-BA77B90911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161642" y="7429198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AC46AB3-BFD1-1368-3F64-26E969E011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47341" y="7426974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FA48CA5-AAEC-6AA8-A8CF-556B67D87A10}"/>
                </a:ext>
              </a:extLst>
            </p:cNvPr>
            <p:cNvSpPr txBox="1"/>
            <p:nvPr/>
          </p:nvSpPr>
          <p:spPr>
            <a:xfrm>
              <a:off x="6099744" y="3608097"/>
              <a:ext cx="640932" cy="308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+0.9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335D8B-5693-DCD9-588F-3311E8A91FC2}"/>
                </a:ext>
              </a:extLst>
            </p:cNvPr>
            <p:cNvSpPr txBox="1"/>
            <p:nvPr/>
          </p:nvSpPr>
          <p:spPr>
            <a:xfrm>
              <a:off x="4296317" y="3006034"/>
              <a:ext cx="640932" cy="308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−1.2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78E6783-6B5D-D5DC-EFC3-43E1B501356F}"/>
                </a:ext>
              </a:extLst>
            </p:cNvPr>
            <p:cNvCxnSpPr>
              <a:cxnSpLocks/>
            </p:cNvCxnSpPr>
            <p:nvPr/>
          </p:nvCxnSpPr>
          <p:spPr>
            <a:xfrm>
              <a:off x="4218470" y="3314700"/>
              <a:ext cx="7954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4E347B1-5BBA-A74B-DBB1-5DA4333619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22903" y="3316924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7A36E50-3013-5B64-D27E-5EEB08E0FB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09126" y="3314700"/>
              <a:ext cx="0" cy="9346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73299E8-5637-D6FA-2870-E69974230B39}"/>
                </a:ext>
              </a:extLst>
            </p:cNvPr>
            <p:cNvSpPr txBox="1"/>
            <p:nvPr/>
          </p:nvSpPr>
          <p:spPr>
            <a:xfrm>
              <a:off x="7832034" y="4492112"/>
              <a:ext cx="395594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34711ED-27E3-CB62-08B1-DAD3BB50B122}"/>
                </a:ext>
              </a:extLst>
            </p:cNvPr>
            <p:cNvSpPr txBox="1"/>
            <p:nvPr/>
          </p:nvSpPr>
          <p:spPr>
            <a:xfrm>
              <a:off x="7794744" y="8386919"/>
              <a:ext cx="47471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F2E9114-5652-B258-B7A4-2A25A74F9CAF}"/>
                </a:ext>
              </a:extLst>
            </p:cNvPr>
            <p:cNvSpPr txBox="1"/>
            <p:nvPr/>
          </p:nvSpPr>
          <p:spPr>
            <a:xfrm>
              <a:off x="5583953" y="9537972"/>
              <a:ext cx="1630345" cy="2062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No biologic (n = 706)  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3">
            <a:extLst>
              <a:ext uri="{FF2B5EF4-FFF2-40B4-BE49-F238E27FC236}">
                <a16:creationId xmlns:a16="http://schemas.microsoft.com/office/drawing/2014/main" id="{2A5E1EF4-7579-E76C-7D99-4FDBE534215B}"/>
              </a:ext>
            </a:extLst>
          </p:cNvPr>
          <p:cNvSpPr txBox="1"/>
          <p:nvPr/>
        </p:nvSpPr>
        <p:spPr>
          <a:xfrm>
            <a:off x="648000" y="612000"/>
            <a:ext cx="137033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Changes from baseline in single outcome domains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446D08-CB9B-2DB8-63B9-CEF3381C755E}"/>
              </a:ext>
            </a:extLst>
          </p:cNvPr>
          <p:cNvSpPr txBox="1"/>
          <p:nvPr/>
        </p:nvSpPr>
        <p:spPr>
          <a:xfrm>
            <a:off x="916439" y="3030829"/>
            <a:ext cx="2520779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aseline="30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4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increase in annual exacerbations among non-biologic users was largely seen in EMR data, where there the ‘baseline’ may potentially be misclassified, as a patient’s first visits in EMR may not fully capture exacerbations; this would lead to an apparent increase in the first year of follow-up.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ontent Placeholder 10">
            <a:extLst>
              <a:ext uri="{FF2B5EF4-FFF2-40B4-BE49-F238E27FC236}">
                <a16:creationId xmlns:a16="http://schemas.microsoft.com/office/drawing/2014/main" id="{C3836D54-9BE3-CC6D-8C4C-6ED0F855F3E1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5026185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Biologic initiators had greater improvements from baseline than non-</a:t>
            </a:r>
            <a:r>
              <a:rPr lang="en-US" sz="2600" err="1">
                <a:latin typeface="Arial" panose="020B0604020202020204" pitchFamily="34" charset="0"/>
                <a:cs typeface="Arial" panose="020B0604020202020204" pitchFamily="34" charset="0"/>
              </a:rPr>
              <a:t>initiators</a:t>
            </a:r>
            <a:r>
              <a:rPr lang="en-US" sz="2600" baseline="3000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endParaRPr lang="en-US" sz="26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oogle Shape;200;p36">
            <a:extLst>
              <a:ext uri="{FF2B5EF4-FFF2-40B4-BE49-F238E27FC236}">
                <a16:creationId xmlns:a16="http://schemas.microsoft.com/office/drawing/2014/main" id="{65AE773F-E9F0-C02B-950E-B1E733100454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6ABB237-589F-71F1-4572-6A7CE896F393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2FC8A7D-4AF9-D700-DE30-CA446BF6F0D7}"/>
              </a:ext>
            </a:extLst>
          </p:cNvPr>
          <p:cNvSpPr txBox="1">
            <a:spLocks/>
          </p:cNvSpPr>
          <p:nvPr/>
        </p:nvSpPr>
        <p:spPr>
          <a:xfrm>
            <a:off x="648000" y="9437885"/>
            <a:ext cx="11486160" cy="5509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FEV</a:t>
            </a:r>
            <a:r>
              <a:rPr lang="en-US" sz="14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forced expiratory volume in 1 second.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400" spc="-20" dirty="0" err="1"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 differences between biologic </a:t>
            </a:r>
            <a:r>
              <a:rPr lang="en-US" sz="1400" spc="-20" dirty="0" err="1">
                <a:latin typeface="Arial" panose="020B0604020202020204" pitchFamily="34" charset="0"/>
                <a:cs typeface="Arial" panose="020B0604020202020204" pitchFamily="34" charset="0"/>
              </a:rPr>
              <a:t>initators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 and non-initiators were </a:t>
            </a:r>
            <a:r>
              <a:rPr lang="en-US" sz="14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 adjusted for by matching or multivariable adjustment methods.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14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8;p36">
            <a:extLst>
              <a:ext uri="{FF2B5EF4-FFF2-40B4-BE49-F238E27FC236}">
                <a16:creationId xmlns:a16="http://schemas.microsoft.com/office/drawing/2014/main" id="{E6A436A7-A82B-CCC6-0C18-B799FF69D899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9;p36">
            <a:extLst>
              <a:ext uri="{FF2B5EF4-FFF2-40B4-BE49-F238E27FC236}">
                <a16:creationId xmlns:a16="http://schemas.microsoft.com/office/drawing/2014/main" id="{A8D527AF-F712-B40B-9104-C23A56A03B45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3F37B03C-FA23-4D1C-94F0-F59D9E9FD3EF}"/>
              </a:ext>
            </a:extLst>
          </p:cNvPr>
          <p:cNvSpPr txBox="1"/>
          <p:nvPr/>
        </p:nvSpPr>
        <p:spPr>
          <a:xfrm>
            <a:off x="648000" y="612000"/>
            <a:ext cx="137033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US" sz="3600" b="1" dirty="0">
                <a:solidFill>
                  <a:srgbClr val="C31B4D"/>
                </a:solidFill>
                <a:latin typeface="Poppins Medium"/>
              </a:rPr>
              <a:t>Responses to biologic or non-biologic asthma treatments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2D9AF3-D100-7AD9-A218-846DB10D4826}"/>
              </a:ext>
            </a:extLst>
          </p:cNvPr>
          <p:cNvGrpSpPr/>
          <p:nvPr/>
        </p:nvGrpSpPr>
        <p:grpSpPr>
          <a:xfrm>
            <a:off x="675435" y="2520000"/>
            <a:ext cx="10285186" cy="6660000"/>
            <a:chOff x="3278414" y="1843154"/>
            <a:chExt cx="10285186" cy="6500746"/>
          </a:xfrm>
        </p:grpSpPr>
        <p:graphicFrame>
          <p:nvGraphicFramePr>
            <p:cNvPr id="23" name="Chart 22">
              <a:extLst>
                <a:ext uri="{FF2B5EF4-FFF2-40B4-BE49-F238E27FC236}">
                  <a16:creationId xmlns:a16="http://schemas.microsoft.com/office/drawing/2014/main" id="{FECA798D-3525-F242-B209-71599377B99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24766345"/>
                </p:ext>
              </p:extLst>
            </p:nvPr>
          </p:nvGraphicFramePr>
          <p:xfrm>
            <a:off x="3278414" y="5171653"/>
            <a:ext cx="5142593" cy="29877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4" name="Chart 23">
              <a:extLst>
                <a:ext uri="{FF2B5EF4-FFF2-40B4-BE49-F238E27FC236}">
                  <a16:creationId xmlns:a16="http://schemas.microsoft.com/office/drawing/2014/main" id="{2319E3F5-9A07-2449-A6D3-7945EC7260A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80440575"/>
                </p:ext>
              </p:extLst>
            </p:nvPr>
          </p:nvGraphicFramePr>
          <p:xfrm>
            <a:off x="8421007" y="5171653"/>
            <a:ext cx="5142593" cy="29877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7" name="Chart 26">
              <a:extLst>
                <a:ext uri="{FF2B5EF4-FFF2-40B4-BE49-F238E27FC236}">
                  <a16:creationId xmlns:a16="http://schemas.microsoft.com/office/drawing/2014/main" id="{B03E2B44-FA2D-6340-AD27-90939DD0646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52499458"/>
                </p:ext>
              </p:extLst>
            </p:nvPr>
          </p:nvGraphicFramePr>
          <p:xfrm>
            <a:off x="8421007" y="1843154"/>
            <a:ext cx="5142593" cy="29877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2" name="Chart 21">
              <a:extLst>
                <a:ext uri="{FF2B5EF4-FFF2-40B4-BE49-F238E27FC236}">
                  <a16:creationId xmlns:a16="http://schemas.microsoft.com/office/drawing/2014/main" id="{BEA6CEFE-ED1A-4A45-92C0-9AE8B670F55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78504484"/>
                </p:ext>
              </p:extLst>
            </p:nvPr>
          </p:nvGraphicFramePr>
          <p:xfrm>
            <a:off x="3278414" y="1843154"/>
            <a:ext cx="5142593" cy="29877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08024EF-0BC7-5150-85C1-FE99F287E8EB}"/>
                </a:ext>
              </a:extLst>
            </p:cNvPr>
            <p:cNvSpPr txBox="1"/>
            <p:nvPr/>
          </p:nvSpPr>
          <p:spPr>
            <a:xfrm>
              <a:off x="3913122" y="4762500"/>
              <a:ext cx="756143" cy="2998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Arial" panose="020B0604020202020204" pitchFamily="34" charset="0"/>
                  <a:cs typeface="Arial" panose="020B0604020202020204" pitchFamily="34" charset="0"/>
                </a:rPr>
                <a:t>n = 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1375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5B7E83D-8CE8-CD11-BA57-9151A2BD9846}"/>
                </a:ext>
              </a:extLst>
            </p:cNvPr>
            <p:cNvSpPr txBox="1"/>
            <p:nvPr/>
          </p:nvSpPr>
          <p:spPr>
            <a:xfrm>
              <a:off x="5760378" y="4762500"/>
              <a:ext cx="640422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814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5EEE64-D44C-0DB4-743B-B88EB2C74F79}"/>
                </a:ext>
              </a:extLst>
            </p:cNvPr>
            <p:cNvSpPr txBox="1"/>
            <p:nvPr/>
          </p:nvSpPr>
          <p:spPr>
            <a:xfrm>
              <a:off x="9113388" y="4762500"/>
              <a:ext cx="640422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665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3B0CCC2-1EDE-6462-5E3F-4CB77E00AF85}"/>
                </a:ext>
              </a:extLst>
            </p:cNvPr>
            <p:cNvSpPr txBox="1"/>
            <p:nvPr/>
          </p:nvSpPr>
          <p:spPr>
            <a:xfrm>
              <a:off x="10823310" y="4762500"/>
              <a:ext cx="718059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1048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732683-5398-14AE-EFEC-B32D37B88B65}"/>
                </a:ext>
              </a:extLst>
            </p:cNvPr>
            <p:cNvSpPr txBox="1"/>
            <p:nvPr/>
          </p:nvSpPr>
          <p:spPr>
            <a:xfrm>
              <a:off x="3913122" y="8074015"/>
              <a:ext cx="718059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1072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C5266C0-0EA8-6104-247E-496D0DAD2A47}"/>
                </a:ext>
              </a:extLst>
            </p:cNvPr>
            <p:cNvSpPr txBox="1"/>
            <p:nvPr/>
          </p:nvSpPr>
          <p:spPr>
            <a:xfrm>
              <a:off x="5760378" y="8074015"/>
              <a:ext cx="640422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706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D15154F-9AA6-718C-16AB-524F02EB6420}"/>
                </a:ext>
              </a:extLst>
            </p:cNvPr>
            <p:cNvSpPr txBox="1"/>
            <p:nvPr/>
          </p:nvSpPr>
          <p:spPr>
            <a:xfrm>
              <a:off x="9113388" y="8074015"/>
              <a:ext cx="640422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517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B1F7BB1-B6E5-DD61-CEA3-BD955B4D8B55}"/>
                </a:ext>
              </a:extLst>
            </p:cNvPr>
            <p:cNvSpPr txBox="1"/>
            <p:nvPr/>
          </p:nvSpPr>
          <p:spPr>
            <a:xfrm>
              <a:off x="10823310" y="8074015"/>
              <a:ext cx="629993" cy="269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n = 112</a:t>
              </a:r>
            </a:p>
          </p:txBody>
        </p:sp>
      </p:grpSp>
      <p:sp>
        <p:nvSpPr>
          <p:cNvPr id="28" name="Content Placeholder 10">
            <a:extLst>
              <a:ext uri="{FF2B5EF4-FFF2-40B4-BE49-F238E27FC236}">
                <a16:creationId xmlns:a16="http://schemas.microsoft.com/office/drawing/2014/main" id="{A129DA37-C7D5-F576-74AB-AD50BA89503C}"/>
              </a:ext>
            </a:extLst>
          </p:cNvPr>
          <p:cNvSpPr txBox="1">
            <a:spLocks/>
          </p:cNvSpPr>
          <p:nvPr/>
        </p:nvSpPr>
        <p:spPr>
          <a:xfrm>
            <a:off x="556030" y="1620000"/>
            <a:ext cx="15026185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More frequent responses/super-responses in biologic initiators than in non-</a:t>
            </a:r>
            <a:r>
              <a:rPr lang="en-US" sz="2600" err="1">
                <a:latin typeface="Arial" panose="020B0604020202020204" pitchFamily="34" charset="0"/>
                <a:cs typeface="Arial" panose="020B0604020202020204" pitchFamily="34" charset="0"/>
              </a:rPr>
              <a:t>initiators</a:t>
            </a:r>
            <a:r>
              <a:rPr lang="en-US" sz="2600" baseline="3000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6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ontent Placeholder 10">
            <a:extLst>
              <a:ext uri="{FF2B5EF4-FFF2-40B4-BE49-F238E27FC236}">
                <a16:creationId xmlns:a16="http://schemas.microsoft.com/office/drawing/2014/main" id="{0B17D33D-9B02-25D5-2F10-79BB7FCBCDF3}"/>
              </a:ext>
            </a:extLst>
          </p:cNvPr>
          <p:cNvSpPr txBox="1">
            <a:spLocks/>
          </p:cNvSpPr>
          <p:nvPr/>
        </p:nvSpPr>
        <p:spPr>
          <a:xfrm>
            <a:off x="11137171" y="2340582"/>
            <a:ext cx="6475393" cy="252725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Biologic initiators had more frequent super-responses than responses (except FEV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However, 40-50% of biologic initiators did not meet response criteria</a:t>
            </a:r>
          </a:p>
        </p:txBody>
      </p:sp>
      <p:pic>
        <p:nvPicPr>
          <p:cNvPr id="7" name="Google Shape;200;p36">
            <a:extLst>
              <a:ext uri="{FF2B5EF4-FFF2-40B4-BE49-F238E27FC236}">
                <a16:creationId xmlns:a16="http://schemas.microsoft.com/office/drawing/2014/main" id="{AE501316-6996-B166-6282-09333E6646D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71D28E2-AB7A-57C9-1F95-7AC379FEBEF1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F0507CE-348A-119A-3832-73A697DBB965}"/>
              </a:ext>
            </a:extLst>
          </p:cNvPr>
          <p:cNvSpPr txBox="1">
            <a:spLocks/>
          </p:cNvSpPr>
          <p:nvPr/>
        </p:nvSpPr>
        <p:spPr>
          <a:xfrm>
            <a:off x="648000" y="9467740"/>
            <a:ext cx="11486160" cy="5509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FEV</a:t>
            </a:r>
            <a:r>
              <a:rPr lang="en-US" sz="14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forced expiratory volume in 1 second.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400" spc="-20" dirty="0" err="1"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 differences between biologic </a:t>
            </a:r>
            <a:r>
              <a:rPr lang="en-US" sz="1400" spc="-20" dirty="0" err="1">
                <a:latin typeface="Arial" panose="020B0604020202020204" pitchFamily="34" charset="0"/>
                <a:cs typeface="Arial" panose="020B0604020202020204" pitchFamily="34" charset="0"/>
              </a:rPr>
              <a:t>initators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 and non-initiators were </a:t>
            </a:r>
            <a:r>
              <a:rPr lang="en-US" sz="14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 adjusted for by matching or multivariable adjustment methods.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9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98;p36">
            <a:extLst>
              <a:ext uri="{FF2B5EF4-FFF2-40B4-BE49-F238E27FC236}">
                <a16:creationId xmlns:a16="http://schemas.microsoft.com/office/drawing/2014/main" id="{E2EEBFD3-8B4A-149B-1100-2D6B85395BED}"/>
              </a:ext>
            </a:extLst>
          </p:cNvPr>
          <p:cNvSpPr/>
          <p:nvPr/>
        </p:nvSpPr>
        <p:spPr>
          <a:xfrm>
            <a:off x="0" y="1317055"/>
            <a:ext cx="18288000" cy="914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99;p36">
            <a:extLst>
              <a:ext uri="{FF2B5EF4-FFF2-40B4-BE49-F238E27FC236}">
                <a16:creationId xmlns:a16="http://schemas.microsoft.com/office/drawing/2014/main" id="{893CECE3-EE13-D787-D358-E8FC5FF3646B}"/>
              </a:ext>
            </a:extLst>
          </p:cNvPr>
          <p:cNvSpPr/>
          <p:nvPr/>
        </p:nvSpPr>
        <p:spPr>
          <a:xfrm>
            <a:off x="0" y="1448435"/>
            <a:ext cx="18288000" cy="68578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919D45D-C547-F97D-66EE-BC86EEC61D42}"/>
              </a:ext>
            </a:extLst>
          </p:cNvPr>
          <p:cNvGrpSpPr/>
          <p:nvPr/>
        </p:nvGrpSpPr>
        <p:grpSpPr>
          <a:xfrm>
            <a:off x="648000" y="2430304"/>
            <a:ext cx="10908000" cy="6480000"/>
            <a:chOff x="3124200" y="2520000"/>
            <a:chExt cx="10908000" cy="6660000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8CAB7726-EE30-E142-AAE1-5E5533F8454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10330776"/>
                </p:ext>
              </p:extLst>
            </p:nvPr>
          </p:nvGraphicFramePr>
          <p:xfrm>
            <a:off x="3195508" y="2520000"/>
            <a:ext cx="5191739" cy="333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14409EAF-D717-A744-A8D7-FD92B594AD0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67895147"/>
                </p:ext>
              </p:extLst>
            </p:nvPr>
          </p:nvGraphicFramePr>
          <p:xfrm>
            <a:off x="8732375" y="5850000"/>
            <a:ext cx="5299825" cy="333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86EF3A96-AFE1-3649-B413-AFB0E1BE1D7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10242295"/>
                </p:ext>
              </p:extLst>
            </p:nvPr>
          </p:nvGraphicFramePr>
          <p:xfrm>
            <a:off x="8713080" y="2520000"/>
            <a:ext cx="5319119" cy="333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6DACB421-4FB4-B747-A6CE-2C49A22F6DD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24412892"/>
                </p:ext>
              </p:extLst>
            </p:nvPr>
          </p:nvGraphicFramePr>
          <p:xfrm>
            <a:off x="3124200" y="5850000"/>
            <a:ext cx="5263046" cy="333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BF5D47D-DC27-39D8-257B-1668339CABC0}"/>
                </a:ext>
              </a:extLst>
            </p:cNvPr>
            <p:cNvSpPr txBox="1"/>
            <p:nvPr/>
          </p:nvSpPr>
          <p:spPr>
            <a:xfrm>
              <a:off x="7802604" y="4396346"/>
              <a:ext cx="52778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-  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BB2EDFB-289F-6298-CF5C-510DB99E4FE3}"/>
                </a:ext>
              </a:extLst>
            </p:cNvPr>
            <p:cNvSpPr txBox="1"/>
            <p:nvPr/>
          </p:nvSpPr>
          <p:spPr>
            <a:xfrm>
              <a:off x="7802428" y="7722419"/>
              <a:ext cx="52778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70851AA-9174-B9F8-39DA-9CA1A6A39C35}"/>
                </a:ext>
              </a:extLst>
            </p:cNvPr>
            <p:cNvSpPr txBox="1"/>
            <p:nvPr/>
          </p:nvSpPr>
          <p:spPr>
            <a:xfrm>
              <a:off x="3565089" y="5538742"/>
              <a:ext cx="566646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</a:t>
              </a:r>
              <a:r>
                <a:rPr lang="en-US" sz="1200" err="1">
                  <a:latin typeface="Arial" panose="020B0604020202020204" pitchFamily="34" charset="0"/>
                  <a:cs typeface="Arial" panose="020B0604020202020204" pitchFamily="34" charset="0"/>
                </a:rPr>
                <a:t>IgE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E9D8650-9324-903D-89DB-BBB1FB9E851E}"/>
                </a:ext>
              </a:extLst>
            </p:cNvPr>
            <p:cNvSpPr txBox="1"/>
            <p:nvPr/>
          </p:nvSpPr>
          <p:spPr>
            <a:xfrm>
              <a:off x="4255121" y="5538742"/>
              <a:ext cx="1219200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Anti-IL5/IL5R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26FF2B-9566-C024-1E7E-78ACF0267B11}"/>
                </a:ext>
              </a:extLst>
            </p:cNvPr>
            <p:cNvSpPr txBox="1"/>
            <p:nvPr/>
          </p:nvSpPr>
          <p:spPr>
            <a:xfrm>
              <a:off x="5472459" y="5538742"/>
              <a:ext cx="807969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Anti-IL4/13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D7A1307-2DC1-8AF1-F76C-64FD1CFD6BA4}"/>
                </a:ext>
              </a:extLst>
            </p:cNvPr>
            <p:cNvSpPr txBox="1"/>
            <p:nvPr/>
          </p:nvSpPr>
          <p:spPr>
            <a:xfrm>
              <a:off x="13403586" y="7725515"/>
              <a:ext cx="6170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96C3C9A-71DB-DAEC-ED1E-A95976B0F426}"/>
                </a:ext>
              </a:extLst>
            </p:cNvPr>
            <p:cNvSpPr txBox="1"/>
            <p:nvPr/>
          </p:nvSpPr>
          <p:spPr>
            <a:xfrm>
              <a:off x="13400973" y="4461411"/>
              <a:ext cx="56200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BD7D876-A3BC-6C9F-82B9-78FB22EAFB7E}"/>
                </a:ext>
              </a:extLst>
            </p:cNvPr>
            <p:cNvSpPr txBox="1"/>
            <p:nvPr/>
          </p:nvSpPr>
          <p:spPr>
            <a:xfrm>
              <a:off x="9111676" y="8870745"/>
              <a:ext cx="566646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</a:t>
              </a:r>
              <a:r>
                <a:rPr lang="en-US" sz="1200" err="1">
                  <a:latin typeface="Arial" panose="020B0604020202020204" pitchFamily="34" charset="0"/>
                  <a:cs typeface="Arial" panose="020B0604020202020204" pitchFamily="34" charset="0"/>
                </a:rPr>
                <a:t>IgE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C410F4-042B-9013-E0DA-A7A701CC8518}"/>
                </a:ext>
              </a:extLst>
            </p:cNvPr>
            <p:cNvSpPr txBox="1"/>
            <p:nvPr/>
          </p:nvSpPr>
          <p:spPr>
            <a:xfrm>
              <a:off x="9826399" y="8870745"/>
              <a:ext cx="1219200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Anti-IL5/IL5R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2FF8EAA-EB3C-800D-FC17-128C2D98172F}"/>
                </a:ext>
              </a:extLst>
            </p:cNvPr>
            <p:cNvSpPr txBox="1"/>
            <p:nvPr/>
          </p:nvSpPr>
          <p:spPr>
            <a:xfrm>
              <a:off x="11073326" y="8870745"/>
              <a:ext cx="807969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Anti-IL4/13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431CD25-3809-C55D-5C95-5F42FBE3EA81}"/>
                </a:ext>
              </a:extLst>
            </p:cNvPr>
            <p:cNvSpPr txBox="1"/>
            <p:nvPr/>
          </p:nvSpPr>
          <p:spPr>
            <a:xfrm>
              <a:off x="9097958" y="5529146"/>
              <a:ext cx="566646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</a:t>
              </a:r>
              <a:r>
                <a:rPr lang="en-US" sz="1200" err="1">
                  <a:latin typeface="Arial" panose="020B0604020202020204" pitchFamily="34" charset="0"/>
                  <a:cs typeface="Arial" panose="020B0604020202020204" pitchFamily="34" charset="0"/>
                </a:rPr>
                <a:t>IgE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95954D0-4F3B-3B4B-4E87-AA4FB7C47488}"/>
                </a:ext>
              </a:extLst>
            </p:cNvPr>
            <p:cNvSpPr txBox="1"/>
            <p:nvPr/>
          </p:nvSpPr>
          <p:spPr>
            <a:xfrm>
              <a:off x="9813111" y="5529146"/>
              <a:ext cx="1219200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Anti-IL5/IL5R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4169046-2896-7DC5-F12A-57B850F5F0BB}"/>
                </a:ext>
              </a:extLst>
            </p:cNvPr>
            <p:cNvSpPr txBox="1"/>
            <p:nvPr/>
          </p:nvSpPr>
          <p:spPr>
            <a:xfrm>
              <a:off x="11060595" y="5529146"/>
              <a:ext cx="807969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Anti-IL4/13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B14473E-4F0A-8946-BDFB-5FC3C93E9F27}"/>
                </a:ext>
              </a:extLst>
            </p:cNvPr>
            <p:cNvSpPr txBox="1"/>
            <p:nvPr/>
          </p:nvSpPr>
          <p:spPr>
            <a:xfrm>
              <a:off x="3602307" y="8860728"/>
              <a:ext cx="566646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</a:t>
              </a:r>
              <a:r>
                <a:rPr lang="en-US" sz="1200" err="1">
                  <a:latin typeface="Arial" panose="020B0604020202020204" pitchFamily="34" charset="0"/>
                  <a:cs typeface="Arial" panose="020B0604020202020204" pitchFamily="34" charset="0"/>
                </a:rPr>
                <a:t>IgE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8C029D-C1E1-AE69-1A27-7E4228A704CE}"/>
                </a:ext>
              </a:extLst>
            </p:cNvPr>
            <p:cNvSpPr txBox="1"/>
            <p:nvPr/>
          </p:nvSpPr>
          <p:spPr>
            <a:xfrm>
              <a:off x="4277747" y="8860728"/>
              <a:ext cx="1219200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Anti-IL5/IL5R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A26FEF3-EA29-5BB7-6081-2E477A4C49B7}"/>
                </a:ext>
              </a:extLst>
            </p:cNvPr>
            <p:cNvSpPr txBox="1"/>
            <p:nvPr/>
          </p:nvSpPr>
          <p:spPr>
            <a:xfrm>
              <a:off x="5495085" y="8860728"/>
              <a:ext cx="807969" cy="1897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71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057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7432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4290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148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86400" algn="l" defTabSz="1371600" rtl="0" eaLnBrk="1" latinLnBrk="0" hangingPunct="1"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Anti-IL4/13</a:t>
              </a:r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04D332B-EB9D-CDCA-0D7B-96D38989B1DD}"/>
              </a:ext>
            </a:extLst>
          </p:cNvPr>
          <p:cNvSpPr txBox="1"/>
          <p:nvPr/>
        </p:nvSpPr>
        <p:spPr>
          <a:xfrm>
            <a:off x="648000" y="612000"/>
            <a:ext cx="13703300" cy="590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91"/>
              </a:lnSpc>
            </a:pPr>
            <a:r>
              <a:rPr lang="en-AU" sz="3600" b="1" dirty="0">
                <a:solidFill>
                  <a:srgbClr val="C31B4D"/>
                </a:solidFill>
                <a:latin typeface="Poppins Medium"/>
              </a:rPr>
              <a:t>Changes from baseline (unadjusted) by biologic class</a:t>
            </a:r>
            <a:endParaRPr lang="en-GB" sz="3600" b="1" dirty="0">
              <a:solidFill>
                <a:srgbClr val="C31B4D"/>
              </a:solidFill>
              <a:latin typeface="Poppins Medium"/>
            </a:endParaRPr>
          </a:p>
        </p:txBody>
      </p:sp>
      <p:sp>
        <p:nvSpPr>
          <p:cNvPr id="16" name="Content Placeholder 10">
            <a:extLst>
              <a:ext uri="{FF2B5EF4-FFF2-40B4-BE49-F238E27FC236}">
                <a16:creationId xmlns:a16="http://schemas.microsoft.com/office/drawing/2014/main" id="{C6FFE909-FC36-F739-C7E0-AE34AC789C3C}"/>
              </a:ext>
            </a:extLst>
          </p:cNvPr>
          <p:cNvSpPr txBox="1">
            <a:spLocks/>
          </p:cNvSpPr>
          <p:nvPr/>
        </p:nvSpPr>
        <p:spPr>
          <a:xfrm>
            <a:off x="648000" y="1620000"/>
            <a:ext cx="13909791" cy="590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Biologic treatments were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associated with asthma improvement in all domains assessed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5218D91-00D3-87C9-8E3A-B2A3558529EE}"/>
              </a:ext>
            </a:extLst>
          </p:cNvPr>
          <p:cNvSpPr txBox="1">
            <a:spLocks/>
          </p:cNvSpPr>
          <p:nvPr/>
        </p:nvSpPr>
        <p:spPr>
          <a:xfrm>
            <a:off x="648000" y="9421200"/>
            <a:ext cx="11486160" cy="4916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FEV</a:t>
            </a:r>
            <a:r>
              <a:rPr lang="en-US" sz="14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forced expiratory volume in 1 second; </a:t>
            </a:r>
            <a:r>
              <a:rPr lang="en-GB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IgE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immunoglobulin E; IL, interleukin; IL-5R, IL5 receptor;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OCS, o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ral corticosteroids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oogle Shape;200;p36">
            <a:extLst>
              <a:ext uri="{FF2B5EF4-FFF2-40B4-BE49-F238E27FC236}">
                <a16:creationId xmlns:a16="http://schemas.microsoft.com/office/drawing/2014/main" id="{72ED2378-A0BE-36A1-62CC-48F15273AD3B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806138" y="167922"/>
            <a:ext cx="1357134" cy="44296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D8E4E76-3342-E9F6-F5DA-80E1CE57183A}"/>
              </a:ext>
            </a:extLst>
          </p:cNvPr>
          <p:cNvSpPr txBox="1"/>
          <p:nvPr/>
        </p:nvSpPr>
        <p:spPr>
          <a:xfrm>
            <a:off x="13960868" y="9973733"/>
            <a:ext cx="43271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Denton E, et al. </a:t>
            </a:r>
            <a:r>
              <a:rPr lang="en-GB" sz="1400" i="1">
                <a:latin typeface="Arial" panose="020B0604020202020204" pitchFamily="34" charset="0"/>
                <a:cs typeface="Arial" panose="020B0604020202020204" pitchFamily="34" charset="0"/>
              </a:rPr>
              <a:t>Allergy.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2024. </a:t>
            </a:r>
            <a:r>
              <a:rPr lang="en-GB" sz="14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10.1111/all.16178</a:t>
            </a:r>
            <a:endParaRPr lang="en-GB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597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Custom 46">
      <a:dk1>
        <a:srgbClr val="404040"/>
      </a:dk1>
      <a:lt1>
        <a:srgbClr val="FFFFFF"/>
      </a:lt1>
      <a:dk2>
        <a:srgbClr val="000000"/>
      </a:dk2>
      <a:lt2>
        <a:srgbClr val="C9C2D1"/>
      </a:lt2>
      <a:accent1>
        <a:srgbClr val="073763"/>
      </a:accent1>
      <a:accent2>
        <a:srgbClr val="0C5EA8"/>
      </a:accent2>
      <a:accent3>
        <a:srgbClr val="FF9900"/>
      </a:accent3>
      <a:accent4>
        <a:srgbClr val="FCCD80"/>
      </a:accent4>
      <a:accent5>
        <a:srgbClr val="D8D8D8"/>
      </a:accent5>
      <a:accent6>
        <a:srgbClr val="404040"/>
      </a:accent6>
      <a:hlink>
        <a:srgbClr val="0C5EA8"/>
      </a:hlink>
      <a:folHlink>
        <a:srgbClr val="0C5EA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Custom 46">
      <a:dk1>
        <a:srgbClr val="404040"/>
      </a:dk1>
      <a:lt1>
        <a:srgbClr val="FFFFFF"/>
      </a:lt1>
      <a:dk2>
        <a:srgbClr val="000000"/>
      </a:dk2>
      <a:lt2>
        <a:srgbClr val="C9C2D1"/>
      </a:lt2>
      <a:accent1>
        <a:srgbClr val="073763"/>
      </a:accent1>
      <a:accent2>
        <a:srgbClr val="0C5EA8"/>
      </a:accent2>
      <a:accent3>
        <a:srgbClr val="FF9900"/>
      </a:accent3>
      <a:accent4>
        <a:srgbClr val="FCCD80"/>
      </a:accent4>
      <a:accent5>
        <a:srgbClr val="D8D8D8"/>
      </a:accent5>
      <a:accent6>
        <a:srgbClr val="404040"/>
      </a:accent6>
      <a:hlink>
        <a:srgbClr val="0C5EA8"/>
      </a:hlink>
      <a:folHlink>
        <a:srgbClr val="0C5EA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Custom 46">
      <a:dk1>
        <a:srgbClr val="404040"/>
      </a:dk1>
      <a:lt1>
        <a:srgbClr val="FFFFFF"/>
      </a:lt1>
      <a:dk2>
        <a:srgbClr val="000000"/>
      </a:dk2>
      <a:lt2>
        <a:srgbClr val="C9C2D1"/>
      </a:lt2>
      <a:accent1>
        <a:srgbClr val="073763"/>
      </a:accent1>
      <a:accent2>
        <a:srgbClr val="0C5EA8"/>
      </a:accent2>
      <a:accent3>
        <a:srgbClr val="FF9900"/>
      </a:accent3>
      <a:accent4>
        <a:srgbClr val="FCCD80"/>
      </a:accent4>
      <a:accent5>
        <a:srgbClr val="D8D8D8"/>
      </a:accent5>
      <a:accent6>
        <a:srgbClr val="404040"/>
      </a:accent6>
      <a:hlink>
        <a:srgbClr val="0C5EA8"/>
      </a:hlink>
      <a:folHlink>
        <a:srgbClr val="0C5EA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41BDA2721B41837B8BA28E55ACAF" ma:contentTypeVersion="20" ma:contentTypeDescription="Create a new document." ma:contentTypeScope="" ma:versionID="81ba27eebadeb43cb7d70786a59d7827">
  <xsd:schema xmlns:xsd="http://www.w3.org/2001/XMLSchema" xmlns:xs="http://www.w3.org/2001/XMLSchema" xmlns:p="http://schemas.microsoft.com/office/2006/metadata/properties" xmlns:ns2="45fb3224-858f-4285-b885-596f231a21c4" xmlns:ns3="2f033571-d360-456b-af5c-15748b9eebf1" targetNamespace="http://schemas.microsoft.com/office/2006/metadata/properties" ma:root="true" ma:fieldsID="552b9d3c7b5cf9f7eb65250a6663d295" ns2:_="" ns3:_="">
    <xsd:import namespace="45fb3224-858f-4285-b885-596f231a21c4"/>
    <xsd:import namespace="2f033571-d360-456b-af5c-15748b9eeb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Status" minOccurs="0"/>
                <xsd:element ref="ns3:ProjectLead" minOccurs="0"/>
                <xsd:element ref="ns3:ProjectCode" minOccurs="0"/>
                <xsd:element ref="ns3:Uploaded_x003f_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3224-858f-4285-b885-596f231a2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d70a7d1-828f-4c33-bf04-e2adf9cef425}" ma:internalName="TaxCatchAll" ma:showField="CatchAllData" ma:web="45fb3224-858f-4285-b885-596f231a2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33571-d360-456b-af5c-15748b9ee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ed13bda-c4fe-452c-9652-5df4252020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Current Status" ma:format="Dropdown" ma:internalName="Status">
      <xsd:simpleType>
        <xsd:restriction base="dms:Choice">
          <xsd:enumeration value="0 - Proposal (Collaborative)"/>
          <xsd:enumeration value="1 - Protocol"/>
          <xsd:enumeration value="2 - Ethics"/>
          <xsd:enumeration value="3 - Data"/>
          <xsd:enumeration value="4 - Analysis"/>
          <xsd:enumeration value="5 - Study Report"/>
          <xsd:enumeration value="6.1 - Kickoff"/>
          <xsd:enumeration value="6.2 - Outline"/>
          <xsd:enumeration value="6.3 - MS 1st Draft"/>
          <xsd:enumeration value="6.4 - MS 2nd Draft"/>
          <xsd:enumeration value="6.5 - MS Final Draft"/>
          <xsd:enumeration value="6.6 - Submission"/>
          <xsd:enumeration value="6.7 - Resubmission"/>
          <xsd:enumeration value="6.8 - Accepted"/>
          <xsd:enumeration value="6.9 Article Proof"/>
          <xsd:enumeration value="7 - Published"/>
        </xsd:restriction>
      </xsd:simpleType>
    </xsd:element>
    <xsd:element name="ProjectLead" ma:index="22" nillable="true" ma:displayName="Project Lead" ma:format="Dropdown" ma:list="UserInfo" ma:SharePointGroup="0" ma:internalName="ProjectLea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Code" ma:index="23" nillable="true" ma:displayName="Project Code" ma:format="Dropdown" ma:internalName="ProjectCode">
      <xsd:simpleType>
        <xsd:restriction base="dms:Text">
          <xsd:maxLength value="255"/>
        </xsd:restriction>
      </xsd:simpleType>
    </xsd:element>
    <xsd:element name="Uploaded_x003f_" ma:index="24" nillable="true" ma:displayName="Uploaded?" ma:format="Dropdown" ma:internalName="Uploaded_x003f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ploaded"/>
                    <xsd:enumeration value="Pui Yee to Upload"/>
                    <xsd:enumeration value="Pui Yee to move to completed"/>
                    <xsd:enumeration value="Pui Yee to double check/organise"/>
                    <xsd:enumeration value="Team to upload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f033571-d360-456b-af5c-15748b9eebf1" xsi:nil="true"/>
    <TaxCatchAll xmlns="45fb3224-858f-4285-b885-596f231a21c4" xsi:nil="true"/>
    <ProjectCode xmlns="2f033571-d360-456b-af5c-15748b9eebf1" xsi:nil="true"/>
    <lcf76f155ced4ddcb4097134ff3c332f xmlns="2f033571-d360-456b-af5c-15748b9eebf1">
      <Terms xmlns="http://schemas.microsoft.com/office/infopath/2007/PartnerControls"/>
    </lcf76f155ced4ddcb4097134ff3c332f>
    <Uploaded_x003f_ xmlns="2f033571-d360-456b-af5c-15748b9eebf1" xsi:nil="true"/>
    <ProjectLead xmlns="2f033571-d360-456b-af5c-15748b9eebf1">
      <UserInfo>
        <DisplayName/>
        <AccountId xsi:nil="true"/>
        <AccountType/>
      </UserInfo>
    </ProjectLead>
  </documentManagement>
</p:properties>
</file>

<file path=customXml/itemProps1.xml><?xml version="1.0" encoding="utf-8"?>
<ds:datastoreItem xmlns:ds="http://schemas.openxmlformats.org/officeDocument/2006/customXml" ds:itemID="{86BA7016-5509-4122-B24A-3601877B22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77B4DA-7355-4AEC-BD9E-674D00FC88AC}">
  <ds:schemaRefs>
    <ds:schemaRef ds:uri="2f033571-d360-456b-af5c-15748b9eebf1"/>
    <ds:schemaRef ds:uri="45fb3224-858f-4285-b885-596f231a21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35DD9BD-4466-4DA1-BE7D-8CF49FC66682}">
  <ds:schemaRefs>
    <ds:schemaRef ds:uri="http://www.w3.org/XML/1998/namespace"/>
    <ds:schemaRef ds:uri="2f033571-d360-456b-af5c-15748b9eebf1"/>
    <ds:schemaRef ds:uri="http://schemas.microsoft.com/office/2006/metadata/properties"/>
    <ds:schemaRef ds:uri="http://purl.org/dc/terms/"/>
    <ds:schemaRef ds:uri="45fb3224-858f-4285-b885-596f231a21c4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2838</Words>
  <Application>Microsoft Office PowerPoint</Application>
  <PresentationFormat>Custom</PresentationFormat>
  <Paragraphs>363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Poppins Medium</vt:lpstr>
      <vt:lpstr>Wingdings</vt:lpstr>
      <vt:lpstr>Calibri Light</vt:lpstr>
      <vt:lpstr>Courier New</vt:lpstr>
      <vt:lpstr>Arial</vt:lpstr>
      <vt:lpstr>Calibri</vt:lpstr>
      <vt:lpstr>Arimo</vt:lpstr>
      <vt:lpstr>1_Office Theme</vt:lpstr>
      <vt:lpstr>Office Theme</vt:lpstr>
      <vt:lpstr>Custom Design</vt:lpstr>
      <vt:lpstr>1_Custom Design</vt:lpstr>
      <vt:lpstr>2_Custom Design</vt:lpstr>
      <vt:lpstr>3_Custom Design</vt:lpstr>
      <vt:lpstr>Real-World Biologics Response and Super-Response in the International Severe Asthma Registry cohort (LUMINANT)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OPRI Brand Guidelines</dc:title>
  <dc:creator>Victoria Carter</dc:creator>
  <cp:lastModifiedBy>David Neil</cp:lastModifiedBy>
  <cp:revision>9</cp:revision>
  <dcterms:created xsi:type="dcterms:W3CDTF">2006-08-16T00:00:00Z</dcterms:created>
  <dcterms:modified xsi:type="dcterms:W3CDTF">2024-06-18T08:36:03Z</dcterms:modified>
  <dc:identifier>DAEnUUwBRGU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0x010100876141BDA2721B41837B8BA28E55ACAF</vt:lpwstr>
  </property>
  <property fmtid="{D5CDD505-2E9C-101B-9397-08002B2CF9AE}" pid="3" name="MediaServiceImageTags">
    <vt:lpwstr/>
  </property>
</Properties>
</file>