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9144000" cy="5143500"/>
  <p:notesSz cx="9144000" cy="5143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ustomXml" Target="../customXml/item3.xml"/><Relationship Id="rId3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ustomXml" Target="../customXml/item2.xml"/><Relationship Id="rId2" Type="http://schemas.openxmlformats.org/officeDocument/2006/relationships/theme" Target="theme/them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tableStyles" Target="tableStyles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4" Type="http://schemas.openxmlformats.org/officeDocument/2006/relationships/presProps" Target="presProps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7376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rgbClr val="07376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7376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07376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7376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7376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2042160"/>
            <a:ext cx="9144000" cy="1224280"/>
          </a:xfrm>
          <a:custGeom>
            <a:avLst/>
            <a:gdLst/>
            <a:ahLst/>
            <a:cxnLst/>
            <a:rect l="l" t="t" r="r" b="b"/>
            <a:pathLst>
              <a:path w="9144000" h="1224279">
                <a:moveTo>
                  <a:pt x="9144000" y="0"/>
                </a:moveTo>
                <a:lnTo>
                  <a:pt x="0" y="0"/>
                </a:lnTo>
                <a:lnTo>
                  <a:pt x="0" y="1223771"/>
                </a:lnTo>
                <a:lnTo>
                  <a:pt x="9144000" y="1223771"/>
                </a:lnTo>
                <a:lnTo>
                  <a:pt x="9144000" y="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29371" y="4521708"/>
            <a:ext cx="786383" cy="39014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516636"/>
            <a:ext cx="9144000" cy="45720"/>
          </a:xfrm>
          <a:custGeom>
            <a:avLst/>
            <a:gdLst/>
            <a:ahLst/>
            <a:cxnLst/>
            <a:rect l="l" t="t" r="r" b="b"/>
            <a:pathLst>
              <a:path w="9144000" h="45720">
                <a:moveTo>
                  <a:pt x="9144000" y="0"/>
                </a:moveTo>
                <a:lnTo>
                  <a:pt x="0" y="0"/>
                </a:lnTo>
                <a:lnTo>
                  <a:pt x="0" y="45720"/>
                </a:lnTo>
                <a:lnTo>
                  <a:pt x="9144000" y="4572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582168"/>
            <a:ext cx="9144000" cy="45720"/>
          </a:xfrm>
          <a:custGeom>
            <a:avLst/>
            <a:gdLst/>
            <a:ahLst/>
            <a:cxnLst/>
            <a:rect l="l" t="t" r="r" b="b"/>
            <a:pathLst>
              <a:path w="9144000" h="45720">
                <a:moveTo>
                  <a:pt x="9144000" y="0"/>
                </a:moveTo>
                <a:lnTo>
                  <a:pt x="0" y="0"/>
                </a:lnTo>
                <a:lnTo>
                  <a:pt x="0" y="45720"/>
                </a:lnTo>
                <a:lnTo>
                  <a:pt x="9144000" y="45720"/>
                </a:lnTo>
                <a:lnTo>
                  <a:pt x="9144000" y="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325611" y="4751832"/>
            <a:ext cx="504444" cy="249936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183900" y="137287"/>
            <a:ext cx="647555" cy="19469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122" y="6223"/>
            <a:ext cx="7167880" cy="5139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7376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1302" y="880109"/>
            <a:ext cx="8322945" cy="33108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rgbClr val="07376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14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5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7.jpg"/><Relationship Id="rId4" Type="http://schemas.openxmlformats.org/officeDocument/2006/relationships/image" Target="../media/image8.jpg"/><Relationship Id="rId5" Type="http://schemas.openxmlformats.org/officeDocument/2006/relationships/image" Target="../media/image9.png"/><Relationship Id="rId6" Type="http://schemas.openxmlformats.org/officeDocument/2006/relationships/image" Target="../media/image10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Relationship Id="rId3" Type="http://schemas.openxmlformats.org/officeDocument/2006/relationships/image" Target="../media/image13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62431" y="2299157"/>
            <a:ext cx="7748905" cy="6369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Impact</a:t>
            </a:r>
            <a:r>
              <a:rPr dirty="0" sz="20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20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Socioeconomic</a:t>
            </a:r>
            <a:r>
              <a:rPr dirty="0" sz="20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Status</a:t>
            </a:r>
            <a:r>
              <a:rPr dirty="0" sz="20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dirty="0" sz="2000" spc="-9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Adult</a:t>
            </a:r>
            <a:r>
              <a:rPr dirty="0" sz="20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Patients</a:t>
            </a:r>
            <a:r>
              <a:rPr dirty="0" sz="200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dirty="0" sz="2000" spc="-1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FFFFFF"/>
                </a:solidFill>
                <a:latin typeface="Arial"/>
                <a:cs typeface="Arial"/>
              </a:rPr>
              <a:t>Asthma:</a:t>
            </a:r>
            <a:endParaRPr sz="2000">
              <a:latin typeface="Arial"/>
              <a:cs typeface="Arial"/>
            </a:endParaRPr>
          </a:p>
          <a:p>
            <a:pPr algn="ctr" marL="4445">
              <a:lnSpc>
                <a:spcPct val="100000"/>
              </a:lnSpc>
              <a:spcBef>
                <a:spcPts val="5"/>
              </a:spcBef>
            </a:pP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2000" spc="-9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FFFFFF"/>
                </a:solidFill>
                <a:latin typeface="Arial"/>
                <a:cs typeface="Arial"/>
              </a:rPr>
              <a:t>Population-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based</a:t>
            </a:r>
            <a:r>
              <a:rPr dirty="0" sz="20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Cohort</a:t>
            </a:r>
            <a:r>
              <a:rPr dirty="0" sz="20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Study</a:t>
            </a:r>
            <a:r>
              <a:rPr dirty="0" sz="20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from</a:t>
            </a:r>
            <a:r>
              <a:rPr dirty="0" sz="20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UK</a:t>
            </a:r>
            <a:r>
              <a:rPr dirty="0" sz="20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Primary</a:t>
            </a:r>
            <a:r>
              <a:rPr dirty="0" sz="2000" spc="-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20" b="1">
                <a:solidFill>
                  <a:srgbClr val="FFFFFF"/>
                </a:solidFill>
                <a:latin typeface="Arial"/>
                <a:cs typeface="Arial"/>
              </a:rPr>
              <a:t>Care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55726" y="3414776"/>
            <a:ext cx="7858759" cy="482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John</a:t>
            </a:r>
            <a:r>
              <a:rPr dirty="0" sz="1000" spc="-15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Busby,</a:t>
            </a:r>
            <a:r>
              <a:rPr dirty="0" sz="1000" spc="-10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David</a:t>
            </a:r>
            <a:r>
              <a:rPr dirty="0" sz="1000" spc="-10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Price,</a:t>
            </a:r>
            <a:r>
              <a:rPr dirty="0" sz="1000" spc="-15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Riyad</a:t>
            </a:r>
            <a:r>
              <a:rPr dirty="0" sz="1000" spc="10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spc="-20" b="1">
                <a:solidFill>
                  <a:srgbClr val="2F2F2F"/>
                </a:solidFill>
                <a:latin typeface="Arial"/>
                <a:cs typeface="Arial"/>
              </a:rPr>
              <a:t>Al-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Lehebi,</a:t>
            </a:r>
            <a:r>
              <a:rPr dirty="0" sz="1000" spc="-15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Sinthia</a:t>
            </a:r>
            <a:r>
              <a:rPr dirty="0" sz="1000" spc="-15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spc="-10" b="1">
                <a:solidFill>
                  <a:srgbClr val="2F2F2F"/>
                </a:solidFill>
                <a:latin typeface="Arial"/>
                <a:cs typeface="Arial"/>
              </a:rPr>
              <a:t>Bosnic-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Anticevich,</a:t>
            </a:r>
            <a:r>
              <a:rPr dirty="0" sz="1000" spc="-15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Job</a:t>
            </a:r>
            <a:r>
              <a:rPr dirty="0" sz="1000" spc="-5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FM</a:t>
            </a:r>
            <a:r>
              <a:rPr dirty="0" sz="1000" spc="-5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van</a:t>
            </a:r>
            <a:r>
              <a:rPr dirty="0" sz="1000" spc="-10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Boven,</a:t>
            </a:r>
            <a:r>
              <a:rPr dirty="0" sz="1000" spc="-5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Benjamin</a:t>
            </a:r>
            <a:r>
              <a:rPr dirty="0" sz="1000" spc="-10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Emmanuel,</a:t>
            </a:r>
            <a:r>
              <a:rPr dirty="0" sz="1000" spc="-20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J</a:t>
            </a:r>
            <a:r>
              <a:rPr dirty="0" sz="1000" spc="-25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Mark</a:t>
            </a:r>
            <a:r>
              <a:rPr dirty="0" sz="1000" spc="-10" b="1">
                <a:solidFill>
                  <a:srgbClr val="2F2F2F"/>
                </a:solidFill>
                <a:latin typeface="Arial"/>
                <a:cs typeface="Arial"/>
              </a:rPr>
              <a:t> FitzGerald,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Mina</a:t>
            </a:r>
            <a:r>
              <a:rPr dirty="0" sz="1000" spc="195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Gaga,</a:t>
            </a:r>
            <a:r>
              <a:rPr dirty="0" sz="1000" spc="210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Susanne</a:t>
            </a:r>
            <a:r>
              <a:rPr dirty="0" sz="1000" spc="200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Hansen,</a:t>
            </a:r>
            <a:r>
              <a:rPr dirty="0" sz="1000" spc="200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Mark</a:t>
            </a:r>
            <a:r>
              <a:rPr dirty="0" sz="1000" spc="204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Hew,</a:t>
            </a:r>
            <a:r>
              <a:rPr dirty="0" sz="1000" spc="195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Takashi</a:t>
            </a:r>
            <a:r>
              <a:rPr dirty="0" sz="1000" spc="210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Iwanaga,</a:t>
            </a:r>
            <a:r>
              <a:rPr dirty="0" sz="1000" spc="204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Désirée</a:t>
            </a:r>
            <a:r>
              <a:rPr dirty="0" sz="1000" spc="204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Larenas</a:t>
            </a:r>
            <a:r>
              <a:rPr dirty="0" sz="1000" spc="204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Linnemann,</a:t>
            </a:r>
            <a:r>
              <a:rPr dirty="0" sz="1000" spc="204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Bassam</a:t>
            </a:r>
            <a:r>
              <a:rPr dirty="0" sz="1000" spc="195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Mahboub,</a:t>
            </a:r>
            <a:r>
              <a:rPr dirty="0" sz="1000" spc="204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Patrick</a:t>
            </a:r>
            <a:r>
              <a:rPr dirty="0" sz="1000" spc="195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spc="-10" b="1">
                <a:solidFill>
                  <a:srgbClr val="2F2F2F"/>
                </a:solidFill>
                <a:latin typeface="Arial"/>
                <a:cs typeface="Arial"/>
              </a:rPr>
              <a:t>Mitchell,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Daniela</a:t>
            </a:r>
            <a:r>
              <a:rPr dirty="0" sz="1000" spc="-25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Morrone,</a:t>
            </a:r>
            <a:r>
              <a:rPr dirty="0" sz="1000" spc="-35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Jonathan</a:t>
            </a:r>
            <a:r>
              <a:rPr dirty="0" sz="1000" spc="-15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Pham,</a:t>
            </a:r>
            <a:r>
              <a:rPr dirty="0" sz="1000" spc="-40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Celeste</a:t>
            </a:r>
            <a:r>
              <a:rPr dirty="0" sz="1000" spc="-20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Porsbjerg,</a:t>
            </a:r>
            <a:r>
              <a:rPr dirty="0" sz="1000" spc="-15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Nicolas</a:t>
            </a:r>
            <a:r>
              <a:rPr dirty="0" sz="1000" spc="-30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Roche,</a:t>
            </a:r>
            <a:r>
              <a:rPr dirty="0" sz="1000" spc="-25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Eileen</a:t>
            </a:r>
            <a:r>
              <a:rPr dirty="0" sz="1000" spc="-15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Wang,</a:t>
            </a:r>
            <a:r>
              <a:rPr dirty="0" sz="1000" spc="-25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Neva</a:t>
            </a:r>
            <a:r>
              <a:rPr dirty="0" sz="1000" spc="-35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spc="-10" b="1">
                <a:solidFill>
                  <a:srgbClr val="2F2F2F"/>
                </a:solidFill>
                <a:latin typeface="Arial"/>
                <a:cs typeface="Arial"/>
              </a:rPr>
              <a:t>Eleangovan,</a:t>
            </a:r>
            <a:r>
              <a:rPr dirty="0" sz="1000" spc="-45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Liam</a:t>
            </a:r>
            <a:r>
              <a:rPr dirty="0" sz="1000" spc="-20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2F2F2F"/>
                </a:solidFill>
                <a:latin typeface="Arial"/>
                <a:cs typeface="Arial"/>
              </a:rPr>
              <a:t>G</a:t>
            </a:r>
            <a:r>
              <a:rPr dirty="0" sz="1000" spc="-30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spc="-10" b="1">
                <a:solidFill>
                  <a:srgbClr val="2F2F2F"/>
                </a:solidFill>
                <a:latin typeface="Arial"/>
                <a:cs typeface="Arial"/>
              </a:rPr>
              <a:t>Heaney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96342" y="1386959"/>
            <a:ext cx="1398929" cy="42199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89636" y="966292"/>
            <a:ext cx="8225155" cy="22072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45415" indent="-132715">
              <a:lnSpc>
                <a:spcPct val="100000"/>
              </a:lnSpc>
              <a:spcBef>
                <a:spcPts val="105"/>
              </a:spcBef>
              <a:buClr>
                <a:srgbClr val="FF9900"/>
              </a:buClr>
              <a:buFont typeface="Arial"/>
              <a:buChar char="•"/>
              <a:tabLst>
                <a:tab pos="145415" algn="l"/>
              </a:tabLst>
            </a:pP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We</a:t>
            </a:r>
            <a:r>
              <a:rPr dirty="0" sz="1400" spc="44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would</a:t>
            </a:r>
            <a:r>
              <a:rPr dirty="0" sz="1400" spc="45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like</a:t>
            </a:r>
            <a:r>
              <a:rPr dirty="0" sz="1400" spc="45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to</a:t>
            </a:r>
            <a:r>
              <a:rPr dirty="0" sz="1400" spc="45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thank</a:t>
            </a:r>
            <a:r>
              <a:rPr dirty="0" sz="1400" spc="45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all</a:t>
            </a:r>
            <a:r>
              <a:rPr dirty="0" sz="1400" spc="46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1400" spc="459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44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collaborators</a:t>
            </a:r>
            <a:r>
              <a:rPr dirty="0" sz="1400" spc="434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who</a:t>
            </a:r>
            <a:r>
              <a:rPr dirty="0" sz="1400" spc="434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contributed</a:t>
            </a:r>
            <a:r>
              <a:rPr dirty="0" sz="1400" spc="44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to</a:t>
            </a:r>
            <a:r>
              <a:rPr dirty="0" sz="1400" spc="45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this</a:t>
            </a:r>
            <a:r>
              <a:rPr dirty="0" sz="1400" spc="45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academic</a:t>
            </a:r>
            <a:endParaRPr sz="1400">
              <a:latin typeface="Arial"/>
              <a:cs typeface="Arial"/>
            </a:endParaRPr>
          </a:p>
          <a:p>
            <a:pPr marL="146685">
              <a:lnSpc>
                <a:spcPct val="100000"/>
              </a:lnSpc>
              <a:spcBef>
                <a:spcPts val="5"/>
              </a:spcBef>
            </a:pP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research</a:t>
            </a:r>
            <a:r>
              <a:rPr dirty="0" sz="1400" spc="-5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20" b="1">
                <a:solidFill>
                  <a:srgbClr val="073762"/>
                </a:solidFill>
                <a:latin typeface="Arial"/>
                <a:cs typeface="Arial"/>
              </a:rPr>
              <a:t>study,</a:t>
            </a:r>
            <a:r>
              <a:rPr dirty="0" sz="1400" spc="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which</a:t>
            </a:r>
            <a:r>
              <a:rPr dirty="0" sz="1400" spc="-6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was</a:t>
            </a:r>
            <a:r>
              <a:rPr dirty="0" sz="1400" spc="-6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prioritized</a:t>
            </a:r>
            <a:r>
              <a:rPr dirty="0" sz="1400" spc="-6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by</a:t>
            </a:r>
            <a:r>
              <a:rPr dirty="0" sz="1400" spc="-3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ISAR.</a:t>
            </a:r>
            <a:endParaRPr sz="1400">
              <a:latin typeface="Arial"/>
              <a:cs typeface="Arial"/>
            </a:endParaRPr>
          </a:p>
          <a:p>
            <a:pPr algn="just" marL="145415" marR="5080" indent="-133350">
              <a:lnSpc>
                <a:spcPct val="100000"/>
              </a:lnSpc>
              <a:spcBef>
                <a:spcPts val="1500"/>
              </a:spcBef>
              <a:buClr>
                <a:srgbClr val="FF9900"/>
              </a:buClr>
              <a:buFont typeface="Arial"/>
              <a:buChar char="•"/>
              <a:tabLst>
                <a:tab pos="146685" algn="l"/>
              </a:tabLst>
            </a:pP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This</a:t>
            </a:r>
            <a:r>
              <a:rPr dirty="0" sz="1400" spc="12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research</a:t>
            </a:r>
            <a:r>
              <a:rPr dirty="0" sz="1400" spc="12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study</a:t>
            </a:r>
            <a:r>
              <a:rPr dirty="0" sz="1400" spc="9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was</a:t>
            </a:r>
            <a:r>
              <a:rPr dirty="0" sz="1400" spc="12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funded</a:t>
            </a:r>
            <a:r>
              <a:rPr dirty="0" sz="1400" spc="12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13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delivered</a:t>
            </a:r>
            <a:r>
              <a:rPr dirty="0" sz="1400" spc="12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by</a:t>
            </a:r>
            <a:r>
              <a:rPr dirty="0" sz="1400" spc="10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400" spc="14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Observational</a:t>
            </a:r>
            <a:r>
              <a:rPr dirty="0" sz="1400" spc="14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13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Pragmatic</a:t>
            </a:r>
            <a:r>
              <a:rPr dirty="0" sz="1400" spc="12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Research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Institute</a:t>
            </a:r>
            <a:r>
              <a:rPr dirty="0" sz="1400" spc="165" b="1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Pte</a:t>
            </a:r>
            <a:r>
              <a:rPr dirty="0" sz="1400" spc="165" b="1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Ltd</a:t>
            </a:r>
            <a:r>
              <a:rPr dirty="0" sz="1400" spc="165" b="1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(OPRI).</a:t>
            </a:r>
            <a:r>
              <a:rPr dirty="0" sz="1400" spc="165" b="1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Optimum</a:t>
            </a:r>
            <a:r>
              <a:rPr dirty="0" sz="1400" spc="175" b="1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Patient</a:t>
            </a:r>
            <a:r>
              <a:rPr dirty="0" sz="1400" spc="160" b="1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Care</a:t>
            </a:r>
            <a:r>
              <a:rPr dirty="0" sz="1400" spc="165" b="1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Global</a:t>
            </a:r>
            <a:r>
              <a:rPr dirty="0" sz="1400" spc="165" b="1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received</a:t>
            </a:r>
            <a:r>
              <a:rPr dirty="0" sz="1400" spc="170" b="1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partial</a:t>
            </a:r>
            <a:r>
              <a:rPr dirty="0" sz="1400" spc="170" b="1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funding</a:t>
            </a:r>
            <a:r>
              <a:rPr dirty="0" sz="1400" spc="170" b="1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 spc="-20" b="1">
                <a:solidFill>
                  <a:srgbClr val="073762"/>
                </a:solidFill>
                <a:latin typeface="Arial"/>
                <a:cs typeface="Arial"/>
              </a:rPr>
              <a:t>from </a:t>
            </a:r>
            <a:r>
              <a:rPr dirty="0" sz="1400" spc="-20" b="1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AstraZeneca</a:t>
            </a:r>
            <a:r>
              <a:rPr dirty="0" sz="1400" spc="-4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Ltd</a:t>
            </a:r>
            <a:r>
              <a:rPr dirty="0" sz="1400" spc="-4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to</a:t>
            </a:r>
            <a:r>
              <a:rPr dirty="0" sz="1400" spc="-5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support</a:t>
            </a:r>
            <a:r>
              <a:rPr dirty="0" sz="1400" spc="-5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dataset</a:t>
            </a:r>
            <a:r>
              <a:rPr dirty="0" sz="1400" spc="-6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creation.</a:t>
            </a:r>
            <a:endParaRPr sz="1400">
              <a:latin typeface="Arial"/>
              <a:cs typeface="Arial"/>
            </a:endParaRPr>
          </a:p>
          <a:p>
            <a:pPr algn="just" marL="146685" marR="5080" indent="-134620">
              <a:lnSpc>
                <a:spcPct val="100000"/>
              </a:lnSpc>
              <a:spcBef>
                <a:spcPts val="1510"/>
              </a:spcBef>
              <a:buClr>
                <a:srgbClr val="FF9900"/>
              </a:buClr>
              <a:buChar char="•"/>
              <a:tabLst>
                <a:tab pos="146685" algn="l"/>
              </a:tabLst>
            </a:pP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OPCRD</a:t>
            </a:r>
            <a:r>
              <a:rPr dirty="0" sz="1200" spc="28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has</a:t>
            </a:r>
            <a:r>
              <a:rPr dirty="0" sz="1200" spc="28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been</a:t>
            </a:r>
            <a:r>
              <a:rPr dirty="0" sz="1200" spc="29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reviewed</a:t>
            </a:r>
            <a:r>
              <a:rPr dirty="0" sz="1200" spc="29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200" spc="27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ethically</a:t>
            </a:r>
            <a:r>
              <a:rPr dirty="0" sz="1200" spc="28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approved</a:t>
            </a:r>
            <a:r>
              <a:rPr dirty="0" sz="1200" spc="28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by</a:t>
            </a:r>
            <a:r>
              <a:rPr dirty="0" sz="1200" spc="27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200" spc="29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NHS</a:t>
            </a:r>
            <a:r>
              <a:rPr dirty="0" sz="1200" spc="29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Health</a:t>
            </a:r>
            <a:r>
              <a:rPr dirty="0" sz="1200" spc="29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Research</a:t>
            </a:r>
            <a:r>
              <a:rPr dirty="0" sz="1200" spc="29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Authority</a:t>
            </a:r>
            <a:r>
              <a:rPr dirty="0" sz="1200" spc="28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to</a:t>
            </a:r>
            <a:r>
              <a:rPr dirty="0" sz="1200" spc="29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hold</a:t>
            </a:r>
            <a:r>
              <a:rPr dirty="0" sz="1200" spc="28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200" spc="28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process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anonymized</a:t>
            </a:r>
            <a:r>
              <a:rPr dirty="0" sz="1200" spc="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data</a:t>
            </a:r>
            <a:r>
              <a:rPr dirty="0" sz="1200" spc="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as</a:t>
            </a:r>
            <a:r>
              <a:rPr dirty="0" sz="1200" spc="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part</a:t>
            </a:r>
            <a:r>
              <a:rPr dirty="0" sz="1200" spc="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200" spc="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service</a:t>
            </a:r>
            <a:r>
              <a:rPr dirty="0" sz="1200" spc="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delivery</a:t>
            </a:r>
            <a:r>
              <a:rPr dirty="0" sz="1200" spc="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(Research</a:t>
            </a:r>
            <a:r>
              <a:rPr dirty="0" sz="1200" spc="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Ethics</a:t>
            </a:r>
            <a:r>
              <a:rPr dirty="0" sz="1200" spc="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Committee</a:t>
            </a:r>
            <a:r>
              <a:rPr dirty="0" sz="1200" spc="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reference:</a:t>
            </a:r>
            <a:r>
              <a:rPr dirty="0" sz="1200" spc="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15/EM/0150).</a:t>
            </a:r>
            <a:r>
              <a:rPr dirty="0" sz="1200" spc="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Ethical</a:t>
            </a:r>
            <a:r>
              <a:rPr dirty="0" sz="1200" spc="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approval</a:t>
            </a:r>
            <a:r>
              <a:rPr dirty="0" sz="1200" spc="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for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this</a:t>
            </a:r>
            <a:r>
              <a:rPr dirty="0" sz="1200" spc="7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research</a:t>
            </a:r>
            <a:r>
              <a:rPr dirty="0" sz="1200" spc="8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study</a:t>
            </a:r>
            <a:r>
              <a:rPr dirty="0" sz="1200" spc="7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was</a:t>
            </a:r>
            <a:r>
              <a:rPr dirty="0" sz="1200" spc="8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granted</a:t>
            </a:r>
            <a:r>
              <a:rPr dirty="0" sz="1200" spc="7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by</a:t>
            </a:r>
            <a:r>
              <a:rPr dirty="0" sz="1200" spc="6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200" spc="8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ADEPT</a:t>
            </a:r>
            <a:r>
              <a:rPr dirty="0" sz="1200" spc="7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committee</a:t>
            </a:r>
            <a:r>
              <a:rPr dirty="0" sz="1200" spc="8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(ADEPT0120).</a:t>
            </a:r>
            <a:r>
              <a:rPr dirty="0" sz="1200" spc="8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200" spc="8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study</a:t>
            </a:r>
            <a:r>
              <a:rPr dirty="0" sz="1200" spc="6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was</a:t>
            </a:r>
            <a:r>
              <a:rPr dirty="0" sz="1200" spc="8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designed,</a:t>
            </a:r>
            <a:r>
              <a:rPr dirty="0" sz="1200" spc="8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implemented</a:t>
            </a:r>
            <a:r>
              <a:rPr dirty="0" sz="1200" spc="8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and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registered</a:t>
            </a:r>
            <a:r>
              <a:rPr dirty="0" sz="12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accordance</a:t>
            </a:r>
            <a:r>
              <a:rPr dirty="0" sz="12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with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criteria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ENCePP</a:t>
            </a:r>
            <a:r>
              <a:rPr dirty="0" sz="12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(EUPAS32482).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56793" rIns="0" bIns="0" rtlCol="0" vert="horz">
            <a:spAutoFit/>
          </a:bodyPr>
          <a:lstStyle/>
          <a:p>
            <a:pPr marL="182245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Acknowledgements</a:t>
            </a: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62329" y="3632606"/>
            <a:ext cx="1725921" cy="368807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14188" y="3572255"/>
            <a:ext cx="403860" cy="411480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78739" y="4906674"/>
            <a:ext cx="8027670" cy="20256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40"/>
              </a:spcBef>
            </a:pPr>
            <a:r>
              <a:rPr dirty="0" sz="600">
                <a:latin typeface="Arial"/>
                <a:cs typeface="Arial"/>
              </a:rPr>
              <a:t>ADEPT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Anonymised</a:t>
            </a:r>
            <a:r>
              <a:rPr dirty="0" sz="600" spc="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Data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Ethics</a:t>
            </a:r>
            <a:r>
              <a:rPr dirty="0" sz="600" spc="-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Protocols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and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Transparency;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ENCePP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-10">
                <a:latin typeface="Arial"/>
                <a:cs typeface="Arial"/>
              </a:rPr>
              <a:t> European </a:t>
            </a:r>
            <a:r>
              <a:rPr dirty="0" sz="600">
                <a:latin typeface="Arial"/>
                <a:cs typeface="Arial"/>
              </a:rPr>
              <a:t>Network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of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Centres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for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Pharmacoepidemiology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and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Pharmacovigilance;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ISAR =</a:t>
            </a:r>
            <a:r>
              <a:rPr dirty="0" sz="600" spc="-20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International</a:t>
            </a:r>
            <a:r>
              <a:rPr dirty="0" sz="600" spc="-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Severe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Asthma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Registry;</a:t>
            </a:r>
            <a:r>
              <a:rPr dirty="0" sz="600" spc="-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NHS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National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Health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Service</a:t>
            </a:r>
            <a:r>
              <a:rPr dirty="0" sz="600" spc="50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Busby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J,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Price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D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et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al.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J</a:t>
            </a:r>
            <a:r>
              <a:rPr dirty="0" sz="600" spc="-1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Asthma</a:t>
            </a:r>
            <a:r>
              <a:rPr dirty="0" sz="600" spc="-2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Allergy </a:t>
            </a:r>
            <a:r>
              <a:rPr dirty="0" sz="600">
                <a:latin typeface="Arial"/>
                <a:cs typeface="Arial"/>
              </a:rPr>
              <a:t>2021;in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press.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0814" rIns="0" bIns="0" rtlCol="0" vert="horz">
            <a:spAutoFit/>
          </a:bodyPr>
          <a:lstStyle/>
          <a:p>
            <a:pPr marL="62230">
              <a:lnSpc>
                <a:spcPct val="100000"/>
              </a:lnSpc>
              <a:spcBef>
                <a:spcPts val="95"/>
              </a:spcBef>
            </a:pPr>
            <a:r>
              <a:rPr dirty="0"/>
              <a:t>Background</a:t>
            </a:r>
            <a:r>
              <a:rPr dirty="0" spc="-20"/>
              <a:t> </a:t>
            </a:r>
            <a:r>
              <a:rPr dirty="0"/>
              <a:t>and</a:t>
            </a:r>
            <a:r>
              <a:rPr dirty="0" spc="-20"/>
              <a:t> </a:t>
            </a:r>
            <a:r>
              <a:rPr dirty="0" spc="-10"/>
              <a:t>Objectives</a:t>
            </a:r>
            <a:r>
              <a:rPr dirty="0" baseline="26455" sz="1575" spc="-15"/>
              <a:t>1</a:t>
            </a:r>
            <a:endParaRPr baseline="26455" sz="1575"/>
          </a:p>
        </p:txBody>
      </p:sp>
      <p:sp>
        <p:nvSpPr>
          <p:cNvPr id="3" name="object 3" descr=""/>
          <p:cNvSpPr txBox="1"/>
          <p:nvPr/>
        </p:nvSpPr>
        <p:spPr>
          <a:xfrm>
            <a:off x="641095" y="1420190"/>
            <a:ext cx="3155315" cy="8801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45415" marR="5080" indent="-133350">
              <a:lnSpc>
                <a:spcPct val="100000"/>
              </a:lnSpc>
              <a:spcBef>
                <a:spcPts val="105"/>
              </a:spcBef>
              <a:buClr>
                <a:srgbClr val="FF9900"/>
              </a:buClr>
              <a:buFont typeface="Arial"/>
              <a:buChar char="•"/>
              <a:tabLst>
                <a:tab pos="146685" algn="l"/>
              </a:tabLst>
            </a:pP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Socioeconomic</a:t>
            </a:r>
            <a:r>
              <a:rPr dirty="0" sz="1400" spc="300" b="1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status</a:t>
            </a:r>
            <a:r>
              <a:rPr dirty="0" sz="1400" spc="300" b="1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(SES)</a:t>
            </a:r>
            <a:r>
              <a:rPr dirty="0" sz="1400" spc="295" b="1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 spc="-25" b="1">
                <a:solidFill>
                  <a:srgbClr val="073762"/>
                </a:solidFill>
                <a:latin typeface="Arial"/>
                <a:cs typeface="Arial"/>
              </a:rPr>
              <a:t>is </a:t>
            </a:r>
            <a:r>
              <a:rPr dirty="0" sz="1400" spc="-25" b="1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known</a:t>
            </a:r>
            <a:r>
              <a:rPr dirty="0" sz="1400" spc="23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to</a:t>
            </a:r>
            <a:r>
              <a:rPr dirty="0" sz="1400" spc="24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affect</a:t>
            </a:r>
            <a:r>
              <a:rPr dirty="0" sz="1400" spc="24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400" spc="24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outcomes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such</a:t>
            </a:r>
            <a:r>
              <a:rPr dirty="0" sz="1400" spc="47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as</a:t>
            </a:r>
            <a:r>
              <a:rPr dirty="0" sz="1400" spc="47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morbidity,</a:t>
            </a:r>
            <a:r>
              <a:rPr dirty="0" sz="1400" spc="60" b="1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mortality</a:t>
            </a:r>
            <a:r>
              <a:rPr dirty="0" sz="1400" spc="45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25" b="1">
                <a:solidFill>
                  <a:srgbClr val="073762"/>
                </a:solidFill>
                <a:latin typeface="Arial"/>
                <a:cs typeface="Arial"/>
              </a:rPr>
              <a:t>and </a:t>
            </a:r>
            <a:r>
              <a:rPr dirty="0" sz="1400" spc="-25" b="1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healthcare</a:t>
            </a:r>
            <a:r>
              <a:rPr dirty="0" sz="1400" spc="-7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utilization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641095" y="2464689"/>
            <a:ext cx="31553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46050" indent="-133350">
              <a:lnSpc>
                <a:spcPct val="100000"/>
              </a:lnSpc>
              <a:spcBef>
                <a:spcPts val="100"/>
              </a:spcBef>
              <a:buClr>
                <a:srgbClr val="FF9900"/>
              </a:buClr>
              <a:buChar char="•"/>
              <a:tabLst>
                <a:tab pos="146050" algn="l"/>
              </a:tabLst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Suggested</a:t>
            </a:r>
            <a:r>
              <a:rPr dirty="0" sz="1400" spc="8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reasons</a:t>
            </a:r>
            <a:r>
              <a:rPr dirty="0" sz="1400" spc="7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for</a:t>
            </a:r>
            <a:r>
              <a:rPr dirty="0" sz="1400" spc="9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worse</a:t>
            </a:r>
            <a:r>
              <a:rPr dirty="0" sz="1400" spc="6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75512" y="2678430"/>
            <a:ext cx="30194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49325" algn="l"/>
                <a:tab pos="1254125" algn="l"/>
                <a:tab pos="2100580" algn="l"/>
              </a:tabLst>
            </a:pP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outcomes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deprived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populations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75512" y="2891790"/>
            <a:ext cx="3020695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include</a:t>
            </a:r>
            <a:r>
              <a:rPr dirty="0" sz="1400" spc="38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poorer</a:t>
            </a:r>
            <a:r>
              <a:rPr dirty="0" sz="1400" spc="40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living</a:t>
            </a:r>
            <a:r>
              <a:rPr dirty="0" sz="1400" spc="39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conditions</a:t>
            </a:r>
            <a:r>
              <a:rPr dirty="0" sz="1400" spc="39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and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reduced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access</a:t>
            </a:r>
            <a:r>
              <a:rPr dirty="0" sz="14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to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specialist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care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641095" y="3509009"/>
            <a:ext cx="31553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46050" indent="-133350">
              <a:lnSpc>
                <a:spcPct val="100000"/>
              </a:lnSpc>
              <a:spcBef>
                <a:spcPts val="100"/>
              </a:spcBef>
              <a:buClr>
                <a:srgbClr val="FF9900"/>
              </a:buClr>
              <a:buChar char="•"/>
              <a:tabLst>
                <a:tab pos="146050" algn="l"/>
              </a:tabLst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UK</a:t>
            </a:r>
            <a:r>
              <a:rPr dirty="0" sz="1400" spc="3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guidelines:</a:t>
            </a:r>
            <a:r>
              <a:rPr dirty="0" sz="1400" spc="3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1400" spc="3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with</a:t>
            </a:r>
            <a:r>
              <a:rPr dirty="0" sz="1400" spc="3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775512" y="3722014"/>
            <a:ext cx="3020695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86409" algn="l"/>
                <a:tab pos="1294130" algn="l"/>
                <a:tab pos="2435860" algn="l"/>
              </a:tabLst>
            </a:pP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that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remains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uncontrolled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despite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750112" y="3935984"/>
            <a:ext cx="3071495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standard</a:t>
            </a:r>
            <a:r>
              <a:rPr dirty="0" sz="1400" spc="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therapies</a:t>
            </a:r>
            <a:r>
              <a:rPr dirty="0" sz="1400" spc="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should</a:t>
            </a:r>
            <a:r>
              <a:rPr dirty="0" sz="1400" spc="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be</a:t>
            </a:r>
            <a:r>
              <a:rPr dirty="0" sz="1400" spc="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referred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to</a:t>
            </a:r>
            <a:r>
              <a:rPr dirty="0" sz="14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specialists</a:t>
            </a:r>
            <a:r>
              <a:rPr dirty="0" baseline="24691" sz="1350" spc="-15">
                <a:solidFill>
                  <a:srgbClr val="073762"/>
                </a:solidFill>
                <a:latin typeface="Arial"/>
                <a:cs typeface="Arial"/>
              </a:rPr>
              <a:t>2</a:t>
            </a:r>
            <a:endParaRPr baseline="24691" sz="135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339" y="4905552"/>
            <a:ext cx="497649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latin typeface="Arial"/>
                <a:cs typeface="Arial"/>
              </a:rPr>
              <a:t>SES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Socioeconomic</a:t>
            </a:r>
            <a:r>
              <a:rPr dirty="0" sz="600" spc="1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status</a:t>
            </a:r>
            <a:endParaRPr sz="6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5"/>
              </a:spcBef>
            </a:pPr>
            <a:r>
              <a:rPr dirty="0" baseline="27777" sz="600">
                <a:latin typeface="Arial"/>
                <a:cs typeface="Arial"/>
              </a:rPr>
              <a:t>1</a:t>
            </a:r>
            <a:r>
              <a:rPr dirty="0" sz="600">
                <a:latin typeface="Arial"/>
                <a:cs typeface="Arial"/>
              </a:rPr>
              <a:t>Busby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J,</a:t>
            </a:r>
            <a:r>
              <a:rPr dirty="0" sz="600" spc="-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Price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D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et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al.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J</a:t>
            </a:r>
            <a:r>
              <a:rPr dirty="0" sz="600" spc="-2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Asthma</a:t>
            </a:r>
            <a:r>
              <a:rPr dirty="0" sz="600" spc="-1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Allergy </a:t>
            </a:r>
            <a:r>
              <a:rPr dirty="0" sz="600">
                <a:latin typeface="Arial"/>
                <a:cs typeface="Arial"/>
              </a:rPr>
              <a:t>2021;in</a:t>
            </a:r>
            <a:r>
              <a:rPr dirty="0" sz="600" spc="-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press;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baseline="27777" sz="600">
                <a:latin typeface="Arial"/>
                <a:cs typeface="Arial"/>
              </a:rPr>
              <a:t>2</a:t>
            </a:r>
            <a:r>
              <a:rPr dirty="0" sz="600">
                <a:latin typeface="Arial"/>
                <a:cs typeface="Arial"/>
              </a:rPr>
              <a:t>BTS/SIGN.</a:t>
            </a:r>
            <a:r>
              <a:rPr dirty="0" sz="600" spc="-3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British</a:t>
            </a:r>
            <a:r>
              <a:rPr dirty="0" sz="600" spc="-3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guideline</a:t>
            </a:r>
            <a:r>
              <a:rPr dirty="0" sz="600" spc="-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on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the</a:t>
            </a:r>
            <a:r>
              <a:rPr dirty="0" sz="600" spc="-10">
                <a:latin typeface="Arial"/>
                <a:cs typeface="Arial"/>
              </a:rPr>
              <a:t> management</a:t>
            </a:r>
            <a:r>
              <a:rPr dirty="0" sz="600" spc="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of</a:t>
            </a:r>
            <a:r>
              <a:rPr dirty="0" sz="600" spc="-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asthma: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quick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reference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guide,</a:t>
            </a:r>
            <a:r>
              <a:rPr dirty="0" sz="600" spc="-20">
                <a:latin typeface="Arial"/>
                <a:cs typeface="Arial"/>
              </a:rPr>
              <a:t> 2019</a:t>
            </a:r>
            <a:endParaRPr sz="600">
              <a:latin typeface="Arial"/>
              <a:cs typeface="Arial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1043939" y="885444"/>
            <a:ext cx="2308860" cy="297180"/>
          </a:xfrm>
          <a:custGeom>
            <a:avLst/>
            <a:gdLst/>
            <a:ahLst/>
            <a:cxnLst/>
            <a:rect l="l" t="t" r="r" b="b"/>
            <a:pathLst>
              <a:path w="2308860" h="297180">
                <a:moveTo>
                  <a:pt x="2259330" y="0"/>
                </a:moveTo>
                <a:lnTo>
                  <a:pt x="49529" y="0"/>
                </a:lnTo>
                <a:lnTo>
                  <a:pt x="30250" y="3899"/>
                </a:lnTo>
                <a:lnTo>
                  <a:pt x="14506" y="14525"/>
                </a:lnTo>
                <a:lnTo>
                  <a:pt x="3892" y="30271"/>
                </a:lnTo>
                <a:lnTo>
                  <a:pt x="0" y="49529"/>
                </a:lnTo>
                <a:lnTo>
                  <a:pt x="0" y="247650"/>
                </a:lnTo>
                <a:lnTo>
                  <a:pt x="3892" y="266908"/>
                </a:lnTo>
                <a:lnTo>
                  <a:pt x="14506" y="282654"/>
                </a:lnTo>
                <a:lnTo>
                  <a:pt x="30250" y="293280"/>
                </a:lnTo>
                <a:lnTo>
                  <a:pt x="49529" y="297179"/>
                </a:lnTo>
                <a:lnTo>
                  <a:pt x="2259330" y="297179"/>
                </a:lnTo>
                <a:lnTo>
                  <a:pt x="2278588" y="293280"/>
                </a:lnTo>
                <a:lnTo>
                  <a:pt x="2294334" y="282654"/>
                </a:lnTo>
                <a:lnTo>
                  <a:pt x="2304960" y="266908"/>
                </a:lnTo>
                <a:lnTo>
                  <a:pt x="2308860" y="247650"/>
                </a:lnTo>
                <a:lnTo>
                  <a:pt x="2308860" y="49529"/>
                </a:lnTo>
                <a:lnTo>
                  <a:pt x="2304960" y="30271"/>
                </a:lnTo>
                <a:lnTo>
                  <a:pt x="2294334" y="14525"/>
                </a:lnTo>
                <a:lnTo>
                  <a:pt x="2278588" y="3899"/>
                </a:lnTo>
                <a:lnTo>
                  <a:pt x="2259330" y="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1778254" y="926084"/>
            <a:ext cx="8420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Background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 descr=""/>
          <p:cNvSpPr/>
          <p:nvPr/>
        </p:nvSpPr>
        <p:spPr>
          <a:xfrm>
            <a:off x="5791200" y="885444"/>
            <a:ext cx="2308860" cy="297180"/>
          </a:xfrm>
          <a:custGeom>
            <a:avLst/>
            <a:gdLst/>
            <a:ahLst/>
            <a:cxnLst/>
            <a:rect l="l" t="t" r="r" b="b"/>
            <a:pathLst>
              <a:path w="2308859" h="297180">
                <a:moveTo>
                  <a:pt x="2259329" y="0"/>
                </a:moveTo>
                <a:lnTo>
                  <a:pt x="49529" y="0"/>
                </a:lnTo>
                <a:lnTo>
                  <a:pt x="30271" y="3899"/>
                </a:lnTo>
                <a:lnTo>
                  <a:pt x="14525" y="14525"/>
                </a:lnTo>
                <a:lnTo>
                  <a:pt x="3899" y="30271"/>
                </a:lnTo>
                <a:lnTo>
                  <a:pt x="0" y="49529"/>
                </a:lnTo>
                <a:lnTo>
                  <a:pt x="0" y="247650"/>
                </a:lnTo>
                <a:lnTo>
                  <a:pt x="3899" y="266908"/>
                </a:lnTo>
                <a:lnTo>
                  <a:pt x="14525" y="282654"/>
                </a:lnTo>
                <a:lnTo>
                  <a:pt x="30271" y="293280"/>
                </a:lnTo>
                <a:lnTo>
                  <a:pt x="49529" y="297179"/>
                </a:lnTo>
                <a:lnTo>
                  <a:pt x="2259329" y="297179"/>
                </a:lnTo>
                <a:lnTo>
                  <a:pt x="2278588" y="293280"/>
                </a:lnTo>
                <a:lnTo>
                  <a:pt x="2294334" y="282654"/>
                </a:lnTo>
                <a:lnTo>
                  <a:pt x="2304960" y="266908"/>
                </a:lnTo>
                <a:lnTo>
                  <a:pt x="2308859" y="247650"/>
                </a:lnTo>
                <a:lnTo>
                  <a:pt x="2308859" y="49529"/>
                </a:lnTo>
                <a:lnTo>
                  <a:pt x="2304960" y="30271"/>
                </a:lnTo>
                <a:lnTo>
                  <a:pt x="2294334" y="14525"/>
                </a:lnTo>
                <a:lnTo>
                  <a:pt x="2278588" y="3899"/>
                </a:lnTo>
                <a:lnTo>
                  <a:pt x="2259329" y="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/>
          <p:nvPr/>
        </p:nvSpPr>
        <p:spPr>
          <a:xfrm>
            <a:off x="6577965" y="926084"/>
            <a:ext cx="7372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Objectives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5123434" y="1624711"/>
            <a:ext cx="3555365" cy="453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FF9900"/>
                </a:solidFill>
                <a:latin typeface="Arial"/>
                <a:cs typeface="Arial"/>
              </a:rPr>
              <a:t>1.</a:t>
            </a:r>
            <a:r>
              <a:rPr dirty="0" sz="1400" spc="18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Describe</a:t>
            </a:r>
            <a:r>
              <a:rPr dirty="0" sz="1400" spc="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400" spc="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socioeconomic</a:t>
            </a:r>
            <a:r>
              <a:rPr dirty="0" sz="1400" spc="4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disparities</a:t>
            </a:r>
            <a:endParaRPr sz="14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</a:pP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</a:t>
            </a:r>
            <a:r>
              <a:rPr dirty="0" sz="14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UK</a:t>
            </a:r>
            <a:r>
              <a:rPr dirty="0" sz="14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primary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care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cohort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5123434" y="2242185"/>
            <a:ext cx="3555365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0"/>
              </a:spcBef>
              <a:tabLst>
                <a:tab pos="2035175" algn="l"/>
                <a:tab pos="2458720" algn="l"/>
              </a:tabLst>
            </a:pPr>
            <a:r>
              <a:rPr dirty="0" sz="1400">
                <a:solidFill>
                  <a:srgbClr val="FF9900"/>
                </a:solidFill>
                <a:latin typeface="Arial"/>
                <a:cs typeface="Arial"/>
              </a:rPr>
              <a:t>2.</a:t>
            </a:r>
            <a:r>
              <a:rPr dirty="0" sz="1400" spc="22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Identify</a:t>
            </a:r>
            <a:r>
              <a:rPr dirty="0" sz="1400" spc="95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400" spc="100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factors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	</a:t>
            </a:r>
            <a:r>
              <a:rPr dirty="0" sz="1400" spc="-20">
                <a:solidFill>
                  <a:srgbClr val="073762"/>
                </a:solidFill>
                <a:latin typeface="Arial"/>
                <a:cs typeface="Arial"/>
              </a:rPr>
              <a:t>that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	influence</a:t>
            </a:r>
            <a:r>
              <a:rPr dirty="0" sz="1400" spc="75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 spc="-25">
                <a:solidFill>
                  <a:srgbClr val="073762"/>
                </a:solidFill>
                <a:latin typeface="Arial"/>
                <a:cs typeface="Arial"/>
              </a:rPr>
              <a:t>the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impact</a:t>
            </a:r>
            <a:r>
              <a:rPr dirty="0" sz="14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SES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on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4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outcomes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5123434" y="2859100"/>
            <a:ext cx="3556635" cy="1093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241300" marR="5080" indent="-2286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FF9900"/>
                </a:solidFill>
                <a:latin typeface="Arial"/>
                <a:cs typeface="Arial"/>
              </a:rPr>
              <a:t>3.</a:t>
            </a:r>
            <a:r>
              <a:rPr dirty="0" sz="1400" spc="22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Study</a:t>
            </a:r>
            <a:r>
              <a:rPr dirty="0" sz="1400" spc="85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400" spc="100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impact</a:t>
            </a:r>
            <a:r>
              <a:rPr dirty="0" sz="1400" spc="95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400" spc="100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SES</a:t>
            </a:r>
            <a:r>
              <a:rPr dirty="0" sz="1400" spc="95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on</a:t>
            </a:r>
            <a:r>
              <a:rPr dirty="0" sz="1400" spc="95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asthma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presentations</a:t>
            </a:r>
            <a:r>
              <a:rPr dirty="0" sz="1400" spc="35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(e.g.,</a:t>
            </a:r>
            <a:r>
              <a:rPr dirty="0" sz="1400" spc="3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blood</a:t>
            </a:r>
            <a:r>
              <a:rPr dirty="0" sz="1400" spc="3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eosinophils),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treatment</a:t>
            </a:r>
            <a:r>
              <a:rPr dirty="0" sz="1400" spc="75" b="1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processes</a:t>
            </a:r>
            <a:r>
              <a:rPr dirty="0" sz="1400" spc="75" b="1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(e.g.,</a:t>
            </a:r>
            <a:r>
              <a:rPr dirty="0" sz="1400" spc="75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respiratory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referrals)</a:t>
            </a:r>
            <a:r>
              <a:rPr dirty="0" sz="1400" spc="49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55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outcomes</a:t>
            </a:r>
            <a:r>
              <a:rPr dirty="0" sz="1400" spc="49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(e.g.,</a:t>
            </a:r>
            <a:r>
              <a:rPr dirty="0" sz="1400" spc="55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asthma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control</a:t>
            </a:r>
            <a:r>
              <a:rPr dirty="0" sz="14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73762"/>
                </a:solidFill>
                <a:latin typeface="Arial"/>
                <a:cs typeface="Arial"/>
              </a:rPr>
              <a:t>exacerbations)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 descr=""/>
          <p:cNvSpPr/>
          <p:nvPr/>
        </p:nvSpPr>
        <p:spPr>
          <a:xfrm>
            <a:off x="4008120" y="2529839"/>
            <a:ext cx="881380" cy="239395"/>
          </a:xfrm>
          <a:custGeom>
            <a:avLst/>
            <a:gdLst/>
            <a:ahLst/>
            <a:cxnLst/>
            <a:rect l="l" t="t" r="r" b="b"/>
            <a:pathLst>
              <a:path w="881379" h="239394">
                <a:moveTo>
                  <a:pt x="761238" y="0"/>
                </a:moveTo>
                <a:lnTo>
                  <a:pt x="761238" y="59817"/>
                </a:lnTo>
                <a:lnTo>
                  <a:pt x="0" y="59817"/>
                </a:lnTo>
                <a:lnTo>
                  <a:pt x="0" y="179451"/>
                </a:lnTo>
                <a:lnTo>
                  <a:pt x="761238" y="179451"/>
                </a:lnTo>
                <a:lnTo>
                  <a:pt x="761238" y="239268"/>
                </a:lnTo>
                <a:lnTo>
                  <a:pt x="880871" y="119634"/>
                </a:lnTo>
                <a:lnTo>
                  <a:pt x="761238" y="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45541" rIns="0" bIns="0" rtlCol="0" vert="horz">
            <a:spAutoFit/>
          </a:bodyPr>
          <a:lstStyle/>
          <a:p>
            <a:pPr marL="26034">
              <a:lnSpc>
                <a:spcPct val="100000"/>
              </a:lnSpc>
              <a:spcBef>
                <a:spcPts val="95"/>
              </a:spcBef>
            </a:pPr>
            <a:r>
              <a:rPr dirty="0"/>
              <a:t>Study</a:t>
            </a:r>
            <a:r>
              <a:rPr dirty="0" spc="-40"/>
              <a:t> </a:t>
            </a:r>
            <a:r>
              <a:rPr dirty="0" spc="-10"/>
              <a:t>design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2237422" y="1175766"/>
            <a:ext cx="2916555" cy="2416175"/>
            <a:chOff x="2237422" y="1175766"/>
            <a:chExt cx="2916555" cy="2416175"/>
          </a:xfrm>
        </p:grpSpPr>
        <p:sp>
          <p:nvSpPr>
            <p:cNvPr id="4" name="object 4" descr=""/>
            <p:cNvSpPr/>
            <p:nvPr/>
          </p:nvSpPr>
          <p:spPr>
            <a:xfrm>
              <a:off x="2251710" y="1806702"/>
              <a:ext cx="605155" cy="1771014"/>
            </a:xfrm>
            <a:custGeom>
              <a:avLst/>
              <a:gdLst/>
              <a:ahLst/>
              <a:cxnLst/>
              <a:rect l="l" t="t" r="r" b="b"/>
              <a:pathLst>
                <a:path w="605155" h="1771014">
                  <a:moveTo>
                    <a:pt x="605027" y="1770888"/>
                  </a:moveTo>
                  <a:lnTo>
                    <a:pt x="522931" y="1770427"/>
                  </a:lnTo>
                  <a:lnTo>
                    <a:pt x="444191" y="1769084"/>
                  </a:lnTo>
                  <a:lnTo>
                    <a:pt x="369528" y="1766921"/>
                  </a:lnTo>
                  <a:lnTo>
                    <a:pt x="299663" y="1763997"/>
                  </a:lnTo>
                  <a:lnTo>
                    <a:pt x="235317" y="1760372"/>
                  </a:lnTo>
                  <a:lnTo>
                    <a:pt x="177212" y="1756108"/>
                  </a:lnTo>
                  <a:lnTo>
                    <a:pt x="126068" y="1751264"/>
                  </a:lnTo>
                  <a:lnTo>
                    <a:pt x="82606" y="1745901"/>
                  </a:lnTo>
                  <a:lnTo>
                    <a:pt x="21612" y="1733861"/>
                  </a:lnTo>
                  <a:lnTo>
                    <a:pt x="0" y="1720469"/>
                  </a:lnTo>
                  <a:lnTo>
                    <a:pt x="0" y="50419"/>
                  </a:lnTo>
                  <a:lnTo>
                    <a:pt x="47547" y="30807"/>
                  </a:lnTo>
                  <a:lnTo>
                    <a:pt x="126068" y="19623"/>
                  </a:lnTo>
                  <a:lnTo>
                    <a:pt x="177212" y="14779"/>
                  </a:lnTo>
                  <a:lnTo>
                    <a:pt x="235317" y="10515"/>
                  </a:lnTo>
                  <a:lnTo>
                    <a:pt x="299663" y="6890"/>
                  </a:lnTo>
                  <a:lnTo>
                    <a:pt x="369528" y="3966"/>
                  </a:lnTo>
                  <a:lnTo>
                    <a:pt x="444191" y="1803"/>
                  </a:lnTo>
                  <a:lnTo>
                    <a:pt x="522931" y="460"/>
                  </a:lnTo>
                  <a:lnTo>
                    <a:pt x="605027" y="0"/>
                  </a:lnTo>
                </a:path>
              </a:pathLst>
            </a:custGeom>
            <a:ln w="28575">
              <a:solidFill>
                <a:srgbClr val="04366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786634" y="1175766"/>
              <a:ext cx="2367280" cy="1254760"/>
            </a:xfrm>
            <a:custGeom>
              <a:avLst/>
              <a:gdLst/>
              <a:ahLst/>
              <a:cxnLst/>
              <a:rect l="l" t="t" r="r" b="b"/>
              <a:pathLst>
                <a:path w="2367279" h="1254760">
                  <a:moveTo>
                    <a:pt x="2366772" y="0"/>
                  </a:moveTo>
                  <a:lnTo>
                    <a:pt x="0" y="0"/>
                  </a:lnTo>
                  <a:lnTo>
                    <a:pt x="0" y="1254252"/>
                  </a:lnTo>
                  <a:lnTo>
                    <a:pt x="2366772" y="1254252"/>
                  </a:lnTo>
                  <a:lnTo>
                    <a:pt x="23667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2786633" y="1175766"/>
            <a:ext cx="2367280" cy="1254760"/>
          </a:xfrm>
          <a:prstGeom prst="rect">
            <a:avLst/>
          </a:prstGeom>
          <a:ln w="25400">
            <a:solidFill>
              <a:srgbClr val="073762"/>
            </a:solidFill>
          </a:ln>
        </p:spPr>
        <p:txBody>
          <a:bodyPr wrap="square" lIns="0" tIns="157480" rIns="0" bIns="0" rtlCol="0" vert="horz">
            <a:spAutoFit/>
          </a:bodyPr>
          <a:lstStyle/>
          <a:p>
            <a:pPr marL="224790" indent="-134620">
              <a:lnSpc>
                <a:spcPct val="100000"/>
              </a:lnSpc>
              <a:spcBef>
                <a:spcPts val="1240"/>
              </a:spcBef>
              <a:buClr>
                <a:srgbClr val="FF9900"/>
              </a:buClr>
              <a:buChar char="•"/>
              <a:tabLst>
                <a:tab pos="224790" algn="l"/>
              </a:tabLst>
            </a:pP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Aged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≥18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years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old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0"/>
              </a:spcBef>
              <a:buClr>
                <a:srgbClr val="FF9900"/>
              </a:buClr>
              <a:buFont typeface="Arial"/>
              <a:buChar char="•"/>
            </a:pPr>
            <a:endParaRPr sz="1200">
              <a:latin typeface="Arial"/>
              <a:cs typeface="Arial"/>
            </a:endParaRPr>
          </a:p>
          <a:p>
            <a:pPr marL="224790" indent="-134620">
              <a:lnSpc>
                <a:spcPct val="100000"/>
              </a:lnSpc>
              <a:buClr>
                <a:srgbClr val="FF9900"/>
              </a:buClr>
              <a:buChar char="•"/>
              <a:tabLst>
                <a:tab pos="224790" algn="l"/>
              </a:tabLst>
            </a:pP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diagnosis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0"/>
              </a:spcBef>
              <a:buClr>
                <a:srgbClr val="FF9900"/>
              </a:buClr>
              <a:buFont typeface="Arial"/>
              <a:buChar char="•"/>
            </a:pPr>
            <a:endParaRPr sz="1200">
              <a:latin typeface="Arial"/>
              <a:cs typeface="Arial"/>
            </a:endParaRPr>
          </a:p>
          <a:p>
            <a:pPr marL="224790" indent="-134620">
              <a:lnSpc>
                <a:spcPct val="100000"/>
              </a:lnSpc>
              <a:buClr>
                <a:srgbClr val="FF9900"/>
              </a:buClr>
              <a:buChar char="•"/>
              <a:tabLst>
                <a:tab pos="224790" algn="l"/>
              </a:tabLst>
            </a:pP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≥3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years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data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available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2786633" y="3254502"/>
            <a:ext cx="2359660" cy="1254760"/>
          </a:xfrm>
          <a:custGeom>
            <a:avLst/>
            <a:gdLst/>
            <a:ahLst/>
            <a:cxnLst/>
            <a:rect l="l" t="t" r="r" b="b"/>
            <a:pathLst>
              <a:path w="2359660" h="1254760">
                <a:moveTo>
                  <a:pt x="2359151" y="0"/>
                </a:moveTo>
                <a:lnTo>
                  <a:pt x="0" y="0"/>
                </a:lnTo>
                <a:lnTo>
                  <a:pt x="0" y="1254252"/>
                </a:lnTo>
                <a:lnTo>
                  <a:pt x="2359151" y="1254252"/>
                </a:lnTo>
                <a:lnTo>
                  <a:pt x="23591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2786633" y="3254502"/>
            <a:ext cx="2359660" cy="1254760"/>
          </a:xfrm>
          <a:prstGeom prst="rect">
            <a:avLst/>
          </a:prstGeom>
          <a:ln w="25400">
            <a:solidFill>
              <a:srgbClr val="073762"/>
            </a:solidFill>
          </a:ln>
        </p:spPr>
        <p:txBody>
          <a:bodyPr wrap="square" lIns="0" tIns="41275" rIns="0" bIns="0" rtlCol="0" vert="horz">
            <a:spAutoFit/>
          </a:bodyPr>
          <a:lstStyle/>
          <a:p>
            <a:pPr marL="224790" marR="107950" indent="-134620">
              <a:lnSpc>
                <a:spcPct val="100000"/>
              </a:lnSpc>
              <a:spcBef>
                <a:spcPts val="325"/>
              </a:spcBef>
              <a:buClr>
                <a:srgbClr val="FF9900"/>
              </a:buClr>
              <a:buChar char="•"/>
              <a:tabLst>
                <a:tab pos="224790" algn="l"/>
              </a:tabLst>
            </a:pP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Socioeconomic</a:t>
            </a:r>
            <a:r>
              <a:rPr dirty="0" sz="1200" spc="-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status</a:t>
            </a:r>
            <a:r>
              <a:rPr dirty="0" sz="1200" spc="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derived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from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UK 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2011</a:t>
            </a:r>
            <a:r>
              <a:rPr dirty="0" sz="12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Indices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of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Multiple</a:t>
            </a:r>
            <a:r>
              <a:rPr dirty="0" sz="1200" spc="-6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Deprivation</a:t>
            </a:r>
            <a:r>
              <a:rPr dirty="0" sz="1200" spc="-7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scores*:</a:t>
            </a:r>
            <a:endParaRPr sz="1200">
              <a:latin typeface="Arial"/>
              <a:cs typeface="Arial"/>
            </a:endParaRPr>
          </a:p>
          <a:p>
            <a:pPr lvl="1" marL="358775" indent="-133985">
              <a:lnSpc>
                <a:spcPct val="100000"/>
              </a:lnSpc>
              <a:spcBef>
                <a:spcPts val="310"/>
              </a:spcBef>
              <a:buClr>
                <a:srgbClr val="FF9900"/>
              </a:buClr>
              <a:buFont typeface="Arial"/>
              <a:buChar char="–"/>
              <a:tabLst>
                <a:tab pos="358775" algn="l"/>
              </a:tabLst>
            </a:pPr>
            <a:r>
              <a:rPr dirty="0" sz="1000" b="1">
                <a:solidFill>
                  <a:srgbClr val="073762"/>
                </a:solidFill>
                <a:latin typeface="Arial"/>
                <a:cs typeface="Arial"/>
              </a:rPr>
              <a:t>Quintile</a:t>
            </a:r>
            <a:r>
              <a:rPr dirty="0" sz="1000" spc="-4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73762"/>
                </a:solidFill>
                <a:latin typeface="Arial"/>
                <a:cs typeface="Arial"/>
              </a:rPr>
              <a:t>5:</a:t>
            </a:r>
            <a:r>
              <a:rPr dirty="0" sz="1000" spc="-3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73762"/>
                </a:solidFill>
                <a:latin typeface="Arial"/>
                <a:cs typeface="Arial"/>
              </a:rPr>
              <a:t>least</a:t>
            </a:r>
            <a:r>
              <a:rPr dirty="0" sz="1000" spc="-2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 spc="-10" b="1">
                <a:solidFill>
                  <a:srgbClr val="073762"/>
                </a:solidFill>
                <a:latin typeface="Arial"/>
                <a:cs typeface="Arial"/>
              </a:rPr>
              <a:t>deprived</a:t>
            </a:r>
            <a:endParaRPr sz="10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650"/>
              </a:spcBef>
              <a:buClr>
                <a:srgbClr val="FF9900"/>
              </a:buClr>
              <a:buFont typeface="Arial"/>
              <a:buChar char="–"/>
            </a:pPr>
            <a:endParaRPr sz="1000">
              <a:latin typeface="Arial"/>
              <a:cs typeface="Arial"/>
            </a:endParaRPr>
          </a:p>
          <a:p>
            <a:pPr lvl="1" marL="358775" indent="-133985">
              <a:lnSpc>
                <a:spcPct val="100000"/>
              </a:lnSpc>
              <a:buClr>
                <a:srgbClr val="FF9900"/>
              </a:buClr>
              <a:buFont typeface="Arial"/>
              <a:buChar char="–"/>
              <a:tabLst>
                <a:tab pos="358775" algn="l"/>
              </a:tabLst>
            </a:pPr>
            <a:r>
              <a:rPr dirty="0" sz="1000" b="1">
                <a:solidFill>
                  <a:srgbClr val="073762"/>
                </a:solidFill>
                <a:latin typeface="Arial"/>
                <a:cs typeface="Arial"/>
              </a:rPr>
              <a:t>Quintile</a:t>
            </a:r>
            <a:r>
              <a:rPr dirty="0" sz="1000" spc="-4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73762"/>
                </a:solidFill>
                <a:latin typeface="Arial"/>
                <a:cs typeface="Arial"/>
              </a:rPr>
              <a:t>1:</a:t>
            </a:r>
            <a:r>
              <a:rPr dirty="0" sz="1000" spc="-2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73762"/>
                </a:solidFill>
                <a:latin typeface="Arial"/>
                <a:cs typeface="Arial"/>
              </a:rPr>
              <a:t>most</a:t>
            </a:r>
            <a:r>
              <a:rPr dirty="0" sz="1000" spc="-2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 spc="-10" b="1">
                <a:solidFill>
                  <a:srgbClr val="073762"/>
                </a:solidFill>
                <a:latin typeface="Arial"/>
                <a:cs typeface="Arial"/>
              </a:rPr>
              <a:t>deprived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286511" y="2622804"/>
            <a:ext cx="1816735" cy="297180"/>
          </a:xfrm>
          <a:custGeom>
            <a:avLst/>
            <a:gdLst/>
            <a:ahLst/>
            <a:cxnLst/>
            <a:rect l="l" t="t" r="r" b="b"/>
            <a:pathLst>
              <a:path w="1816735" h="297180">
                <a:moveTo>
                  <a:pt x="1767077" y="0"/>
                </a:moveTo>
                <a:lnTo>
                  <a:pt x="49530" y="0"/>
                </a:lnTo>
                <a:lnTo>
                  <a:pt x="30250" y="3899"/>
                </a:lnTo>
                <a:lnTo>
                  <a:pt x="14506" y="14525"/>
                </a:lnTo>
                <a:lnTo>
                  <a:pt x="3892" y="30271"/>
                </a:lnTo>
                <a:lnTo>
                  <a:pt x="0" y="49529"/>
                </a:lnTo>
                <a:lnTo>
                  <a:pt x="0" y="247650"/>
                </a:lnTo>
                <a:lnTo>
                  <a:pt x="3892" y="266908"/>
                </a:lnTo>
                <a:lnTo>
                  <a:pt x="14506" y="282654"/>
                </a:lnTo>
                <a:lnTo>
                  <a:pt x="30250" y="293280"/>
                </a:lnTo>
                <a:lnTo>
                  <a:pt x="49530" y="297179"/>
                </a:lnTo>
                <a:lnTo>
                  <a:pt x="1767077" y="297179"/>
                </a:lnTo>
                <a:lnTo>
                  <a:pt x="1786336" y="293280"/>
                </a:lnTo>
                <a:lnTo>
                  <a:pt x="1802082" y="282654"/>
                </a:lnTo>
                <a:lnTo>
                  <a:pt x="1812708" y="266908"/>
                </a:lnTo>
                <a:lnTo>
                  <a:pt x="1816608" y="247650"/>
                </a:lnTo>
                <a:lnTo>
                  <a:pt x="1816608" y="49529"/>
                </a:lnTo>
                <a:lnTo>
                  <a:pt x="1812708" y="30271"/>
                </a:lnTo>
                <a:lnTo>
                  <a:pt x="1802082" y="14525"/>
                </a:lnTo>
                <a:lnTo>
                  <a:pt x="1786336" y="3899"/>
                </a:lnTo>
                <a:lnTo>
                  <a:pt x="1767077" y="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433222" y="2663698"/>
            <a:ext cx="15227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FF9900"/>
                </a:solidFill>
                <a:latin typeface="Arial"/>
                <a:cs typeface="Arial"/>
              </a:rPr>
              <a:t>Historical</a:t>
            </a:r>
            <a:r>
              <a:rPr dirty="0" sz="1200" spc="-5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9900"/>
                </a:solidFill>
                <a:latin typeface="Arial"/>
                <a:cs typeface="Arial"/>
              </a:rPr>
              <a:t>cohort</a:t>
            </a:r>
            <a:r>
              <a:rPr dirty="0" sz="1200" spc="-35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FF9900"/>
                </a:solidFill>
                <a:latin typeface="Arial"/>
                <a:cs typeface="Arial"/>
              </a:rPr>
              <a:t>study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149600" y="843788"/>
            <a:ext cx="14484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solidFill>
                  <a:srgbClr val="001F5F"/>
                </a:solidFill>
                <a:latin typeface="Arial"/>
                <a:cs typeface="Arial"/>
              </a:rPr>
              <a:t>Inclusion</a:t>
            </a:r>
            <a:r>
              <a:rPr dirty="0" sz="1400" spc="-8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01F5F"/>
                </a:solidFill>
                <a:latin typeface="Arial"/>
                <a:cs typeface="Arial"/>
              </a:rPr>
              <a:t>criteria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032886" y="2910662"/>
            <a:ext cx="1781175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solidFill>
                  <a:srgbClr val="001F5F"/>
                </a:solidFill>
                <a:latin typeface="Arial"/>
                <a:cs typeface="Arial"/>
              </a:rPr>
              <a:t>Deprivation</a:t>
            </a:r>
            <a:r>
              <a:rPr dirty="0" sz="1400" spc="-4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01F5F"/>
                </a:solidFill>
                <a:latin typeface="Arial"/>
                <a:cs typeface="Arial"/>
              </a:rPr>
              <a:t>quintiles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 descr=""/>
          <p:cNvSpPr/>
          <p:nvPr/>
        </p:nvSpPr>
        <p:spPr>
          <a:xfrm>
            <a:off x="6150864" y="827532"/>
            <a:ext cx="2308860" cy="297180"/>
          </a:xfrm>
          <a:custGeom>
            <a:avLst/>
            <a:gdLst/>
            <a:ahLst/>
            <a:cxnLst/>
            <a:rect l="l" t="t" r="r" b="b"/>
            <a:pathLst>
              <a:path w="2308859" h="297180">
                <a:moveTo>
                  <a:pt x="2259330" y="0"/>
                </a:moveTo>
                <a:lnTo>
                  <a:pt x="49530" y="0"/>
                </a:lnTo>
                <a:lnTo>
                  <a:pt x="30271" y="3899"/>
                </a:lnTo>
                <a:lnTo>
                  <a:pt x="14525" y="14525"/>
                </a:lnTo>
                <a:lnTo>
                  <a:pt x="3899" y="30271"/>
                </a:lnTo>
                <a:lnTo>
                  <a:pt x="0" y="49529"/>
                </a:lnTo>
                <a:lnTo>
                  <a:pt x="0" y="247650"/>
                </a:lnTo>
                <a:lnTo>
                  <a:pt x="3899" y="266908"/>
                </a:lnTo>
                <a:lnTo>
                  <a:pt x="14525" y="282654"/>
                </a:lnTo>
                <a:lnTo>
                  <a:pt x="30271" y="293280"/>
                </a:lnTo>
                <a:lnTo>
                  <a:pt x="49530" y="297179"/>
                </a:lnTo>
                <a:lnTo>
                  <a:pt x="2259330" y="297179"/>
                </a:lnTo>
                <a:lnTo>
                  <a:pt x="2278588" y="293280"/>
                </a:lnTo>
                <a:lnTo>
                  <a:pt x="2294334" y="282654"/>
                </a:lnTo>
                <a:lnTo>
                  <a:pt x="2304960" y="266908"/>
                </a:lnTo>
                <a:lnTo>
                  <a:pt x="2308860" y="247650"/>
                </a:lnTo>
                <a:lnTo>
                  <a:pt x="2308860" y="49529"/>
                </a:lnTo>
                <a:lnTo>
                  <a:pt x="2304960" y="30271"/>
                </a:lnTo>
                <a:lnTo>
                  <a:pt x="2294334" y="14525"/>
                </a:lnTo>
                <a:lnTo>
                  <a:pt x="2278588" y="3899"/>
                </a:lnTo>
                <a:lnTo>
                  <a:pt x="2259330" y="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/>
          <p:nvPr/>
        </p:nvSpPr>
        <p:spPr>
          <a:xfrm>
            <a:off x="6983983" y="867536"/>
            <a:ext cx="6438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Analyses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6398767" y="1294395"/>
            <a:ext cx="1760220" cy="638175"/>
          </a:xfrm>
          <a:prstGeom prst="rect">
            <a:avLst/>
          </a:prstGeom>
        </p:spPr>
        <p:txBody>
          <a:bodyPr wrap="square" lIns="0" tIns="60325" rIns="0" bIns="0" rtlCol="0" vert="horz">
            <a:spAutoFit/>
          </a:bodyPr>
          <a:lstStyle/>
          <a:p>
            <a:pPr marL="147320" indent="-134620">
              <a:lnSpc>
                <a:spcPct val="100000"/>
              </a:lnSpc>
              <a:spcBef>
                <a:spcPts val="475"/>
              </a:spcBef>
              <a:buClr>
                <a:srgbClr val="FF9900"/>
              </a:buClr>
              <a:buFont typeface="Arial"/>
              <a:buChar char="•"/>
              <a:tabLst>
                <a:tab pos="147320" algn="l"/>
              </a:tabLst>
            </a:pPr>
            <a:r>
              <a:rPr dirty="0" sz="1200" b="1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200" spc="-3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73762"/>
                </a:solidFill>
                <a:latin typeface="Arial"/>
                <a:cs typeface="Arial"/>
              </a:rPr>
              <a:t>presentations</a:t>
            </a:r>
            <a:endParaRPr sz="1200">
              <a:latin typeface="Arial"/>
              <a:cs typeface="Arial"/>
            </a:endParaRPr>
          </a:p>
          <a:p>
            <a:pPr lvl="1" marL="280670" indent="-133985">
              <a:lnSpc>
                <a:spcPct val="100000"/>
              </a:lnSpc>
              <a:spcBef>
                <a:spcPts val="305"/>
              </a:spcBef>
              <a:buClr>
                <a:srgbClr val="FF9900"/>
              </a:buClr>
              <a:buChar char="–"/>
              <a:tabLst>
                <a:tab pos="280670" algn="l"/>
              </a:tabLst>
            </a:pPr>
            <a:r>
              <a:rPr dirty="0" sz="1000">
                <a:solidFill>
                  <a:srgbClr val="073762"/>
                </a:solidFill>
                <a:latin typeface="Arial"/>
                <a:cs typeface="Arial"/>
              </a:rPr>
              <a:t>Blood</a:t>
            </a:r>
            <a:r>
              <a:rPr dirty="0" sz="10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73762"/>
                </a:solidFill>
                <a:latin typeface="Arial"/>
                <a:cs typeface="Arial"/>
              </a:rPr>
              <a:t>eosinophils</a:t>
            </a:r>
            <a:endParaRPr sz="1000">
              <a:latin typeface="Arial"/>
              <a:cs typeface="Arial"/>
            </a:endParaRPr>
          </a:p>
          <a:p>
            <a:pPr lvl="1" marL="280670" indent="-133985">
              <a:lnSpc>
                <a:spcPct val="100000"/>
              </a:lnSpc>
              <a:spcBef>
                <a:spcPts val="300"/>
              </a:spcBef>
              <a:buClr>
                <a:srgbClr val="FF9900"/>
              </a:buClr>
              <a:buChar char="–"/>
              <a:tabLst>
                <a:tab pos="280670" algn="l"/>
              </a:tabLst>
            </a:pPr>
            <a:r>
              <a:rPr dirty="0" sz="1000">
                <a:solidFill>
                  <a:srgbClr val="073762"/>
                </a:solidFill>
                <a:latin typeface="Arial"/>
                <a:cs typeface="Arial"/>
              </a:rPr>
              <a:t>Peak</a:t>
            </a:r>
            <a:r>
              <a:rPr dirty="0" sz="10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 spc="-20">
                <a:solidFill>
                  <a:srgbClr val="073762"/>
                </a:solidFill>
                <a:latin typeface="Arial"/>
                <a:cs typeface="Arial"/>
              </a:rPr>
              <a:t>flow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6398767" y="2049030"/>
            <a:ext cx="1684020" cy="828675"/>
          </a:xfrm>
          <a:prstGeom prst="rect">
            <a:avLst/>
          </a:prstGeom>
        </p:spPr>
        <p:txBody>
          <a:bodyPr wrap="square" lIns="0" tIns="60325" rIns="0" bIns="0" rtlCol="0" vert="horz">
            <a:spAutoFit/>
          </a:bodyPr>
          <a:lstStyle/>
          <a:p>
            <a:pPr marL="147320" indent="-134620">
              <a:lnSpc>
                <a:spcPct val="100000"/>
              </a:lnSpc>
              <a:spcBef>
                <a:spcPts val="475"/>
              </a:spcBef>
              <a:buClr>
                <a:srgbClr val="FF9900"/>
              </a:buClr>
              <a:buFont typeface="Arial"/>
              <a:buChar char="•"/>
              <a:tabLst>
                <a:tab pos="147320" algn="l"/>
              </a:tabLst>
            </a:pPr>
            <a:r>
              <a:rPr dirty="0" sz="1200" spc="-10" b="1">
                <a:solidFill>
                  <a:srgbClr val="073762"/>
                </a:solidFill>
                <a:latin typeface="Arial"/>
                <a:cs typeface="Arial"/>
              </a:rPr>
              <a:t>Treatment</a:t>
            </a:r>
            <a:r>
              <a:rPr dirty="0" sz="1200" spc="-1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73762"/>
                </a:solidFill>
                <a:latin typeface="Arial"/>
                <a:cs typeface="Arial"/>
              </a:rPr>
              <a:t>processes</a:t>
            </a:r>
            <a:endParaRPr sz="1200">
              <a:latin typeface="Arial"/>
              <a:cs typeface="Arial"/>
            </a:endParaRPr>
          </a:p>
          <a:p>
            <a:pPr lvl="1" marL="280670" indent="-133985">
              <a:lnSpc>
                <a:spcPct val="100000"/>
              </a:lnSpc>
              <a:spcBef>
                <a:spcPts val="305"/>
              </a:spcBef>
              <a:buClr>
                <a:srgbClr val="FF9900"/>
              </a:buClr>
              <a:buChar char="–"/>
              <a:tabLst>
                <a:tab pos="280670" algn="l"/>
              </a:tabLst>
            </a:pPr>
            <a:r>
              <a:rPr dirty="0" sz="1000">
                <a:solidFill>
                  <a:srgbClr val="073762"/>
                </a:solidFill>
                <a:latin typeface="Arial"/>
                <a:cs typeface="Arial"/>
              </a:rPr>
              <a:t>Medication</a:t>
            </a:r>
            <a:r>
              <a:rPr dirty="0" sz="1000" spc="-6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73762"/>
                </a:solidFill>
                <a:latin typeface="Arial"/>
                <a:cs typeface="Arial"/>
              </a:rPr>
              <a:t>adherence</a:t>
            </a:r>
            <a:endParaRPr sz="1000">
              <a:latin typeface="Arial"/>
              <a:cs typeface="Arial"/>
            </a:endParaRPr>
          </a:p>
          <a:p>
            <a:pPr lvl="1" marL="280670" indent="-133985">
              <a:lnSpc>
                <a:spcPct val="100000"/>
              </a:lnSpc>
              <a:spcBef>
                <a:spcPts val="300"/>
              </a:spcBef>
              <a:buClr>
                <a:srgbClr val="FF9900"/>
              </a:buClr>
              <a:buChar char="–"/>
              <a:tabLst>
                <a:tab pos="280670" algn="l"/>
              </a:tabLst>
            </a:pPr>
            <a:r>
              <a:rPr dirty="0" sz="10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0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73762"/>
                </a:solidFill>
                <a:latin typeface="Arial"/>
                <a:cs typeface="Arial"/>
              </a:rPr>
              <a:t>reviews</a:t>
            </a:r>
            <a:endParaRPr sz="1000">
              <a:latin typeface="Arial"/>
              <a:cs typeface="Arial"/>
            </a:endParaRPr>
          </a:p>
          <a:p>
            <a:pPr lvl="1" marL="280670" indent="-133985">
              <a:lnSpc>
                <a:spcPct val="100000"/>
              </a:lnSpc>
              <a:spcBef>
                <a:spcPts val="300"/>
              </a:spcBef>
              <a:buClr>
                <a:srgbClr val="FF9900"/>
              </a:buClr>
              <a:buChar char="–"/>
              <a:tabLst>
                <a:tab pos="280670" algn="l"/>
              </a:tabLst>
            </a:pPr>
            <a:r>
              <a:rPr dirty="0" sz="1000">
                <a:solidFill>
                  <a:srgbClr val="073762"/>
                </a:solidFill>
                <a:latin typeface="Arial"/>
                <a:cs typeface="Arial"/>
              </a:rPr>
              <a:t>Respiratory</a:t>
            </a:r>
            <a:r>
              <a:rPr dirty="0" sz="1000" spc="-7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73762"/>
                </a:solidFill>
                <a:latin typeface="Arial"/>
                <a:cs typeface="Arial"/>
              </a:rPr>
              <a:t>referrals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6398767" y="2994291"/>
            <a:ext cx="1464310" cy="638175"/>
          </a:xfrm>
          <a:prstGeom prst="rect">
            <a:avLst/>
          </a:prstGeom>
        </p:spPr>
        <p:txBody>
          <a:bodyPr wrap="square" lIns="0" tIns="60325" rIns="0" bIns="0" rtlCol="0" vert="horz">
            <a:spAutoFit/>
          </a:bodyPr>
          <a:lstStyle/>
          <a:p>
            <a:pPr marL="147320" indent="-134620">
              <a:lnSpc>
                <a:spcPct val="100000"/>
              </a:lnSpc>
              <a:spcBef>
                <a:spcPts val="475"/>
              </a:spcBef>
              <a:buClr>
                <a:srgbClr val="FF9900"/>
              </a:buClr>
              <a:buFont typeface="Arial"/>
              <a:buChar char="•"/>
              <a:tabLst>
                <a:tab pos="147320" algn="l"/>
              </a:tabLst>
            </a:pPr>
            <a:r>
              <a:rPr dirty="0" sz="1200" b="1">
                <a:solidFill>
                  <a:srgbClr val="073762"/>
                </a:solidFill>
                <a:latin typeface="Arial"/>
                <a:cs typeface="Arial"/>
              </a:rPr>
              <a:t>Clinical</a:t>
            </a:r>
            <a:r>
              <a:rPr dirty="0" sz="1200" spc="-4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73762"/>
                </a:solidFill>
                <a:latin typeface="Arial"/>
                <a:cs typeface="Arial"/>
              </a:rPr>
              <a:t>outcomes</a:t>
            </a:r>
            <a:endParaRPr sz="1200">
              <a:latin typeface="Arial"/>
              <a:cs typeface="Arial"/>
            </a:endParaRPr>
          </a:p>
          <a:p>
            <a:pPr lvl="1" marL="280670" indent="-133985">
              <a:lnSpc>
                <a:spcPct val="100000"/>
              </a:lnSpc>
              <a:spcBef>
                <a:spcPts val="305"/>
              </a:spcBef>
              <a:buClr>
                <a:srgbClr val="FF9900"/>
              </a:buClr>
              <a:buChar char="–"/>
              <a:tabLst>
                <a:tab pos="280670" algn="l"/>
              </a:tabLst>
            </a:pPr>
            <a:r>
              <a:rPr dirty="0" sz="10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0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73762"/>
                </a:solidFill>
                <a:latin typeface="Arial"/>
                <a:cs typeface="Arial"/>
              </a:rPr>
              <a:t>control</a:t>
            </a:r>
            <a:endParaRPr sz="1000">
              <a:latin typeface="Arial"/>
              <a:cs typeface="Arial"/>
            </a:endParaRPr>
          </a:p>
          <a:p>
            <a:pPr lvl="1" marL="280670" indent="-133985">
              <a:lnSpc>
                <a:spcPct val="100000"/>
              </a:lnSpc>
              <a:spcBef>
                <a:spcPts val="300"/>
              </a:spcBef>
              <a:buClr>
                <a:srgbClr val="FF9900"/>
              </a:buClr>
              <a:buChar char="–"/>
              <a:tabLst>
                <a:tab pos="280670" algn="l"/>
              </a:tabLst>
            </a:pPr>
            <a:r>
              <a:rPr dirty="0" sz="1000" spc="-10">
                <a:solidFill>
                  <a:srgbClr val="073762"/>
                </a:solidFill>
                <a:latin typeface="Arial"/>
                <a:cs typeface="Arial"/>
              </a:rPr>
              <a:t>Exacerbations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6398767" y="3748645"/>
            <a:ext cx="1928495" cy="905510"/>
          </a:xfrm>
          <a:prstGeom prst="rect">
            <a:avLst/>
          </a:prstGeom>
        </p:spPr>
        <p:txBody>
          <a:bodyPr wrap="square" lIns="0" tIns="60325" rIns="0" bIns="0" rtlCol="0" vert="horz">
            <a:spAutoFit/>
          </a:bodyPr>
          <a:lstStyle/>
          <a:p>
            <a:pPr marL="147320" indent="-134620">
              <a:lnSpc>
                <a:spcPct val="100000"/>
              </a:lnSpc>
              <a:spcBef>
                <a:spcPts val="475"/>
              </a:spcBef>
              <a:buClr>
                <a:srgbClr val="FF9900"/>
              </a:buClr>
              <a:buFont typeface="Arial"/>
              <a:buChar char="•"/>
              <a:tabLst>
                <a:tab pos="147320" algn="l"/>
              </a:tabLst>
            </a:pPr>
            <a:r>
              <a:rPr dirty="0" sz="1200" b="1">
                <a:solidFill>
                  <a:srgbClr val="6C6C6C"/>
                </a:solidFill>
                <a:latin typeface="Arial"/>
                <a:cs typeface="Arial"/>
              </a:rPr>
              <a:t>Sensitivity</a:t>
            </a:r>
            <a:r>
              <a:rPr dirty="0" sz="1200" spc="-70" b="1">
                <a:solidFill>
                  <a:srgbClr val="6C6C6C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6C6C6C"/>
                </a:solidFill>
                <a:latin typeface="Arial"/>
                <a:cs typeface="Arial"/>
              </a:rPr>
              <a:t>analyses:</a:t>
            </a:r>
            <a:endParaRPr sz="1200">
              <a:latin typeface="Arial"/>
              <a:cs typeface="Arial"/>
            </a:endParaRPr>
          </a:p>
          <a:p>
            <a:pPr marL="281940" marR="5080" indent="-135890">
              <a:lnSpc>
                <a:spcPct val="100000"/>
              </a:lnSpc>
              <a:spcBef>
                <a:spcPts val="305"/>
              </a:spcBef>
            </a:pPr>
            <a:r>
              <a:rPr dirty="0" sz="1000">
                <a:solidFill>
                  <a:srgbClr val="FF9900"/>
                </a:solidFill>
                <a:latin typeface="Arial"/>
                <a:cs typeface="Arial"/>
              </a:rPr>
              <a:t>–</a:t>
            </a:r>
            <a:r>
              <a:rPr dirty="0" sz="1000" spc="225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6C6C6C"/>
                </a:solidFill>
                <a:latin typeface="Arial"/>
                <a:cs typeface="Arial"/>
              </a:rPr>
              <a:t>Impact</a:t>
            </a:r>
            <a:r>
              <a:rPr dirty="0" sz="1000" spc="-30">
                <a:solidFill>
                  <a:srgbClr val="6C6C6C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6C6C6C"/>
                </a:solidFill>
                <a:latin typeface="Arial"/>
                <a:cs typeface="Arial"/>
              </a:rPr>
              <a:t>of</a:t>
            </a:r>
            <a:r>
              <a:rPr dirty="0" sz="1000" spc="-10">
                <a:solidFill>
                  <a:srgbClr val="6C6C6C"/>
                </a:solidFill>
                <a:latin typeface="Arial"/>
                <a:cs typeface="Arial"/>
              </a:rPr>
              <a:t> demographic </a:t>
            </a:r>
            <a:r>
              <a:rPr dirty="0" sz="1000">
                <a:solidFill>
                  <a:srgbClr val="6C6C6C"/>
                </a:solidFill>
                <a:latin typeface="Arial"/>
                <a:cs typeface="Arial"/>
              </a:rPr>
              <a:t>factors</a:t>
            </a:r>
            <a:r>
              <a:rPr dirty="0" sz="1000" spc="-45">
                <a:solidFill>
                  <a:srgbClr val="6C6C6C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6C6C6C"/>
                </a:solidFill>
                <a:latin typeface="Arial"/>
                <a:cs typeface="Arial"/>
              </a:rPr>
              <a:t>and</a:t>
            </a:r>
            <a:r>
              <a:rPr dirty="0" sz="1000" spc="-45">
                <a:solidFill>
                  <a:srgbClr val="6C6C6C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6C6C6C"/>
                </a:solidFill>
                <a:latin typeface="Arial"/>
                <a:cs typeface="Arial"/>
              </a:rPr>
              <a:t>asthma</a:t>
            </a:r>
            <a:r>
              <a:rPr dirty="0" sz="1000" spc="-50">
                <a:solidFill>
                  <a:srgbClr val="6C6C6C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6C6C6C"/>
                </a:solidFill>
                <a:latin typeface="Arial"/>
                <a:cs typeface="Arial"/>
              </a:rPr>
              <a:t>severity </a:t>
            </a:r>
            <a:r>
              <a:rPr dirty="0" sz="1000">
                <a:solidFill>
                  <a:srgbClr val="6C6C6C"/>
                </a:solidFill>
                <a:latin typeface="Arial"/>
                <a:cs typeface="Arial"/>
              </a:rPr>
              <a:t>(≥2</a:t>
            </a:r>
            <a:r>
              <a:rPr dirty="0" sz="1000" spc="15">
                <a:solidFill>
                  <a:srgbClr val="6C6C6C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6C6C6C"/>
                </a:solidFill>
                <a:latin typeface="Arial"/>
                <a:cs typeface="Arial"/>
              </a:rPr>
              <a:t>exacerbations)</a:t>
            </a:r>
            <a:r>
              <a:rPr dirty="0" sz="1000" spc="-5">
                <a:solidFill>
                  <a:srgbClr val="6C6C6C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6C6C6C"/>
                </a:solidFill>
                <a:latin typeface="Arial"/>
                <a:cs typeface="Arial"/>
              </a:rPr>
              <a:t>on</a:t>
            </a:r>
            <a:r>
              <a:rPr dirty="0" sz="1000" spc="15">
                <a:solidFill>
                  <a:srgbClr val="6C6C6C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6C6C6C"/>
                </a:solidFill>
                <a:latin typeface="Arial"/>
                <a:cs typeface="Arial"/>
              </a:rPr>
              <a:t>clinical outcomes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 descr=""/>
          <p:cNvSpPr/>
          <p:nvPr/>
        </p:nvSpPr>
        <p:spPr>
          <a:xfrm>
            <a:off x="5417058" y="2841370"/>
            <a:ext cx="810895" cy="85725"/>
          </a:xfrm>
          <a:custGeom>
            <a:avLst/>
            <a:gdLst/>
            <a:ahLst/>
            <a:cxnLst/>
            <a:rect l="l" t="t" r="r" b="b"/>
            <a:pathLst>
              <a:path w="810895" h="85725">
                <a:moveTo>
                  <a:pt x="724662" y="0"/>
                </a:moveTo>
                <a:lnTo>
                  <a:pt x="724662" y="85725"/>
                </a:lnTo>
                <a:lnTo>
                  <a:pt x="781727" y="57150"/>
                </a:lnTo>
                <a:lnTo>
                  <a:pt x="738886" y="57150"/>
                </a:lnTo>
                <a:lnTo>
                  <a:pt x="738886" y="28575"/>
                </a:lnTo>
                <a:lnTo>
                  <a:pt x="781896" y="28575"/>
                </a:lnTo>
                <a:lnTo>
                  <a:pt x="724662" y="0"/>
                </a:lnTo>
                <a:close/>
              </a:path>
              <a:path w="810895" h="85725">
                <a:moveTo>
                  <a:pt x="724662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724662" y="57150"/>
                </a:lnTo>
                <a:lnTo>
                  <a:pt x="724662" y="28575"/>
                </a:lnTo>
                <a:close/>
              </a:path>
              <a:path w="810895" h="85725">
                <a:moveTo>
                  <a:pt x="781896" y="28575"/>
                </a:moveTo>
                <a:lnTo>
                  <a:pt x="738886" y="28575"/>
                </a:lnTo>
                <a:lnTo>
                  <a:pt x="738886" y="57150"/>
                </a:lnTo>
                <a:lnTo>
                  <a:pt x="781727" y="57150"/>
                </a:lnTo>
                <a:lnTo>
                  <a:pt x="810387" y="42799"/>
                </a:lnTo>
                <a:lnTo>
                  <a:pt x="781896" y="28575"/>
                </a:lnTo>
                <a:close/>
              </a:path>
            </a:pathLst>
          </a:custGeom>
          <a:solidFill>
            <a:srgbClr val="043662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0" name="object 20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1351" y="2189050"/>
            <a:ext cx="1626928" cy="348175"/>
          </a:xfrm>
          <a:prstGeom prst="rect">
            <a:avLst/>
          </a:prstGeom>
        </p:spPr>
      </p:pic>
      <p:pic>
        <p:nvPicPr>
          <p:cNvPr id="21" name="object 21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44620" y="4059173"/>
            <a:ext cx="85725" cy="174244"/>
          </a:xfrm>
          <a:prstGeom prst="rect">
            <a:avLst/>
          </a:prstGeom>
        </p:spPr>
      </p:pic>
      <p:sp>
        <p:nvSpPr>
          <p:cNvPr id="22" name="object 22" descr=""/>
          <p:cNvSpPr txBox="1"/>
          <p:nvPr/>
        </p:nvSpPr>
        <p:spPr>
          <a:xfrm>
            <a:off x="42468" y="4890008"/>
            <a:ext cx="7931784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latin typeface="Arial"/>
                <a:cs typeface="Arial"/>
              </a:rPr>
              <a:t>*Indices of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Multiple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Deprivation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scores reflect</a:t>
            </a:r>
            <a:r>
              <a:rPr dirty="0" sz="600" spc="-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the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relative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deprivation</a:t>
            </a:r>
            <a:r>
              <a:rPr dirty="0" sz="600" spc="-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of the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areas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where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the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general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practices </a:t>
            </a:r>
            <a:r>
              <a:rPr dirty="0" sz="600">
                <a:latin typeface="Arial"/>
                <a:cs typeface="Arial"/>
              </a:rPr>
              <a:t>are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located</a:t>
            </a:r>
            <a:r>
              <a:rPr dirty="0" sz="600" spc="-114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;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they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take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weighted</a:t>
            </a:r>
            <a:r>
              <a:rPr dirty="0" sz="600" spc="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average of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income,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employment,</a:t>
            </a:r>
            <a:r>
              <a:rPr dirty="0" sz="600" spc="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health,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education,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housing,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crime</a:t>
            </a:r>
            <a:r>
              <a:rPr dirty="0" sz="600" spc="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and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living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environment</a:t>
            </a:r>
            <a:endParaRPr sz="6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78739" y="4998115"/>
            <a:ext cx="1870710" cy="11112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600">
                <a:latin typeface="Arial"/>
                <a:cs typeface="Arial"/>
              </a:rPr>
              <a:t>Busby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J,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Price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D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et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al.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J</a:t>
            </a:r>
            <a:r>
              <a:rPr dirty="0" sz="600" spc="-1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Asthma</a:t>
            </a:r>
            <a:r>
              <a:rPr dirty="0" sz="600" spc="-2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Allergy </a:t>
            </a:r>
            <a:r>
              <a:rPr dirty="0" sz="600">
                <a:latin typeface="Arial"/>
                <a:cs typeface="Arial"/>
              </a:rPr>
              <a:t>2021;in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press.</a:t>
            </a:r>
            <a:endParaRPr sz="6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5353303" y="2615945"/>
            <a:ext cx="90678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 b="1">
                <a:solidFill>
                  <a:srgbClr val="001F5F"/>
                </a:solidFill>
                <a:latin typeface="Arial"/>
                <a:cs typeface="Arial"/>
              </a:rPr>
              <a:t>1-</a:t>
            </a:r>
            <a:r>
              <a:rPr dirty="0" sz="900" b="1">
                <a:solidFill>
                  <a:srgbClr val="001F5F"/>
                </a:solidFill>
                <a:latin typeface="Arial"/>
                <a:cs typeface="Arial"/>
              </a:rPr>
              <a:t>year</a:t>
            </a:r>
            <a:r>
              <a:rPr dirty="0" sz="900" spc="7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900" spc="-10" b="1">
                <a:solidFill>
                  <a:srgbClr val="001F5F"/>
                </a:solidFill>
                <a:latin typeface="Arial"/>
                <a:cs typeface="Arial"/>
              </a:rPr>
              <a:t>follow-</a:t>
            </a:r>
            <a:r>
              <a:rPr dirty="0" sz="900" spc="-25" b="1">
                <a:solidFill>
                  <a:srgbClr val="001F5F"/>
                </a:solidFill>
                <a:latin typeface="Arial"/>
                <a:cs typeface="Arial"/>
              </a:rPr>
              <a:t>up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9671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Socioeconomic</a:t>
            </a:r>
            <a:r>
              <a:rPr dirty="0" spc="-20"/>
              <a:t> </a:t>
            </a:r>
            <a:r>
              <a:rPr dirty="0"/>
              <a:t>disparities</a:t>
            </a:r>
            <a:r>
              <a:rPr dirty="0" spc="-10"/>
              <a:t> </a:t>
            </a:r>
            <a:r>
              <a:rPr dirty="0"/>
              <a:t>in</a:t>
            </a:r>
            <a:r>
              <a:rPr dirty="0" spc="-35"/>
              <a:t> </a:t>
            </a:r>
            <a:r>
              <a:rPr dirty="0"/>
              <a:t>a</a:t>
            </a:r>
            <a:r>
              <a:rPr dirty="0" spc="-35"/>
              <a:t> </a:t>
            </a:r>
            <a:r>
              <a:rPr dirty="0"/>
              <a:t>UK</a:t>
            </a:r>
            <a:r>
              <a:rPr dirty="0" spc="-45"/>
              <a:t> </a:t>
            </a:r>
            <a:r>
              <a:rPr dirty="0"/>
              <a:t>primary</a:t>
            </a:r>
            <a:r>
              <a:rPr dirty="0" spc="-25"/>
              <a:t> </a:t>
            </a:r>
            <a:r>
              <a:rPr dirty="0"/>
              <a:t>care</a:t>
            </a:r>
            <a:r>
              <a:rPr dirty="0" spc="-35"/>
              <a:t> </a:t>
            </a:r>
            <a:r>
              <a:rPr dirty="0"/>
              <a:t>asthma</a:t>
            </a:r>
            <a:r>
              <a:rPr dirty="0" spc="-30"/>
              <a:t> </a:t>
            </a:r>
            <a:r>
              <a:rPr dirty="0" spc="-10"/>
              <a:t>cohort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3076846" y="1114552"/>
            <a:ext cx="2480310" cy="2468245"/>
            <a:chOff x="3076846" y="1114552"/>
            <a:chExt cx="2480310" cy="2468245"/>
          </a:xfrm>
        </p:grpSpPr>
        <p:sp>
          <p:nvSpPr>
            <p:cNvPr id="4" name="object 4" descr=""/>
            <p:cNvSpPr/>
            <p:nvPr/>
          </p:nvSpPr>
          <p:spPr>
            <a:xfrm>
              <a:off x="4322952" y="1124077"/>
              <a:ext cx="1205865" cy="1224915"/>
            </a:xfrm>
            <a:custGeom>
              <a:avLst/>
              <a:gdLst/>
              <a:ahLst/>
              <a:cxnLst/>
              <a:rect l="l" t="t" r="r" b="b"/>
              <a:pathLst>
                <a:path w="1205864" h="1224914">
                  <a:moveTo>
                    <a:pt x="0" y="0"/>
                  </a:moveTo>
                  <a:lnTo>
                    <a:pt x="0" y="1224407"/>
                  </a:lnTo>
                  <a:lnTo>
                    <a:pt x="1205611" y="1010031"/>
                  </a:lnTo>
                  <a:lnTo>
                    <a:pt x="1196024" y="961709"/>
                  </a:lnTo>
                  <a:lnTo>
                    <a:pt x="1184608" y="914157"/>
                  </a:lnTo>
                  <a:lnTo>
                    <a:pt x="1171402" y="867408"/>
                  </a:lnTo>
                  <a:lnTo>
                    <a:pt x="1156447" y="821496"/>
                  </a:lnTo>
                  <a:lnTo>
                    <a:pt x="1139785" y="776456"/>
                  </a:lnTo>
                  <a:lnTo>
                    <a:pt x="1121457" y="732322"/>
                  </a:lnTo>
                  <a:lnTo>
                    <a:pt x="1101502" y="689129"/>
                  </a:lnTo>
                  <a:lnTo>
                    <a:pt x="1079964" y="646910"/>
                  </a:lnTo>
                  <a:lnTo>
                    <a:pt x="1056882" y="605700"/>
                  </a:lnTo>
                  <a:lnTo>
                    <a:pt x="1032297" y="565534"/>
                  </a:lnTo>
                  <a:lnTo>
                    <a:pt x="1006251" y="526446"/>
                  </a:lnTo>
                  <a:lnTo>
                    <a:pt x="978784" y="488470"/>
                  </a:lnTo>
                  <a:lnTo>
                    <a:pt x="949937" y="451640"/>
                  </a:lnTo>
                  <a:lnTo>
                    <a:pt x="919752" y="415991"/>
                  </a:lnTo>
                  <a:lnTo>
                    <a:pt x="888270" y="381558"/>
                  </a:lnTo>
                  <a:lnTo>
                    <a:pt x="855531" y="348374"/>
                  </a:lnTo>
                  <a:lnTo>
                    <a:pt x="821576" y="316474"/>
                  </a:lnTo>
                  <a:lnTo>
                    <a:pt x="786447" y="285892"/>
                  </a:lnTo>
                  <a:lnTo>
                    <a:pt x="750184" y="256663"/>
                  </a:lnTo>
                  <a:lnTo>
                    <a:pt x="712829" y="228821"/>
                  </a:lnTo>
                  <a:lnTo>
                    <a:pt x="674422" y="202400"/>
                  </a:lnTo>
                  <a:lnTo>
                    <a:pt x="635004" y="177435"/>
                  </a:lnTo>
                  <a:lnTo>
                    <a:pt x="594617" y="153960"/>
                  </a:lnTo>
                  <a:lnTo>
                    <a:pt x="553301" y="132009"/>
                  </a:lnTo>
                  <a:lnTo>
                    <a:pt x="511097" y="111617"/>
                  </a:lnTo>
                  <a:lnTo>
                    <a:pt x="468047" y="92818"/>
                  </a:lnTo>
                  <a:lnTo>
                    <a:pt x="424191" y="75646"/>
                  </a:lnTo>
                  <a:lnTo>
                    <a:pt x="379571" y="60136"/>
                  </a:lnTo>
                  <a:lnTo>
                    <a:pt x="334227" y="46322"/>
                  </a:lnTo>
                  <a:lnTo>
                    <a:pt x="288200" y="34238"/>
                  </a:lnTo>
                  <a:lnTo>
                    <a:pt x="241532" y="23920"/>
                  </a:lnTo>
                  <a:lnTo>
                    <a:pt x="194263" y="15400"/>
                  </a:lnTo>
                  <a:lnTo>
                    <a:pt x="146434" y="8714"/>
                  </a:lnTo>
                  <a:lnTo>
                    <a:pt x="98086" y="3895"/>
                  </a:lnTo>
                  <a:lnTo>
                    <a:pt x="49261" y="9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7376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4322952" y="2134108"/>
              <a:ext cx="1224915" cy="1335405"/>
            </a:xfrm>
            <a:custGeom>
              <a:avLst/>
              <a:gdLst/>
              <a:ahLst/>
              <a:cxnLst/>
              <a:rect l="l" t="t" r="r" b="b"/>
              <a:pathLst>
                <a:path w="1224914" h="1335404">
                  <a:moveTo>
                    <a:pt x="1205611" y="0"/>
                  </a:moveTo>
                  <a:lnTo>
                    <a:pt x="0" y="214375"/>
                  </a:lnTo>
                  <a:lnTo>
                    <a:pt x="493395" y="1334897"/>
                  </a:lnTo>
                  <a:lnTo>
                    <a:pt x="537140" y="1314614"/>
                  </a:lnTo>
                  <a:lnTo>
                    <a:pt x="579771" y="1292790"/>
                  </a:lnTo>
                  <a:lnTo>
                    <a:pt x="621265" y="1269468"/>
                  </a:lnTo>
                  <a:lnTo>
                    <a:pt x="661597" y="1244693"/>
                  </a:lnTo>
                  <a:lnTo>
                    <a:pt x="700744" y="1218511"/>
                  </a:lnTo>
                  <a:lnTo>
                    <a:pt x="738682" y="1190965"/>
                  </a:lnTo>
                  <a:lnTo>
                    <a:pt x="775387" y="1162100"/>
                  </a:lnTo>
                  <a:lnTo>
                    <a:pt x="810835" y="1131962"/>
                  </a:lnTo>
                  <a:lnTo>
                    <a:pt x="845003" y="1100594"/>
                  </a:lnTo>
                  <a:lnTo>
                    <a:pt x="877865" y="1068042"/>
                  </a:lnTo>
                  <a:lnTo>
                    <a:pt x="909399" y="1034350"/>
                  </a:lnTo>
                  <a:lnTo>
                    <a:pt x="939581" y="999562"/>
                  </a:lnTo>
                  <a:lnTo>
                    <a:pt x="968387" y="963725"/>
                  </a:lnTo>
                  <a:lnTo>
                    <a:pt x="995792" y="926881"/>
                  </a:lnTo>
                  <a:lnTo>
                    <a:pt x="1021774" y="889077"/>
                  </a:lnTo>
                  <a:lnTo>
                    <a:pt x="1046307" y="850356"/>
                  </a:lnTo>
                  <a:lnTo>
                    <a:pt x="1069369" y="810763"/>
                  </a:lnTo>
                  <a:lnTo>
                    <a:pt x="1090936" y="770344"/>
                  </a:lnTo>
                  <a:lnTo>
                    <a:pt x="1110982" y="729142"/>
                  </a:lnTo>
                  <a:lnTo>
                    <a:pt x="1129486" y="687202"/>
                  </a:lnTo>
                  <a:lnTo>
                    <a:pt x="1146422" y="644570"/>
                  </a:lnTo>
                  <a:lnTo>
                    <a:pt x="1161768" y="601290"/>
                  </a:lnTo>
                  <a:lnTo>
                    <a:pt x="1175498" y="557406"/>
                  </a:lnTo>
                  <a:lnTo>
                    <a:pt x="1187590" y="512963"/>
                  </a:lnTo>
                  <a:lnTo>
                    <a:pt x="1198019" y="468007"/>
                  </a:lnTo>
                  <a:lnTo>
                    <a:pt x="1206761" y="422581"/>
                  </a:lnTo>
                  <a:lnTo>
                    <a:pt x="1213793" y="376730"/>
                  </a:lnTo>
                  <a:lnTo>
                    <a:pt x="1219091" y="330499"/>
                  </a:lnTo>
                  <a:lnTo>
                    <a:pt x="1222630" y="283933"/>
                  </a:lnTo>
                  <a:lnTo>
                    <a:pt x="1224388" y="237077"/>
                  </a:lnTo>
                  <a:lnTo>
                    <a:pt x="1224340" y="189974"/>
                  </a:lnTo>
                  <a:lnTo>
                    <a:pt x="1222462" y="142671"/>
                  </a:lnTo>
                  <a:lnTo>
                    <a:pt x="1218730" y="95210"/>
                  </a:lnTo>
                  <a:lnTo>
                    <a:pt x="1213121" y="47639"/>
                  </a:lnTo>
                  <a:lnTo>
                    <a:pt x="1205611" y="0"/>
                  </a:lnTo>
                  <a:close/>
                </a:path>
              </a:pathLst>
            </a:custGeom>
            <a:solidFill>
              <a:srgbClr val="1D89E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4322952" y="2134108"/>
              <a:ext cx="1224915" cy="1335405"/>
            </a:xfrm>
            <a:custGeom>
              <a:avLst/>
              <a:gdLst/>
              <a:ahLst/>
              <a:cxnLst/>
              <a:rect l="l" t="t" r="r" b="b"/>
              <a:pathLst>
                <a:path w="1224914" h="1335404">
                  <a:moveTo>
                    <a:pt x="1205611" y="0"/>
                  </a:moveTo>
                  <a:lnTo>
                    <a:pt x="1213121" y="47639"/>
                  </a:lnTo>
                  <a:lnTo>
                    <a:pt x="1218730" y="95210"/>
                  </a:lnTo>
                  <a:lnTo>
                    <a:pt x="1222462" y="142671"/>
                  </a:lnTo>
                  <a:lnTo>
                    <a:pt x="1224340" y="189974"/>
                  </a:lnTo>
                  <a:lnTo>
                    <a:pt x="1224388" y="237077"/>
                  </a:lnTo>
                  <a:lnTo>
                    <a:pt x="1222630" y="283933"/>
                  </a:lnTo>
                  <a:lnTo>
                    <a:pt x="1219091" y="330499"/>
                  </a:lnTo>
                  <a:lnTo>
                    <a:pt x="1213793" y="376730"/>
                  </a:lnTo>
                  <a:lnTo>
                    <a:pt x="1206761" y="422581"/>
                  </a:lnTo>
                  <a:lnTo>
                    <a:pt x="1198019" y="468007"/>
                  </a:lnTo>
                  <a:lnTo>
                    <a:pt x="1187590" y="512963"/>
                  </a:lnTo>
                  <a:lnTo>
                    <a:pt x="1175498" y="557406"/>
                  </a:lnTo>
                  <a:lnTo>
                    <a:pt x="1161768" y="601290"/>
                  </a:lnTo>
                  <a:lnTo>
                    <a:pt x="1146422" y="644570"/>
                  </a:lnTo>
                  <a:lnTo>
                    <a:pt x="1129486" y="687202"/>
                  </a:lnTo>
                  <a:lnTo>
                    <a:pt x="1110982" y="729142"/>
                  </a:lnTo>
                  <a:lnTo>
                    <a:pt x="1090936" y="770344"/>
                  </a:lnTo>
                  <a:lnTo>
                    <a:pt x="1069369" y="810763"/>
                  </a:lnTo>
                  <a:lnTo>
                    <a:pt x="1046307" y="850356"/>
                  </a:lnTo>
                  <a:lnTo>
                    <a:pt x="1021774" y="889077"/>
                  </a:lnTo>
                  <a:lnTo>
                    <a:pt x="995792" y="926881"/>
                  </a:lnTo>
                  <a:lnTo>
                    <a:pt x="968387" y="963725"/>
                  </a:lnTo>
                  <a:lnTo>
                    <a:pt x="939581" y="999562"/>
                  </a:lnTo>
                  <a:lnTo>
                    <a:pt x="909399" y="1034350"/>
                  </a:lnTo>
                  <a:lnTo>
                    <a:pt x="877865" y="1068042"/>
                  </a:lnTo>
                  <a:lnTo>
                    <a:pt x="845003" y="1100594"/>
                  </a:lnTo>
                  <a:lnTo>
                    <a:pt x="810835" y="1131962"/>
                  </a:lnTo>
                  <a:lnTo>
                    <a:pt x="775387" y="1162100"/>
                  </a:lnTo>
                  <a:lnTo>
                    <a:pt x="738682" y="1190965"/>
                  </a:lnTo>
                  <a:lnTo>
                    <a:pt x="700744" y="1218511"/>
                  </a:lnTo>
                  <a:lnTo>
                    <a:pt x="661597" y="1244693"/>
                  </a:lnTo>
                  <a:lnTo>
                    <a:pt x="621265" y="1269468"/>
                  </a:lnTo>
                  <a:lnTo>
                    <a:pt x="579771" y="1292790"/>
                  </a:lnTo>
                  <a:lnTo>
                    <a:pt x="537140" y="1314614"/>
                  </a:lnTo>
                  <a:lnTo>
                    <a:pt x="493395" y="1334897"/>
                  </a:lnTo>
                  <a:lnTo>
                    <a:pt x="0" y="214375"/>
                  </a:lnTo>
                  <a:lnTo>
                    <a:pt x="1205611" y="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451733" y="2348484"/>
              <a:ext cx="1364615" cy="1224280"/>
            </a:xfrm>
            <a:custGeom>
              <a:avLst/>
              <a:gdLst/>
              <a:ahLst/>
              <a:cxnLst/>
              <a:rect l="l" t="t" r="r" b="b"/>
              <a:pathLst>
                <a:path w="1364614" h="1224279">
                  <a:moveTo>
                    <a:pt x="871219" y="0"/>
                  </a:moveTo>
                  <a:lnTo>
                    <a:pt x="0" y="860298"/>
                  </a:lnTo>
                  <a:lnTo>
                    <a:pt x="35107" y="894457"/>
                  </a:lnTo>
                  <a:lnTo>
                    <a:pt x="71323" y="926998"/>
                  </a:lnTo>
                  <a:lnTo>
                    <a:pt x="108595" y="957910"/>
                  </a:lnTo>
                  <a:lnTo>
                    <a:pt x="146868" y="987182"/>
                  </a:lnTo>
                  <a:lnTo>
                    <a:pt x="186091" y="1014804"/>
                  </a:lnTo>
                  <a:lnTo>
                    <a:pt x="226208" y="1040767"/>
                  </a:lnTo>
                  <a:lnTo>
                    <a:pt x="267169" y="1065059"/>
                  </a:lnTo>
                  <a:lnTo>
                    <a:pt x="308918" y="1087671"/>
                  </a:lnTo>
                  <a:lnTo>
                    <a:pt x="351404" y="1108593"/>
                  </a:lnTo>
                  <a:lnTo>
                    <a:pt x="394572" y="1127814"/>
                  </a:lnTo>
                  <a:lnTo>
                    <a:pt x="438370" y="1145324"/>
                  </a:lnTo>
                  <a:lnTo>
                    <a:pt x="482744" y="1161113"/>
                  </a:lnTo>
                  <a:lnTo>
                    <a:pt x="527642" y="1175171"/>
                  </a:lnTo>
                  <a:lnTo>
                    <a:pt x="573010" y="1187487"/>
                  </a:lnTo>
                  <a:lnTo>
                    <a:pt x="618794" y="1198051"/>
                  </a:lnTo>
                  <a:lnTo>
                    <a:pt x="664942" y="1206854"/>
                  </a:lnTo>
                  <a:lnTo>
                    <a:pt x="711400" y="1213884"/>
                  </a:lnTo>
                  <a:lnTo>
                    <a:pt x="758116" y="1219132"/>
                  </a:lnTo>
                  <a:lnTo>
                    <a:pt x="805035" y="1222588"/>
                  </a:lnTo>
                  <a:lnTo>
                    <a:pt x="852106" y="1224241"/>
                  </a:lnTo>
                  <a:lnTo>
                    <a:pt x="899273" y="1224080"/>
                  </a:lnTo>
                  <a:lnTo>
                    <a:pt x="946486" y="1222097"/>
                  </a:lnTo>
                  <a:lnTo>
                    <a:pt x="993689" y="1218280"/>
                  </a:lnTo>
                  <a:lnTo>
                    <a:pt x="1040830" y="1212620"/>
                  </a:lnTo>
                  <a:lnTo>
                    <a:pt x="1087857" y="1205106"/>
                  </a:lnTo>
                  <a:lnTo>
                    <a:pt x="1134714" y="1195728"/>
                  </a:lnTo>
                  <a:lnTo>
                    <a:pt x="1181350" y="1184476"/>
                  </a:lnTo>
                  <a:lnTo>
                    <a:pt x="1227712" y="1171339"/>
                  </a:lnTo>
                  <a:lnTo>
                    <a:pt x="1273745" y="1156308"/>
                  </a:lnTo>
                  <a:lnTo>
                    <a:pt x="1319397" y="1139372"/>
                  </a:lnTo>
                  <a:lnTo>
                    <a:pt x="1364614" y="1120521"/>
                  </a:lnTo>
                  <a:lnTo>
                    <a:pt x="871219" y="0"/>
                  </a:lnTo>
                  <a:close/>
                </a:path>
              </a:pathLst>
            </a:custGeom>
            <a:solidFill>
              <a:srgbClr val="4DAE4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451733" y="2348484"/>
              <a:ext cx="1364615" cy="1224280"/>
            </a:xfrm>
            <a:custGeom>
              <a:avLst/>
              <a:gdLst/>
              <a:ahLst/>
              <a:cxnLst/>
              <a:rect l="l" t="t" r="r" b="b"/>
              <a:pathLst>
                <a:path w="1364614" h="1224279">
                  <a:moveTo>
                    <a:pt x="1364614" y="1120521"/>
                  </a:moveTo>
                  <a:lnTo>
                    <a:pt x="1319397" y="1139372"/>
                  </a:lnTo>
                  <a:lnTo>
                    <a:pt x="1273745" y="1156308"/>
                  </a:lnTo>
                  <a:lnTo>
                    <a:pt x="1227712" y="1171339"/>
                  </a:lnTo>
                  <a:lnTo>
                    <a:pt x="1181350" y="1184476"/>
                  </a:lnTo>
                  <a:lnTo>
                    <a:pt x="1134714" y="1195728"/>
                  </a:lnTo>
                  <a:lnTo>
                    <a:pt x="1087857" y="1205106"/>
                  </a:lnTo>
                  <a:lnTo>
                    <a:pt x="1040830" y="1212620"/>
                  </a:lnTo>
                  <a:lnTo>
                    <a:pt x="993689" y="1218280"/>
                  </a:lnTo>
                  <a:lnTo>
                    <a:pt x="946486" y="1222097"/>
                  </a:lnTo>
                  <a:lnTo>
                    <a:pt x="899273" y="1224080"/>
                  </a:lnTo>
                  <a:lnTo>
                    <a:pt x="852106" y="1224241"/>
                  </a:lnTo>
                  <a:lnTo>
                    <a:pt x="805035" y="1222588"/>
                  </a:lnTo>
                  <a:lnTo>
                    <a:pt x="758116" y="1219132"/>
                  </a:lnTo>
                  <a:lnTo>
                    <a:pt x="711400" y="1213884"/>
                  </a:lnTo>
                  <a:lnTo>
                    <a:pt x="664942" y="1206854"/>
                  </a:lnTo>
                  <a:lnTo>
                    <a:pt x="618794" y="1198051"/>
                  </a:lnTo>
                  <a:lnTo>
                    <a:pt x="573010" y="1187487"/>
                  </a:lnTo>
                  <a:lnTo>
                    <a:pt x="527642" y="1175171"/>
                  </a:lnTo>
                  <a:lnTo>
                    <a:pt x="482744" y="1161113"/>
                  </a:lnTo>
                  <a:lnTo>
                    <a:pt x="438370" y="1145324"/>
                  </a:lnTo>
                  <a:lnTo>
                    <a:pt x="394572" y="1127814"/>
                  </a:lnTo>
                  <a:lnTo>
                    <a:pt x="351404" y="1108593"/>
                  </a:lnTo>
                  <a:lnTo>
                    <a:pt x="308918" y="1087671"/>
                  </a:lnTo>
                  <a:lnTo>
                    <a:pt x="267169" y="1065059"/>
                  </a:lnTo>
                  <a:lnTo>
                    <a:pt x="226208" y="1040767"/>
                  </a:lnTo>
                  <a:lnTo>
                    <a:pt x="186091" y="1014804"/>
                  </a:lnTo>
                  <a:lnTo>
                    <a:pt x="146868" y="987182"/>
                  </a:lnTo>
                  <a:lnTo>
                    <a:pt x="108595" y="957910"/>
                  </a:lnTo>
                  <a:lnTo>
                    <a:pt x="71323" y="926998"/>
                  </a:lnTo>
                  <a:lnTo>
                    <a:pt x="35107" y="894457"/>
                  </a:lnTo>
                  <a:lnTo>
                    <a:pt x="0" y="860298"/>
                  </a:lnTo>
                  <a:lnTo>
                    <a:pt x="871219" y="0"/>
                  </a:lnTo>
                  <a:lnTo>
                    <a:pt x="1364614" y="1120521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086371" y="1510411"/>
              <a:ext cx="1224915" cy="1698625"/>
            </a:xfrm>
            <a:custGeom>
              <a:avLst/>
              <a:gdLst/>
              <a:ahLst/>
              <a:cxnLst/>
              <a:rect l="l" t="t" r="r" b="b"/>
              <a:pathLst>
                <a:path w="1224914" h="1698625">
                  <a:moveTo>
                    <a:pt x="331833" y="0"/>
                  </a:moveTo>
                  <a:lnTo>
                    <a:pt x="299683" y="35582"/>
                  </a:lnTo>
                  <a:lnTo>
                    <a:pt x="269175" y="72082"/>
                  </a:lnTo>
                  <a:lnTo>
                    <a:pt x="240307" y="109451"/>
                  </a:lnTo>
                  <a:lnTo>
                    <a:pt x="213079" y="147642"/>
                  </a:lnTo>
                  <a:lnTo>
                    <a:pt x="187491" y="186605"/>
                  </a:lnTo>
                  <a:lnTo>
                    <a:pt x="163542" y="226294"/>
                  </a:lnTo>
                  <a:lnTo>
                    <a:pt x="141231" y="266660"/>
                  </a:lnTo>
                  <a:lnTo>
                    <a:pt x="120558" y="307655"/>
                  </a:lnTo>
                  <a:lnTo>
                    <a:pt x="101521" y="349230"/>
                  </a:lnTo>
                  <a:lnTo>
                    <a:pt x="84122" y="391338"/>
                  </a:lnTo>
                  <a:lnTo>
                    <a:pt x="68358" y="433931"/>
                  </a:lnTo>
                  <a:lnTo>
                    <a:pt x="54229" y="476960"/>
                  </a:lnTo>
                  <a:lnTo>
                    <a:pt x="41735" y="520377"/>
                  </a:lnTo>
                  <a:lnTo>
                    <a:pt x="30876" y="564135"/>
                  </a:lnTo>
                  <a:lnTo>
                    <a:pt x="21649" y="608185"/>
                  </a:lnTo>
                  <a:lnTo>
                    <a:pt x="14056" y="652479"/>
                  </a:lnTo>
                  <a:lnTo>
                    <a:pt x="8095" y="696970"/>
                  </a:lnTo>
                  <a:lnTo>
                    <a:pt x="3765" y="741608"/>
                  </a:lnTo>
                  <a:lnTo>
                    <a:pt x="1067" y="786346"/>
                  </a:lnTo>
                  <a:lnTo>
                    <a:pt x="0" y="831136"/>
                  </a:lnTo>
                  <a:lnTo>
                    <a:pt x="562" y="875929"/>
                  </a:lnTo>
                  <a:lnTo>
                    <a:pt x="2753" y="920678"/>
                  </a:lnTo>
                  <a:lnTo>
                    <a:pt x="6573" y="965334"/>
                  </a:lnTo>
                  <a:lnTo>
                    <a:pt x="12022" y="1009850"/>
                  </a:lnTo>
                  <a:lnTo>
                    <a:pt x="19098" y="1054177"/>
                  </a:lnTo>
                  <a:lnTo>
                    <a:pt x="27800" y="1098267"/>
                  </a:lnTo>
                  <a:lnTo>
                    <a:pt x="38130" y="1142072"/>
                  </a:lnTo>
                  <a:lnTo>
                    <a:pt x="50085" y="1185545"/>
                  </a:lnTo>
                  <a:lnTo>
                    <a:pt x="63665" y="1228636"/>
                  </a:lnTo>
                  <a:lnTo>
                    <a:pt x="78869" y="1271298"/>
                  </a:lnTo>
                  <a:lnTo>
                    <a:pt x="95698" y="1313483"/>
                  </a:lnTo>
                  <a:lnTo>
                    <a:pt x="114150" y="1355142"/>
                  </a:lnTo>
                  <a:lnTo>
                    <a:pt x="134224" y="1396228"/>
                  </a:lnTo>
                  <a:lnTo>
                    <a:pt x="155921" y="1436692"/>
                  </a:lnTo>
                  <a:lnTo>
                    <a:pt x="179239" y="1476486"/>
                  </a:lnTo>
                  <a:lnTo>
                    <a:pt x="204179" y="1515563"/>
                  </a:lnTo>
                  <a:lnTo>
                    <a:pt x="230738" y="1553874"/>
                  </a:lnTo>
                  <a:lnTo>
                    <a:pt x="258918" y="1591371"/>
                  </a:lnTo>
                  <a:lnTo>
                    <a:pt x="288716" y="1628006"/>
                  </a:lnTo>
                  <a:lnTo>
                    <a:pt x="320133" y="1663731"/>
                  </a:lnTo>
                  <a:lnTo>
                    <a:pt x="353169" y="1698497"/>
                  </a:lnTo>
                  <a:lnTo>
                    <a:pt x="1224389" y="838200"/>
                  </a:lnTo>
                  <a:lnTo>
                    <a:pt x="331833" y="0"/>
                  </a:lnTo>
                  <a:close/>
                </a:path>
              </a:pathLst>
            </a:custGeom>
            <a:solidFill>
              <a:srgbClr val="FF99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3086371" y="1510411"/>
              <a:ext cx="1224915" cy="1698625"/>
            </a:xfrm>
            <a:custGeom>
              <a:avLst/>
              <a:gdLst/>
              <a:ahLst/>
              <a:cxnLst/>
              <a:rect l="l" t="t" r="r" b="b"/>
              <a:pathLst>
                <a:path w="1224914" h="1698625">
                  <a:moveTo>
                    <a:pt x="353169" y="1698497"/>
                  </a:moveTo>
                  <a:lnTo>
                    <a:pt x="320133" y="1663731"/>
                  </a:lnTo>
                  <a:lnTo>
                    <a:pt x="288716" y="1628006"/>
                  </a:lnTo>
                  <a:lnTo>
                    <a:pt x="258918" y="1591371"/>
                  </a:lnTo>
                  <a:lnTo>
                    <a:pt x="230738" y="1553874"/>
                  </a:lnTo>
                  <a:lnTo>
                    <a:pt x="204179" y="1515563"/>
                  </a:lnTo>
                  <a:lnTo>
                    <a:pt x="179239" y="1476486"/>
                  </a:lnTo>
                  <a:lnTo>
                    <a:pt x="155921" y="1436692"/>
                  </a:lnTo>
                  <a:lnTo>
                    <a:pt x="134224" y="1396228"/>
                  </a:lnTo>
                  <a:lnTo>
                    <a:pt x="114150" y="1355142"/>
                  </a:lnTo>
                  <a:lnTo>
                    <a:pt x="95698" y="1313483"/>
                  </a:lnTo>
                  <a:lnTo>
                    <a:pt x="78869" y="1271298"/>
                  </a:lnTo>
                  <a:lnTo>
                    <a:pt x="63665" y="1228636"/>
                  </a:lnTo>
                  <a:lnTo>
                    <a:pt x="50085" y="1185545"/>
                  </a:lnTo>
                  <a:lnTo>
                    <a:pt x="38130" y="1142072"/>
                  </a:lnTo>
                  <a:lnTo>
                    <a:pt x="27800" y="1098267"/>
                  </a:lnTo>
                  <a:lnTo>
                    <a:pt x="19098" y="1054177"/>
                  </a:lnTo>
                  <a:lnTo>
                    <a:pt x="12022" y="1009850"/>
                  </a:lnTo>
                  <a:lnTo>
                    <a:pt x="6573" y="965334"/>
                  </a:lnTo>
                  <a:lnTo>
                    <a:pt x="2753" y="920678"/>
                  </a:lnTo>
                  <a:lnTo>
                    <a:pt x="562" y="875929"/>
                  </a:lnTo>
                  <a:lnTo>
                    <a:pt x="0" y="831136"/>
                  </a:lnTo>
                  <a:lnTo>
                    <a:pt x="1067" y="786346"/>
                  </a:lnTo>
                  <a:lnTo>
                    <a:pt x="3765" y="741608"/>
                  </a:lnTo>
                  <a:lnTo>
                    <a:pt x="8095" y="696970"/>
                  </a:lnTo>
                  <a:lnTo>
                    <a:pt x="14056" y="652479"/>
                  </a:lnTo>
                  <a:lnTo>
                    <a:pt x="21649" y="608185"/>
                  </a:lnTo>
                  <a:lnTo>
                    <a:pt x="30876" y="564135"/>
                  </a:lnTo>
                  <a:lnTo>
                    <a:pt x="41735" y="520377"/>
                  </a:lnTo>
                  <a:lnTo>
                    <a:pt x="54229" y="476960"/>
                  </a:lnTo>
                  <a:lnTo>
                    <a:pt x="68358" y="433931"/>
                  </a:lnTo>
                  <a:lnTo>
                    <a:pt x="84122" y="391338"/>
                  </a:lnTo>
                  <a:lnTo>
                    <a:pt x="101521" y="349230"/>
                  </a:lnTo>
                  <a:lnTo>
                    <a:pt x="120558" y="307655"/>
                  </a:lnTo>
                  <a:lnTo>
                    <a:pt x="141231" y="266660"/>
                  </a:lnTo>
                  <a:lnTo>
                    <a:pt x="163542" y="226294"/>
                  </a:lnTo>
                  <a:lnTo>
                    <a:pt x="187491" y="186605"/>
                  </a:lnTo>
                  <a:lnTo>
                    <a:pt x="213079" y="147642"/>
                  </a:lnTo>
                  <a:lnTo>
                    <a:pt x="240307" y="109451"/>
                  </a:lnTo>
                  <a:lnTo>
                    <a:pt x="269175" y="72082"/>
                  </a:lnTo>
                  <a:lnTo>
                    <a:pt x="299683" y="35582"/>
                  </a:lnTo>
                  <a:lnTo>
                    <a:pt x="331833" y="0"/>
                  </a:lnTo>
                  <a:lnTo>
                    <a:pt x="1224389" y="838200"/>
                  </a:lnTo>
                  <a:lnTo>
                    <a:pt x="353169" y="1698497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3430397" y="1124077"/>
              <a:ext cx="892810" cy="1224915"/>
            </a:xfrm>
            <a:custGeom>
              <a:avLst/>
              <a:gdLst/>
              <a:ahLst/>
              <a:cxnLst/>
              <a:rect l="l" t="t" r="r" b="b"/>
              <a:pathLst>
                <a:path w="892810" h="1224914">
                  <a:moveTo>
                    <a:pt x="892555" y="0"/>
                  </a:moveTo>
                  <a:lnTo>
                    <a:pt x="841967" y="1043"/>
                  </a:lnTo>
                  <a:lnTo>
                    <a:pt x="791663" y="4158"/>
                  </a:lnTo>
                  <a:lnTo>
                    <a:pt x="741700" y="9318"/>
                  </a:lnTo>
                  <a:lnTo>
                    <a:pt x="692135" y="16500"/>
                  </a:lnTo>
                  <a:lnTo>
                    <a:pt x="643026" y="25679"/>
                  </a:lnTo>
                  <a:lnTo>
                    <a:pt x="594430" y="36830"/>
                  </a:lnTo>
                  <a:lnTo>
                    <a:pt x="546404" y="49929"/>
                  </a:lnTo>
                  <a:lnTo>
                    <a:pt x="499006" y="64950"/>
                  </a:lnTo>
                  <a:lnTo>
                    <a:pt x="452292" y="81870"/>
                  </a:lnTo>
                  <a:lnTo>
                    <a:pt x="406320" y="100663"/>
                  </a:lnTo>
                  <a:lnTo>
                    <a:pt x="361147" y="121305"/>
                  </a:lnTo>
                  <a:lnTo>
                    <a:pt x="316831" y="143771"/>
                  </a:lnTo>
                  <a:lnTo>
                    <a:pt x="273428" y="168036"/>
                  </a:lnTo>
                  <a:lnTo>
                    <a:pt x="230996" y="194076"/>
                  </a:lnTo>
                  <a:lnTo>
                    <a:pt x="189593" y="221867"/>
                  </a:lnTo>
                  <a:lnTo>
                    <a:pt x="149274" y="251382"/>
                  </a:lnTo>
                  <a:lnTo>
                    <a:pt x="110099" y="282599"/>
                  </a:lnTo>
                  <a:lnTo>
                    <a:pt x="72123" y="315492"/>
                  </a:lnTo>
                  <a:lnTo>
                    <a:pt x="35404" y="350036"/>
                  </a:lnTo>
                  <a:lnTo>
                    <a:pt x="0" y="386207"/>
                  </a:lnTo>
                  <a:lnTo>
                    <a:pt x="892555" y="1224407"/>
                  </a:lnTo>
                  <a:lnTo>
                    <a:pt x="892555" y="0"/>
                  </a:lnTo>
                  <a:close/>
                </a:path>
              </a:pathLst>
            </a:custGeom>
            <a:solidFill>
              <a:srgbClr val="9588A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3430397" y="1124077"/>
              <a:ext cx="892810" cy="1224915"/>
            </a:xfrm>
            <a:custGeom>
              <a:avLst/>
              <a:gdLst/>
              <a:ahLst/>
              <a:cxnLst/>
              <a:rect l="l" t="t" r="r" b="b"/>
              <a:pathLst>
                <a:path w="892810" h="1224914">
                  <a:moveTo>
                    <a:pt x="0" y="386207"/>
                  </a:moveTo>
                  <a:lnTo>
                    <a:pt x="35404" y="350036"/>
                  </a:lnTo>
                  <a:lnTo>
                    <a:pt x="72123" y="315492"/>
                  </a:lnTo>
                  <a:lnTo>
                    <a:pt x="110099" y="282599"/>
                  </a:lnTo>
                  <a:lnTo>
                    <a:pt x="149274" y="251382"/>
                  </a:lnTo>
                  <a:lnTo>
                    <a:pt x="189593" y="221867"/>
                  </a:lnTo>
                  <a:lnTo>
                    <a:pt x="230996" y="194076"/>
                  </a:lnTo>
                  <a:lnTo>
                    <a:pt x="273428" y="168036"/>
                  </a:lnTo>
                  <a:lnTo>
                    <a:pt x="316831" y="143771"/>
                  </a:lnTo>
                  <a:lnTo>
                    <a:pt x="361147" y="121305"/>
                  </a:lnTo>
                  <a:lnTo>
                    <a:pt x="406320" y="100663"/>
                  </a:lnTo>
                  <a:lnTo>
                    <a:pt x="452292" y="81870"/>
                  </a:lnTo>
                  <a:lnTo>
                    <a:pt x="499006" y="64950"/>
                  </a:lnTo>
                  <a:lnTo>
                    <a:pt x="546404" y="49929"/>
                  </a:lnTo>
                  <a:lnTo>
                    <a:pt x="594430" y="36830"/>
                  </a:lnTo>
                  <a:lnTo>
                    <a:pt x="643026" y="25679"/>
                  </a:lnTo>
                  <a:lnTo>
                    <a:pt x="692135" y="16500"/>
                  </a:lnTo>
                  <a:lnTo>
                    <a:pt x="741700" y="9318"/>
                  </a:lnTo>
                  <a:lnTo>
                    <a:pt x="791663" y="4158"/>
                  </a:lnTo>
                  <a:lnTo>
                    <a:pt x="841967" y="1043"/>
                  </a:lnTo>
                  <a:lnTo>
                    <a:pt x="892555" y="0"/>
                  </a:lnTo>
                  <a:lnTo>
                    <a:pt x="892555" y="1224407"/>
                  </a:lnTo>
                  <a:lnTo>
                    <a:pt x="0" y="386207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5178297" y="1201928"/>
            <a:ext cx="35115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latin typeface="Arial"/>
                <a:cs typeface="Arial"/>
              </a:rPr>
              <a:t>22.2%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5487161" y="2907919"/>
            <a:ext cx="35115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latin typeface="Arial"/>
                <a:cs typeface="Arial"/>
              </a:rPr>
              <a:t>21.2%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2644520" y="2280285"/>
            <a:ext cx="35115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latin typeface="Arial"/>
                <a:cs typeface="Arial"/>
              </a:rPr>
              <a:t>24.4%</a:t>
            </a:r>
            <a:endParaRPr sz="9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3432428" y="1009269"/>
            <a:ext cx="35115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latin typeface="Arial"/>
                <a:cs typeface="Arial"/>
              </a:rPr>
              <a:t>13.0%</a:t>
            </a:r>
            <a:endParaRPr sz="900">
              <a:latin typeface="Arial"/>
              <a:cs typeface="Arial"/>
            </a:endParaRPr>
          </a:p>
        </p:txBody>
      </p:sp>
      <p:sp>
        <p:nvSpPr>
          <p:cNvPr id="17" name="object 17" descr=""/>
          <p:cNvSpPr/>
          <p:nvPr/>
        </p:nvSpPr>
        <p:spPr>
          <a:xfrm>
            <a:off x="2667761" y="3979926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19" h="58420">
                <a:moveTo>
                  <a:pt x="57912" y="0"/>
                </a:moveTo>
                <a:lnTo>
                  <a:pt x="0" y="0"/>
                </a:lnTo>
                <a:lnTo>
                  <a:pt x="0" y="57912"/>
                </a:lnTo>
                <a:lnTo>
                  <a:pt x="57912" y="57912"/>
                </a:lnTo>
                <a:lnTo>
                  <a:pt x="57912" y="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3365753" y="3979926"/>
            <a:ext cx="56515" cy="58419"/>
          </a:xfrm>
          <a:custGeom>
            <a:avLst/>
            <a:gdLst/>
            <a:ahLst/>
            <a:cxnLst/>
            <a:rect l="l" t="t" r="r" b="b"/>
            <a:pathLst>
              <a:path w="56514" h="58420">
                <a:moveTo>
                  <a:pt x="56387" y="0"/>
                </a:moveTo>
                <a:lnTo>
                  <a:pt x="0" y="0"/>
                </a:lnTo>
                <a:lnTo>
                  <a:pt x="0" y="57912"/>
                </a:lnTo>
                <a:lnTo>
                  <a:pt x="56387" y="57912"/>
                </a:lnTo>
                <a:lnTo>
                  <a:pt x="56387" y="0"/>
                </a:lnTo>
                <a:close/>
              </a:path>
            </a:pathLst>
          </a:custGeom>
          <a:solidFill>
            <a:srgbClr val="1D89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4062221" y="3979926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57912" y="0"/>
                </a:moveTo>
                <a:lnTo>
                  <a:pt x="0" y="0"/>
                </a:lnTo>
                <a:lnTo>
                  <a:pt x="0" y="57912"/>
                </a:lnTo>
                <a:lnTo>
                  <a:pt x="57912" y="57912"/>
                </a:lnTo>
                <a:lnTo>
                  <a:pt x="57912" y="0"/>
                </a:lnTo>
                <a:close/>
              </a:path>
            </a:pathLst>
          </a:custGeom>
          <a:solidFill>
            <a:srgbClr val="4DAE4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4760214" y="3979926"/>
            <a:ext cx="56515" cy="58419"/>
          </a:xfrm>
          <a:custGeom>
            <a:avLst/>
            <a:gdLst/>
            <a:ahLst/>
            <a:cxnLst/>
            <a:rect l="l" t="t" r="r" b="b"/>
            <a:pathLst>
              <a:path w="56514" h="58420">
                <a:moveTo>
                  <a:pt x="56387" y="0"/>
                </a:moveTo>
                <a:lnTo>
                  <a:pt x="0" y="0"/>
                </a:lnTo>
                <a:lnTo>
                  <a:pt x="0" y="57912"/>
                </a:lnTo>
                <a:lnTo>
                  <a:pt x="56387" y="57912"/>
                </a:lnTo>
                <a:lnTo>
                  <a:pt x="56387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5456682" y="3979926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57912" y="0"/>
                </a:moveTo>
                <a:lnTo>
                  <a:pt x="0" y="0"/>
                </a:lnTo>
                <a:lnTo>
                  <a:pt x="0" y="57912"/>
                </a:lnTo>
                <a:lnTo>
                  <a:pt x="57912" y="57912"/>
                </a:lnTo>
                <a:lnTo>
                  <a:pt x="57912" y="0"/>
                </a:lnTo>
                <a:close/>
              </a:path>
            </a:pathLst>
          </a:custGeom>
          <a:solidFill>
            <a:srgbClr val="9588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/>
          <p:nvPr/>
        </p:nvSpPr>
        <p:spPr>
          <a:xfrm>
            <a:off x="2944367" y="4334255"/>
            <a:ext cx="2929255" cy="134620"/>
          </a:xfrm>
          <a:custGeom>
            <a:avLst/>
            <a:gdLst/>
            <a:ahLst/>
            <a:cxnLst/>
            <a:rect l="l" t="t" r="r" b="b"/>
            <a:pathLst>
              <a:path w="2929254" h="134620">
                <a:moveTo>
                  <a:pt x="2727071" y="0"/>
                </a:moveTo>
                <a:lnTo>
                  <a:pt x="2727071" y="33528"/>
                </a:lnTo>
                <a:lnTo>
                  <a:pt x="202056" y="33528"/>
                </a:lnTo>
                <a:lnTo>
                  <a:pt x="202056" y="0"/>
                </a:lnTo>
                <a:lnTo>
                  <a:pt x="0" y="67056"/>
                </a:lnTo>
                <a:lnTo>
                  <a:pt x="202056" y="134112"/>
                </a:lnTo>
                <a:lnTo>
                  <a:pt x="202056" y="100584"/>
                </a:lnTo>
                <a:lnTo>
                  <a:pt x="2727071" y="100584"/>
                </a:lnTo>
                <a:lnTo>
                  <a:pt x="2727071" y="134112"/>
                </a:lnTo>
                <a:lnTo>
                  <a:pt x="2929128" y="67056"/>
                </a:lnTo>
                <a:lnTo>
                  <a:pt x="2727071" y="0"/>
                </a:lnTo>
                <a:close/>
              </a:path>
            </a:pathLst>
          </a:custGeom>
          <a:solidFill>
            <a:srgbClr val="FFCC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 txBox="1"/>
          <p:nvPr/>
        </p:nvSpPr>
        <p:spPr>
          <a:xfrm>
            <a:off x="2736850" y="3598926"/>
            <a:ext cx="3297554" cy="7664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064895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latin typeface="Arial"/>
                <a:cs typeface="Arial"/>
              </a:rPr>
              <a:t>19.2%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5"/>
              </a:spcBef>
            </a:pPr>
            <a:endParaRPr sz="9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tabLst>
                <a:tab pos="697230" algn="l"/>
                <a:tab pos="1394460" algn="l"/>
                <a:tab pos="2092325" algn="l"/>
                <a:tab pos="2789555" algn="l"/>
              </a:tabLst>
            </a:pPr>
            <a:r>
              <a:rPr dirty="0" sz="900">
                <a:latin typeface="Arial"/>
                <a:cs typeface="Arial"/>
              </a:rPr>
              <a:t>Quintile</a:t>
            </a:r>
            <a:r>
              <a:rPr dirty="0" sz="900" spc="-30">
                <a:latin typeface="Arial"/>
                <a:cs typeface="Arial"/>
              </a:rPr>
              <a:t> </a:t>
            </a:r>
            <a:r>
              <a:rPr dirty="0" sz="900" spc="-50">
                <a:latin typeface="Arial"/>
                <a:cs typeface="Arial"/>
              </a:rPr>
              <a:t>5</a:t>
            </a:r>
            <a:r>
              <a:rPr dirty="0" sz="900">
                <a:latin typeface="Arial"/>
                <a:cs typeface="Arial"/>
              </a:rPr>
              <a:t>	Quintile</a:t>
            </a:r>
            <a:r>
              <a:rPr dirty="0" sz="900" spc="-30">
                <a:latin typeface="Arial"/>
                <a:cs typeface="Arial"/>
              </a:rPr>
              <a:t> </a:t>
            </a:r>
            <a:r>
              <a:rPr dirty="0" sz="900" spc="-50">
                <a:latin typeface="Arial"/>
                <a:cs typeface="Arial"/>
              </a:rPr>
              <a:t>4</a:t>
            </a:r>
            <a:r>
              <a:rPr dirty="0" sz="900">
                <a:latin typeface="Arial"/>
                <a:cs typeface="Arial"/>
              </a:rPr>
              <a:t>	Quintile</a:t>
            </a:r>
            <a:r>
              <a:rPr dirty="0" sz="900" spc="-30">
                <a:latin typeface="Arial"/>
                <a:cs typeface="Arial"/>
              </a:rPr>
              <a:t> </a:t>
            </a:r>
            <a:r>
              <a:rPr dirty="0" sz="900" spc="-50">
                <a:latin typeface="Arial"/>
                <a:cs typeface="Arial"/>
              </a:rPr>
              <a:t>3</a:t>
            </a:r>
            <a:r>
              <a:rPr dirty="0" sz="900">
                <a:latin typeface="Arial"/>
                <a:cs typeface="Arial"/>
              </a:rPr>
              <a:t>	Quintile</a:t>
            </a:r>
            <a:r>
              <a:rPr dirty="0" sz="900" spc="-30">
                <a:latin typeface="Arial"/>
                <a:cs typeface="Arial"/>
              </a:rPr>
              <a:t> </a:t>
            </a:r>
            <a:r>
              <a:rPr dirty="0" sz="900" spc="-50">
                <a:latin typeface="Arial"/>
                <a:cs typeface="Arial"/>
              </a:rPr>
              <a:t>2</a:t>
            </a:r>
            <a:r>
              <a:rPr dirty="0" sz="900">
                <a:latin typeface="Arial"/>
                <a:cs typeface="Arial"/>
              </a:rPr>
              <a:t>	Quintile</a:t>
            </a:r>
            <a:r>
              <a:rPr dirty="0" sz="900" spc="-30">
                <a:latin typeface="Arial"/>
                <a:cs typeface="Arial"/>
              </a:rPr>
              <a:t> </a:t>
            </a:r>
            <a:r>
              <a:rPr dirty="0" sz="900" spc="-5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35"/>
              </a:spcBef>
            </a:pPr>
            <a:endParaRPr sz="900">
              <a:latin typeface="Arial"/>
              <a:cs typeface="Arial"/>
            </a:endParaRPr>
          </a:p>
          <a:p>
            <a:pPr algn="ctr" marL="38100">
              <a:lnSpc>
                <a:spcPct val="100000"/>
              </a:lnSpc>
            </a:pPr>
            <a:r>
              <a:rPr dirty="0" sz="800" spc="-10" b="1">
                <a:latin typeface="Arial"/>
                <a:cs typeface="Arial"/>
              </a:rPr>
              <a:t>N=127,040</a:t>
            </a:r>
            <a:endParaRPr sz="8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78739" y="4998115"/>
            <a:ext cx="1870710" cy="11112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600">
                <a:latin typeface="Arial"/>
                <a:cs typeface="Arial"/>
              </a:rPr>
              <a:t>Busby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J,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Price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D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et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al.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J</a:t>
            </a:r>
            <a:r>
              <a:rPr dirty="0" sz="600" spc="-1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Asthma</a:t>
            </a:r>
            <a:r>
              <a:rPr dirty="0" sz="600" spc="-2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Allergy </a:t>
            </a:r>
            <a:r>
              <a:rPr dirty="0" sz="600">
                <a:latin typeface="Arial"/>
                <a:cs typeface="Arial"/>
              </a:rPr>
              <a:t>2021;in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press.</a:t>
            </a:r>
            <a:endParaRPr sz="6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2676525" y="4581855"/>
            <a:ext cx="74612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b="1">
                <a:latin typeface="Arial"/>
                <a:cs typeface="Arial"/>
              </a:rPr>
              <a:t>Least</a:t>
            </a:r>
            <a:r>
              <a:rPr dirty="0" sz="800" spc="-35" b="1">
                <a:latin typeface="Arial"/>
                <a:cs typeface="Arial"/>
              </a:rPr>
              <a:t> </a:t>
            </a:r>
            <a:r>
              <a:rPr dirty="0" sz="800" spc="-10" b="1">
                <a:latin typeface="Arial"/>
                <a:cs typeface="Arial"/>
              </a:rPr>
              <a:t>deprived</a:t>
            </a:r>
            <a:endParaRPr sz="8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5417565" y="4581855"/>
            <a:ext cx="71564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b="1">
                <a:latin typeface="Arial"/>
                <a:cs typeface="Arial"/>
              </a:rPr>
              <a:t>Most</a:t>
            </a:r>
            <a:r>
              <a:rPr dirty="0" sz="800" spc="-10" b="1">
                <a:latin typeface="Arial"/>
                <a:cs typeface="Arial"/>
              </a:rPr>
              <a:t> deprived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9671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95"/>
              </a:spcBef>
            </a:pPr>
            <a:r>
              <a:rPr dirty="0"/>
              <a:t>Demographic</a:t>
            </a:r>
            <a:r>
              <a:rPr dirty="0" spc="-20"/>
              <a:t> </a:t>
            </a:r>
            <a:r>
              <a:rPr dirty="0"/>
              <a:t>and</a:t>
            </a:r>
            <a:r>
              <a:rPr dirty="0" spc="-45"/>
              <a:t> </a:t>
            </a:r>
            <a:r>
              <a:rPr dirty="0"/>
              <a:t>clinical</a:t>
            </a:r>
            <a:r>
              <a:rPr dirty="0" spc="-25"/>
              <a:t> </a:t>
            </a:r>
            <a:r>
              <a:rPr dirty="0" spc="-10"/>
              <a:t>characteristics</a:t>
            </a:r>
            <a:r>
              <a:rPr dirty="0" spc="-15"/>
              <a:t> </a:t>
            </a:r>
            <a:r>
              <a:rPr dirty="0"/>
              <a:t>of</a:t>
            </a:r>
            <a:r>
              <a:rPr dirty="0" spc="-30"/>
              <a:t> </a:t>
            </a:r>
            <a:r>
              <a:rPr dirty="0"/>
              <a:t>asthma</a:t>
            </a:r>
            <a:r>
              <a:rPr dirty="0" spc="-35"/>
              <a:t> </a:t>
            </a:r>
            <a:r>
              <a:rPr dirty="0"/>
              <a:t>patients</a:t>
            </a:r>
            <a:r>
              <a:rPr dirty="0" spc="-15"/>
              <a:t> </a:t>
            </a:r>
            <a:r>
              <a:rPr dirty="0"/>
              <a:t>by</a:t>
            </a:r>
            <a:r>
              <a:rPr dirty="0" spc="-40"/>
              <a:t> </a:t>
            </a:r>
            <a:r>
              <a:rPr dirty="0" spc="-25"/>
              <a:t>SES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841247" y="1420367"/>
            <a:ext cx="7900670" cy="2747010"/>
            <a:chOff x="841247" y="1420367"/>
            <a:chExt cx="7900670" cy="2747010"/>
          </a:xfrm>
        </p:grpSpPr>
        <p:sp>
          <p:nvSpPr>
            <p:cNvPr id="4" name="object 4" descr=""/>
            <p:cNvSpPr/>
            <p:nvPr/>
          </p:nvSpPr>
          <p:spPr>
            <a:xfrm>
              <a:off x="1057656" y="1420367"/>
              <a:ext cx="7219315" cy="2741930"/>
            </a:xfrm>
            <a:custGeom>
              <a:avLst/>
              <a:gdLst/>
              <a:ahLst/>
              <a:cxnLst/>
              <a:rect l="l" t="t" r="r" b="b"/>
              <a:pathLst>
                <a:path w="7219315" h="2741929">
                  <a:moveTo>
                    <a:pt x="196596" y="419100"/>
                  </a:moveTo>
                  <a:lnTo>
                    <a:pt x="0" y="419100"/>
                  </a:lnTo>
                  <a:lnTo>
                    <a:pt x="0" y="2741676"/>
                  </a:lnTo>
                  <a:lnTo>
                    <a:pt x="196596" y="2741676"/>
                  </a:lnTo>
                  <a:lnTo>
                    <a:pt x="196596" y="419100"/>
                  </a:lnTo>
                  <a:close/>
                </a:path>
                <a:path w="7219315" h="2741929">
                  <a:moveTo>
                    <a:pt x="1074420" y="1110996"/>
                  </a:moveTo>
                  <a:lnTo>
                    <a:pt x="877824" y="1110996"/>
                  </a:lnTo>
                  <a:lnTo>
                    <a:pt x="877824" y="2741676"/>
                  </a:lnTo>
                  <a:lnTo>
                    <a:pt x="1074420" y="2741676"/>
                  </a:lnTo>
                  <a:lnTo>
                    <a:pt x="1074420" y="1110996"/>
                  </a:lnTo>
                  <a:close/>
                </a:path>
                <a:path w="7219315" h="2741929">
                  <a:moveTo>
                    <a:pt x="1952244" y="0"/>
                  </a:moveTo>
                  <a:lnTo>
                    <a:pt x="1755648" y="0"/>
                  </a:lnTo>
                  <a:lnTo>
                    <a:pt x="1755648" y="2741676"/>
                  </a:lnTo>
                  <a:lnTo>
                    <a:pt x="1952244" y="2741676"/>
                  </a:lnTo>
                  <a:lnTo>
                    <a:pt x="1952244" y="0"/>
                  </a:lnTo>
                  <a:close/>
                </a:path>
                <a:path w="7219315" h="2741929">
                  <a:moveTo>
                    <a:pt x="2830068" y="1077468"/>
                  </a:moveTo>
                  <a:lnTo>
                    <a:pt x="2633472" y="1077468"/>
                  </a:lnTo>
                  <a:lnTo>
                    <a:pt x="2633472" y="2741676"/>
                  </a:lnTo>
                  <a:lnTo>
                    <a:pt x="2830068" y="2741676"/>
                  </a:lnTo>
                  <a:lnTo>
                    <a:pt x="2830068" y="1077468"/>
                  </a:lnTo>
                  <a:close/>
                </a:path>
                <a:path w="7219315" h="2741929">
                  <a:moveTo>
                    <a:pt x="3707892" y="2318004"/>
                  </a:moveTo>
                  <a:lnTo>
                    <a:pt x="3511296" y="2318004"/>
                  </a:lnTo>
                  <a:lnTo>
                    <a:pt x="3511296" y="2741676"/>
                  </a:lnTo>
                  <a:lnTo>
                    <a:pt x="3707892" y="2741676"/>
                  </a:lnTo>
                  <a:lnTo>
                    <a:pt x="3707892" y="2318004"/>
                  </a:lnTo>
                  <a:close/>
                </a:path>
                <a:path w="7219315" h="2741929">
                  <a:moveTo>
                    <a:pt x="4585716" y="1920240"/>
                  </a:moveTo>
                  <a:lnTo>
                    <a:pt x="4389120" y="1920240"/>
                  </a:lnTo>
                  <a:lnTo>
                    <a:pt x="4389120" y="2741676"/>
                  </a:lnTo>
                  <a:lnTo>
                    <a:pt x="4585716" y="2741676"/>
                  </a:lnTo>
                  <a:lnTo>
                    <a:pt x="4585716" y="1920240"/>
                  </a:lnTo>
                  <a:close/>
                </a:path>
                <a:path w="7219315" h="2741929">
                  <a:moveTo>
                    <a:pt x="5463540" y="1397508"/>
                  </a:moveTo>
                  <a:lnTo>
                    <a:pt x="5266944" y="1397508"/>
                  </a:lnTo>
                  <a:lnTo>
                    <a:pt x="5266944" y="2741676"/>
                  </a:lnTo>
                  <a:lnTo>
                    <a:pt x="5463540" y="2741676"/>
                  </a:lnTo>
                  <a:lnTo>
                    <a:pt x="5463540" y="1397508"/>
                  </a:lnTo>
                  <a:close/>
                </a:path>
                <a:path w="7219315" h="2741929">
                  <a:moveTo>
                    <a:pt x="6341364" y="1772412"/>
                  </a:moveTo>
                  <a:lnTo>
                    <a:pt x="6144768" y="1772412"/>
                  </a:lnTo>
                  <a:lnTo>
                    <a:pt x="6144768" y="2741676"/>
                  </a:lnTo>
                  <a:lnTo>
                    <a:pt x="6341364" y="2741676"/>
                  </a:lnTo>
                  <a:lnTo>
                    <a:pt x="6341364" y="1772412"/>
                  </a:lnTo>
                  <a:close/>
                </a:path>
                <a:path w="7219315" h="2741929">
                  <a:moveTo>
                    <a:pt x="7219188" y="2171700"/>
                  </a:moveTo>
                  <a:lnTo>
                    <a:pt x="7022592" y="2171700"/>
                  </a:lnTo>
                  <a:lnTo>
                    <a:pt x="7022592" y="2741676"/>
                  </a:lnTo>
                  <a:lnTo>
                    <a:pt x="7219188" y="2741676"/>
                  </a:lnTo>
                  <a:lnTo>
                    <a:pt x="7219188" y="2171700"/>
                  </a:lnTo>
                  <a:close/>
                </a:path>
              </a:pathLst>
            </a:custGeom>
            <a:solidFill>
              <a:srgbClr val="07376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307592" y="1679447"/>
              <a:ext cx="7219315" cy="2482850"/>
            </a:xfrm>
            <a:custGeom>
              <a:avLst/>
              <a:gdLst/>
              <a:ahLst/>
              <a:cxnLst/>
              <a:rect l="l" t="t" r="r" b="b"/>
              <a:pathLst>
                <a:path w="7219315" h="2482850">
                  <a:moveTo>
                    <a:pt x="196596" y="300228"/>
                  </a:moveTo>
                  <a:lnTo>
                    <a:pt x="0" y="300228"/>
                  </a:lnTo>
                  <a:lnTo>
                    <a:pt x="0" y="2482596"/>
                  </a:lnTo>
                  <a:lnTo>
                    <a:pt x="196596" y="2482596"/>
                  </a:lnTo>
                  <a:lnTo>
                    <a:pt x="196596" y="300228"/>
                  </a:lnTo>
                  <a:close/>
                </a:path>
                <a:path w="7219315" h="2482850">
                  <a:moveTo>
                    <a:pt x="1074420" y="789432"/>
                  </a:moveTo>
                  <a:lnTo>
                    <a:pt x="877824" y="789432"/>
                  </a:lnTo>
                  <a:lnTo>
                    <a:pt x="877824" y="2482596"/>
                  </a:lnTo>
                  <a:lnTo>
                    <a:pt x="1074420" y="2482596"/>
                  </a:lnTo>
                  <a:lnTo>
                    <a:pt x="1074420" y="789432"/>
                  </a:lnTo>
                  <a:close/>
                </a:path>
                <a:path w="7219315" h="2482850">
                  <a:moveTo>
                    <a:pt x="1952244" y="0"/>
                  </a:moveTo>
                  <a:lnTo>
                    <a:pt x="1755648" y="0"/>
                  </a:lnTo>
                  <a:lnTo>
                    <a:pt x="1755648" y="2482596"/>
                  </a:lnTo>
                  <a:lnTo>
                    <a:pt x="1952244" y="2482596"/>
                  </a:lnTo>
                  <a:lnTo>
                    <a:pt x="1952244" y="0"/>
                  </a:lnTo>
                  <a:close/>
                </a:path>
                <a:path w="7219315" h="2482850">
                  <a:moveTo>
                    <a:pt x="2830068" y="1054608"/>
                  </a:moveTo>
                  <a:lnTo>
                    <a:pt x="2633472" y="1054608"/>
                  </a:lnTo>
                  <a:lnTo>
                    <a:pt x="2633472" y="2482596"/>
                  </a:lnTo>
                  <a:lnTo>
                    <a:pt x="2830068" y="2482596"/>
                  </a:lnTo>
                  <a:lnTo>
                    <a:pt x="2830068" y="1054608"/>
                  </a:lnTo>
                  <a:close/>
                </a:path>
                <a:path w="7219315" h="2482850">
                  <a:moveTo>
                    <a:pt x="3707892" y="2026920"/>
                  </a:moveTo>
                  <a:lnTo>
                    <a:pt x="3511296" y="2026920"/>
                  </a:lnTo>
                  <a:lnTo>
                    <a:pt x="3511296" y="2482596"/>
                  </a:lnTo>
                  <a:lnTo>
                    <a:pt x="3707892" y="2482596"/>
                  </a:lnTo>
                  <a:lnTo>
                    <a:pt x="3707892" y="2026920"/>
                  </a:lnTo>
                  <a:close/>
                </a:path>
                <a:path w="7219315" h="2482850">
                  <a:moveTo>
                    <a:pt x="4585716" y="1684020"/>
                  </a:moveTo>
                  <a:lnTo>
                    <a:pt x="4389120" y="1684020"/>
                  </a:lnTo>
                  <a:lnTo>
                    <a:pt x="4389120" y="2482596"/>
                  </a:lnTo>
                  <a:lnTo>
                    <a:pt x="4585716" y="2482596"/>
                  </a:lnTo>
                  <a:lnTo>
                    <a:pt x="4585716" y="1684020"/>
                  </a:lnTo>
                  <a:close/>
                </a:path>
                <a:path w="7219315" h="2482850">
                  <a:moveTo>
                    <a:pt x="5463540" y="1274064"/>
                  </a:moveTo>
                  <a:lnTo>
                    <a:pt x="5266931" y="1274064"/>
                  </a:lnTo>
                  <a:lnTo>
                    <a:pt x="5266931" y="2482596"/>
                  </a:lnTo>
                  <a:lnTo>
                    <a:pt x="5463540" y="2482596"/>
                  </a:lnTo>
                  <a:lnTo>
                    <a:pt x="5463540" y="1274064"/>
                  </a:lnTo>
                  <a:close/>
                </a:path>
                <a:path w="7219315" h="2482850">
                  <a:moveTo>
                    <a:pt x="6341364" y="1225296"/>
                  </a:moveTo>
                  <a:lnTo>
                    <a:pt x="6144768" y="1225296"/>
                  </a:lnTo>
                  <a:lnTo>
                    <a:pt x="6144768" y="2482596"/>
                  </a:lnTo>
                  <a:lnTo>
                    <a:pt x="6341364" y="2482596"/>
                  </a:lnTo>
                  <a:lnTo>
                    <a:pt x="6341364" y="1225296"/>
                  </a:lnTo>
                  <a:close/>
                </a:path>
                <a:path w="7219315" h="2482850">
                  <a:moveTo>
                    <a:pt x="7219188" y="1802892"/>
                  </a:moveTo>
                  <a:lnTo>
                    <a:pt x="7022592" y="1802892"/>
                  </a:lnTo>
                  <a:lnTo>
                    <a:pt x="7022592" y="2482596"/>
                  </a:lnTo>
                  <a:lnTo>
                    <a:pt x="7219188" y="2482596"/>
                  </a:lnTo>
                  <a:lnTo>
                    <a:pt x="7219188" y="1802892"/>
                  </a:lnTo>
                  <a:close/>
                </a:path>
              </a:pathLst>
            </a:custGeom>
            <a:solidFill>
              <a:srgbClr val="FF99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841247" y="4162044"/>
              <a:ext cx="7900670" cy="0"/>
            </a:xfrm>
            <a:custGeom>
              <a:avLst/>
              <a:gdLst/>
              <a:ahLst/>
              <a:cxnLst/>
              <a:rect l="l" t="t" r="r" b="b"/>
              <a:pathLst>
                <a:path w="7900670" h="0">
                  <a:moveTo>
                    <a:pt x="0" y="0"/>
                  </a:moveTo>
                  <a:lnTo>
                    <a:pt x="7900416" y="0"/>
                  </a:lnTo>
                </a:path>
              </a:pathLst>
            </a:custGeom>
            <a:ln w="9525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1031239" y="1631441"/>
            <a:ext cx="2489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latin typeface="Arial"/>
                <a:cs typeface="Arial"/>
              </a:rPr>
              <a:t>82.6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2786888" y="1214373"/>
            <a:ext cx="249554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latin typeface="Arial"/>
                <a:cs typeface="Arial"/>
              </a:rPr>
              <a:t>97.5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3664965" y="2289429"/>
            <a:ext cx="2489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latin typeface="Arial"/>
                <a:cs typeface="Arial"/>
              </a:rPr>
              <a:t>59.2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6298819" y="2610104"/>
            <a:ext cx="2489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latin typeface="Arial"/>
                <a:cs typeface="Arial"/>
              </a:rPr>
              <a:t>47.8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7176896" y="2984373"/>
            <a:ext cx="2489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latin typeface="Arial"/>
                <a:cs typeface="Arial"/>
              </a:rPr>
              <a:t>34.5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281175" y="1771904"/>
            <a:ext cx="2489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latin typeface="Arial"/>
                <a:cs typeface="Arial"/>
              </a:rPr>
              <a:t>77.6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883664" y="2261361"/>
            <a:ext cx="5492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30864" sz="1350">
                <a:latin typeface="Arial"/>
                <a:cs typeface="Arial"/>
              </a:rPr>
              <a:t>58.0</a:t>
            </a:r>
            <a:r>
              <a:rPr dirty="0" baseline="-30864" sz="1350" spc="-60">
                <a:latin typeface="Arial"/>
                <a:cs typeface="Arial"/>
              </a:rPr>
              <a:t> </a:t>
            </a:r>
            <a:r>
              <a:rPr dirty="0" sz="900" spc="-20">
                <a:latin typeface="Arial"/>
                <a:cs typeface="Arial"/>
              </a:rPr>
              <a:t>60.2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037077" y="1471040"/>
            <a:ext cx="2489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latin typeface="Arial"/>
                <a:cs typeface="Arial"/>
              </a:rPr>
              <a:t>88.3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914902" y="2525344"/>
            <a:ext cx="24892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latin typeface="Arial"/>
                <a:cs typeface="Arial"/>
              </a:rPr>
              <a:t>50.8</a:t>
            </a:r>
            <a:endParaRPr sz="9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517390" y="3498545"/>
            <a:ext cx="55054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15432" sz="1350">
                <a:latin typeface="Arial"/>
                <a:cs typeface="Arial"/>
              </a:rPr>
              <a:t>15.1</a:t>
            </a:r>
            <a:r>
              <a:rPr dirty="0" baseline="-15432" sz="1350" spc="-60">
                <a:latin typeface="Arial"/>
                <a:cs typeface="Arial"/>
              </a:rPr>
              <a:t> </a:t>
            </a:r>
            <a:r>
              <a:rPr dirty="0" sz="900" spc="-20">
                <a:latin typeface="Arial"/>
                <a:cs typeface="Arial"/>
              </a:rPr>
              <a:t>16.2</a:t>
            </a:r>
            <a:endParaRPr sz="9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5395595" y="3133470"/>
            <a:ext cx="5492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Arial"/>
                <a:cs typeface="Arial"/>
              </a:rPr>
              <a:t>29.2</a:t>
            </a:r>
            <a:r>
              <a:rPr dirty="0" sz="900" spc="-40">
                <a:latin typeface="Arial"/>
                <a:cs typeface="Arial"/>
              </a:rPr>
              <a:t> </a:t>
            </a:r>
            <a:r>
              <a:rPr dirty="0" baseline="-12345" sz="1350" spc="-30">
                <a:latin typeface="Arial"/>
                <a:cs typeface="Arial"/>
              </a:rPr>
              <a:t>28.4</a:t>
            </a:r>
            <a:endParaRPr baseline="-12345" sz="135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6548755" y="2745104"/>
            <a:ext cx="2489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latin typeface="Arial"/>
                <a:cs typeface="Arial"/>
              </a:rPr>
              <a:t>43.0</a:t>
            </a:r>
            <a:endParaRPr sz="9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7426832" y="2697226"/>
            <a:ext cx="2489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latin typeface="Arial"/>
                <a:cs typeface="Arial"/>
              </a:rPr>
              <a:t>44.7</a:t>
            </a:r>
            <a:endParaRPr sz="9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8054720" y="3273932"/>
            <a:ext cx="498475" cy="2724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2255">
              <a:lnSpc>
                <a:spcPts val="969"/>
              </a:lnSpc>
              <a:spcBef>
                <a:spcPts val="100"/>
              </a:spcBef>
            </a:pPr>
            <a:r>
              <a:rPr dirty="0" sz="900" spc="-20">
                <a:latin typeface="Arial"/>
                <a:cs typeface="Arial"/>
              </a:rPr>
              <a:t>24.2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969"/>
              </a:lnSpc>
            </a:pPr>
            <a:r>
              <a:rPr dirty="0" sz="900" spc="-20">
                <a:latin typeface="Arial"/>
                <a:cs typeface="Arial"/>
              </a:rPr>
              <a:t>20.3</a:t>
            </a:r>
            <a:endParaRPr sz="9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667308" y="4073144"/>
            <a:ext cx="895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603910" y="3510533"/>
            <a:ext cx="153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20</a:t>
            </a:r>
            <a:endParaRPr sz="9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603910" y="2947797"/>
            <a:ext cx="153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40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603910" y="2385441"/>
            <a:ext cx="153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60</a:t>
            </a:r>
            <a:endParaRPr sz="9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603910" y="1822830"/>
            <a:ext cx="153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80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540207" y="1260094"/>
            <a:ext cx="2159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100</a:t>
            </a:r>
            <a:endParaRPr sz="9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899566" y="4211828"/>
            <a:ext cx="76263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Arial"/>
                <a:cs typeface="Arial"/>
              </a:rPr>
              <a:t>Age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≥35</a:t>
            </a:r>
            <a:r>
              <a:rPr dirty="0" sz="900" spc="-10">
                <a:latin typeface="Arial"/>
                <a:cs typeface="Arial"/>
              </a:rPr>
              <a:t> years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1955673" y="4208779"/>
            <a:ext cx="40640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latin typeface="Arial"/>
                <a:cs typeface="Arial"/>
              </a:rPr>
              <a:t>Female</a:t>
            </a:r>
            <a:endParaRPr sz="9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2652522" y="4208779"/>
            <a:ext cx="4283710" cy="294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060"/>
              </a:lnSpc>
              <a:spcBef>
                <a:spcPts val="100"/>
              </a:spcBef>
            </a:pPr>
            <a:r>
              <a:rPr dirty="0" sz="900">
                <a:latin typeface="Arial"/>
                <a:cs typeface="Arial"/>
              </a:rPr>
              <a:t>White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ethnicity</a:t>
            </a:r>
            <a:r>
              <a:rPr dirty="0" sz="900" spc="210">
                <a:latin typeface="Arial"/>
                <a:cs typeface="Arial"/>
              </a:rPr>
              <a:t>  </a:t>
            </a:r>
            <a:r>
              <a:rPr dirty="0" sz="900" spc="-10">
                <a:latin typeface="Arial"/>
                <a:cs typeface="Arial"/>
              </a:rPr>
              <a:t>Never-</a:t>
            </a:r>
            <a:r>
              <a:rPr dirty="0" sz="900">
                <a:latin typeface="Arial"/>
                <a:cs typeface="Arial"/>
              </a:rPr>
              <a:t>smokers</a:t>
            </a:r>
            <a:r>
              <a:rPr dirty="0" sz="900" spc="204">
                <a:latin typeface="Arial"/>
                <a:cs typeface="Arial"/>
              </a:rPr>
              <a:t>  </a:t>
            </a:r>
            <a:r>
              <a:rPr dirty="0" sz="900">
                <a:latin typeface="Arial"/>
                <a:cs typeface="Arial"/>
              </a:rPr>
              <a:t>Atopic</a:t>
            </a:r>
            <a:r>
              <a:rPr dirty="0" sz="900" spc="-1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disease</a:t>
            </a:r>
            <a:r>
              <a:rPr dirty="0" sz="900" spc="44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GINA</a:t>
            </a:r>
            <a:r>
              <a:rPr dirty="0" sz="900" spc="-1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Steps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4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or</a:t>
            </a:r>
            <a:r>
              <a:rPr dirty="0" sz="900" spc="4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Asthma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review</a:t>
            </a:r>
            <a:endParaRPr sz="900">
              <a:latin typeface="Arial"/>
              <a:cs typeface="Arial"/>
            </a:endParaRPr>
          </a:p>
          <a:p>
            <a:pPr marL="2986405">
              <a:lnSpc>
                <a:spcPts val="1060"/>
              </a:lnSpc>
            </a:pPr>
            <a:r>
              <a:rPr dirty="0" sz="900" spc="-50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7093077" y="4208779"/>
            <a:ext cx="666750" cy="294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060"/>
              </a:lnSpc>
              <a:spcBef>
                <a:spcPts val="100"/>
              </a:spcBef>
            </a:pPr>
            <a:r>
              <a:rPr dirty="0" sz="900" spc="-10">
                <a:latin typeface="Arial"/>
                <a:cs typeface="Arial"/>
              </a:rPr>
              <a:t>Uncontrolled</a:t>
            </a:r>
            <a:endParaRPr sz="900">
              <a:latin typeface="Arial"/>
              <a:cs typeface="Arial"/>
            </a:endParaRPr>
          </a:p>
          <a:p>
            <a:pPr algn="ctr">
              <a:lnSpc>
                <a:spcPts val="1060"/>
              </a:lnSpc>
            </a:pPr>
            <a:r>
              <a:rPr dirty="0" sz="900" spc="-10">
                <a:latin typeface="Arial"/>
                <a:cs typeface="Arial"/>
              </a:rPr>
              <a:t>disease</a:t>
            </a:r>
            <a:endParaRPr sz="90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7936230" y="4208779"/>
            <a:ext cx="735965" cy="294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">
              <a:lnSpc>
                <a:spcPts val="106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Any</a:t>
            </a:r>
            <a:endParaRPr sz="900">
              <a:latin typeface="Arial"/>
              <a:cs typeface="Arial"/>
            </a:endParaRPr>
          </a:p>
          <a:p>
            <a:pPr algn="ctr">
              <a:lnSpc>
                <a:spcPts val="1060"/>
              </a:lnSpc>
            </a:pPr>
            <a:r>
              <a:rPr dirty="0" sz="900" spc="-10">
                <a:latin typeface="Arial"/>
                <a:cs typeface="Arial"/>
              </a:rPr>
              <a:t>exacerbations</a:t>
            </a:r>
            <a:endParaRPr sz="9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393998" y="2026306"/>
            <a:ext cx="167005" cy="146367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Arial"/>
                <a:cs typeface="Arial"/>
              </a:rPr>
              <a:t>Proportion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patients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(%)</a:t>
            </a:r>
            <a:endParaRPr sz="1000">
              <a:latin typeface="Arial"/>
              <a:cs typeface="Arial"/>
            </a:endParaRPr>
          </a:p>
        </p:txBody>
      </p:sp>
      <p:sp>
        <p:nvSpPr>
          <p:cNvPr id="33" name="object 33" descr=""/>
          <p:cNvSpPr/>
          <p:nvPr/>
        </p:nvSpPr>
        <p:spPr>
          <a:xfrm>
            <a:off x="2702051" y="4578096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19" h="58420">
                <a:moveTo>
                  <a:pt x="57912" y="0"/>
                </a:moveTo>
                <a:lnTo>
                  <a:pt x="0" y="0"/>
                </a:lnTo>
                <a:lnTo>
                  <a:pt x="0" y="57911"/>
                </a:lnTo>
                <a:lnTo>
                  <a:pt x="57912" y="57911"/>
                </a:lnTo>
                <a:lnTo>
                  <a:pt x="57912" y="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 descr=""/>
          <p:cNvSpPr/>
          <p:nvPr/>
        </p:nvSpPr>
        <p:spPr>
          <a:xfrm>
            <a:off x="4782311" y="4578096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57912" y="0"/>
                </a:moveTo>
                <a:lnTo>
                  <a:pt x="0" y="0"/>
                </a:lnTo>
                <a:lnTo>
                  <a:pt x="0" y="57911"/>
                </a:lnTo>
                <a:lnTo>
                  <a:pt x="57912" y="57911"/>
                </a:lnTo>
                <a:lnTo>
                  <a:pt x="57912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 descr=""/>
          <p:cNvSpPr txBox="1"/>
          <p:nvPr/>
        </p:nvSpPr>
        <p:spPr>
          <a:xfrm>
            <a:off x="2771394" y="4518152"/>
            <a:ext cx="38042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92960" algn="l"/>
              </a:tabLst>
            </a:pPr>
            <a:r>
              <a:rPr dirty="0" sz="900">
                <a:latin typeface="Arial"/>
                <a:cs typeface="Arial"/>
              </a:rPr>
              <a:t>Least</a:t>
            </a:r>
            <a:r>
              <a:rPr dirty="0" sz="900" spc="-3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deprived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quintile</a:t>
            </a:r>
            <a:r>
              <a:rPr dirty="0" sz="900" spc="-3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(n=28,215)</a:t>
            </a:r>
            <a:r>
              <a:rPr dirty="0" sz="900">
                <a:latin typeface="Arial"/>
                <a:cs typeface="Arial"/>
              </a:rPr>
              <a:t>	Most</a:t>
            </a:r>
            <a:r>
              <a:rPr dirty="0" sz="900" spc="-3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deprived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quintile</a:t>
            </a:r>
            <a:r>
              <a:rPr dirty="0" sz="900" spc="-3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(n=16,534)</a:t>
            </a:r>
            <a:endParaRPr sz="90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7944739" y="1318386"/>
            <a:ext cx="534670" cy="1409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750" i="1">
                <a:latin typeface="Arial"/>
                <a:cs typeface="Arial"/>
              </a:rPr>
              <a:t>All</a:t>
            </a:r>
            <a:r>
              <a:rPr dirty="0" sz="750" spc="-20" i="1">
                <a:latin typeface="Arial"/>
                <a:cs typeface="Arial"/>
              </a:rPr>
              <a:t> </a:t>
            </a:r>
            <a:r>
              <a:rPr dirty="0" sz="750" i="1">
                <a:latin typeface="Arial"/>
                <a:cs typeface="Arial"/>
              </a:rPr>
              <a:t>p</a:t>
            </a:r>
            <a:r>
              <a:rPr dirty="0" sz="750" spc="5" i="1">
                <a:latin typeface="Arial"/>
                <a:cs typeface="Arial"/>
              </a:rPr>
              <a:t> </a:t>
            </a:r>
            <a:r>
              <a:rPr dirty="0" sz="750" spc="-10" i="1">
                <a:latin typeface="Arial"/>
                <a:cs typeface="Arial"/>
              </a:rPr>
              <a:t>&lt;0.001</a:t>
            </a:r>
            <a:endParaRPr sz="750">
              <a:latin typeface="Arial"/>
              <a:cs typeface="Arial"/>
            </a:endParaRPr>
          </a:p>
        </p:txBody>
      </p:sp>
      <p:sp>
        <p:nvSpPr>
          <p:cNvPr id="37" name="object 37" descr=""/>
          <p:cNvSpPr/>
          <p:nvPr/>
        </p:nvSpPr>
        <p:spPr>
          <a:xfrm>
            <a:off x="885444" y="734568"/>
            <a:ext cx="7604759" cy="266700"/>
          </a:xfrm>
          <a:custGeom>
            <a:avLst/>
            <a:gdLst/>
            <a:ahLst/>
            <a:cxnLst/>
            <a:rect l="l" t="t" r="r" b="b"/>
            <a:pathLst>
              <a:path w="7604759" h="266700">
                <a:moveTo>
                  <a:pt x="7560309" y="0"/>
                </a:moveTo>
                <a:lnTo>
                  <a:pt x="44450" y="0"/>
                </a:lnTo>
                <a:lnTo>
                  <a:pt x="27148" y="3498"/>
                </a:lnTo>
                <a:lnTo>
                  <a:pt x="13019" y="13033"/>
                </a:lnTo>
                <a:lnTo>
                  <a:pt x="3493" y="27164"/>
                </a:lnTo>
                <a:lnTo>
                  <a:pt x="0" y="44450"/>
                </a:lnTo>
                <a:lnTo>
                  <a:pt x="0" y="222250"/>
                </a:lnTo>
                <a:lnTo>
                  <a:pt x="3493" y="239535"/>
                </a:lnTo>
                <a:lnTo>
                  <a:pt x="13019" y="253666"/>
                </a:lnTo>
                <a:lnTo>
                  <a:pt x="27148" y="263201"/>
                </a:lnTo>
                <a:lnTo>
                  <a:pt x="44450" y="266700"/>
                </a:lnTo>
                <a:lnTo>
                  <a:pt x="7560309" y="266700"/>
                </a:lnTo>
                <a:lnTo>
                  <a:pt x="7577595" y="263201"/>
                </a:lnTo>
                <a:lnTo>
                  <a:pt x="7591726" y="253666"/>
                </a:lnTo>
                <a:lnTo>
                  <a:pt x="7601261" y="239535"/>
                </a:lnTo>
                <a:lnTo>
                  <a:pt x="7604759" y="222250"/>
                </a:lnTo>
                <a:lnTo>
                  <a:pt x="7604759" y="44450"/>
                </a:lnTo>
                <a:lnTo>
                  <a:pt x="7601261" y="27164"/>
                </a:lnTo>
                <a:lnTo>
                  <a:pt x="7591726" y="13033"/>
                </a:lnTo>
                <a:lnTo>
                  <a:pt x="7577595" y="3498"/>
                </a:lnTo>
                <a:lnTo>
                  <a:pt x="7560309" y="0"/>
                </a:lnTo>
                <a:close/>
              </a:path>
            </a:pathLst>
          </a:custGeom>
          <a:solidFill>
            <a:srgbClr val="D7D7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 descr=""/>
          <p:cNvSpPr txBox="1"/>
          <p:nvPr/>
        </p:nvSpPr>
        <p:spPr>
          <a:xfrm>
            <a:off x="1161084" y="775792"/>
            <a:ext cx="70516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Most</a:t>
            </a:r>
            <a:r>
              <a:rPr dirty="0" sz="1000" spc="-3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deprived</a:t>
            </a:r>
            <a:r>
              <a:rPr dirty="0" sz="1000" spc="-4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patients</a:t>
            </a:r>
            <a:r>
              <a:rPr dirty="0" sz="1000" spc="-2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were</a:t>
            </a:r>
            <a:r>
              <a:rPr dirty="0" sz="1000" spc="-3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more</a:t>
            </a:r>
            <a:r>
              <a:rPr dirty="0" sz="1000" spc="-2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likely</a:t>
            </a:r>
            <a:r>
              <a:rPr dirty="0" sz="1000" spc="-4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dirty="0" sz="1000" spc="-1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have</a:t>
            </a:r>
            <a:r>
              <a:rPr dirty="0" sz="1000" spc="-4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atopic</a:t>
            </a:r>
            <a:r>
              <a:rPr dirty="0" sz="1000" spc="-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disease</a:t>
            </a:r>
            <a:r>
              <a:rPr dirty="0" sz="1000" spc="-3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dirty="0" sz="1000" spc="-2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spc="-10" b="1">
                <a:solidFill>
                  <a:srgbClr val="001F5F"/>
                </a:solidFill>
                <a:latin typeface="Arial"/>
                <a:cs typeface="Arial"/>
              </a:rPr>
              <a:t>uncontrolled</a:t>
            </a:r>
            <a:r>
              <a:rPr dirty="0" sz="1000" spc="-2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asthma</a:t>
            </a:r>
            <a:r>
              <a:rPr dirty="0" sz="1000" spc="-2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than</a:t>
            </a:r>
            <a:r>
              <a:rPr dirty="0" sz="1000" spc="-2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least</a:t>
            </a:r>
            <a:r>
              <a:rPr dirty="0" sz="1000" spc="-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deprived</a:t>
            </a:r>
            <a:r>
              <a:rPr dirty="0" sz="1000" spc="-3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spc="-10" b="1">
                <a:solidFill>
                  <a:srgbClr val="001F5F"/>
                </a:solidFill>
                <a:latin typeface="Arial"/>
                <a:cs typeface="Arial"/>
              </a:rPr>
              <a:t>patients</a:t>
            </a:r>
            <a:endParaRPr sz="1000">
              <a:latin typeface="Arial"/>
              <a:cs typeface="Arial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78739" y="4998115"/>
            <a:ext cx="1870710" cy="11112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600">
                <a:latin typeface="Arial"/>
                <a:cs typeface="Arial"/>
              </a:rPr>
              <a:t>Busby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J,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Price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D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et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al.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J</a:t>
            </a:r>
            <a:r>
              <a:rPr dirty="0" sz="600" spc="-1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Asthma</a:t>
            </a:r>
            <a:r>
              <a:rPr dirty="0" sz="600" spc="-2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Allergy </a:t>
            </a:r>
            <a:r>
              <a:rPr dirty="0" sz="600">
                <a:latin typeface="Arial"/>
                <a:cs typeface="Arial"/>
              </a:rPr>
              <a:t>2021;in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press.</a:t>
            </a:r>
            <a:endParaRPr sz="600">
              <a:latin typeface="Arial"/>
              <a:cs typeface="Arial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78739" y="4899456"/>
            <a:ext cx="223329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latin typeface="Arial"/>
                <a:cs typeface="Arial"/>
              </a:rPr>
              <a:t>GINA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 Global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Initiative</a:t>
            </a:r>
            <a:r>
              <a:rPr dirty="0" sz="600" spc="-3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for Asthma;</a:t>
            </a:r>
            <a:r>
              <a:rPr dirty="0" sz="600" spc="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SES</a:t>
            </a:r>
            <a:r>
              <a:rPr dirty="0" sz="600" spc="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-10">
                <a:latin typeface="Arial"/>
                <a:cs typeface="Arial"/>
              </a:rPr>
              <a:t> Socioeconomic</a:t>
            </a:r>
            <a:r>
              <a:rPr dirty="0" sz="600" spc="30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status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95"/>
              </a:spcBef>
            </a:pPr>
            <a:r>
              <a:rPr dirty="0"/>
              <a:t>Impact</a:t>
            </a:r>
            <a:r>
              <a:rPr dirty="0" spc="-30"/>
              <a:t> </a:t>
            </a:r>
            <a:r>
              <a:rPr dirty="0"/>
              <a:t>of</a:t>
            </a:r>
            <a:r>
              <a:rPr dirty="0" spc="-55"/>
              <a:t> </a:t>
            </a:r>
            <a:r>
              <a:rPr dirty="0"/>
              <a:t>SES</a:t>
            </a:r>
            <a:r>
              <a:rPr dirty="0" spc="-65"/>
              <a:t> </a:t>
            </a:r>
            <a:r>
              <a:rPr dirty="0"/>
              <a:t>on</a:t>
            </a:r>
            <a:r>
              <a:rPr dirty="0" spc="-55"/>
              <a:t> </a:t>
            </a:r>
            <a:r>
              <a:rPr dirty="0"/>
              <a:t>asthma</a:t>
            </a:r>
            <a:r>
              <a:rPr dirty="0" spc="-30"/>
              <a:t> </a:t>
            </a:r>
            <a:r>
              <a:rPr dirty="0"/>
              <a:t>presentations,</a:t>
            </a:r>
            <a:r>
              <a:rPr dirty="0" spc="-15"/>
              <a:t> </a:t>
            </a:r>
            <a:r>
              <a:rPr dirty="0"/>
              <a:t>treatment</a:t>
            </a:r>
            <a:r>
              <a:rPr dirty="0" spc="-35"/>
              <a:t> </a:t>
            </a:r>
            <a:r>
              <a:rPr dirty="0"/>
              <a:t>processes</a:t>
            </a:r>
            <a:r>
              <a:rPr dirty="0" spc="-45"/>
              <a:t> </a:t>
            </a:r>
            <a:r>
              <a:rPr dirty="0"/>
              <a:t>and</a:t>
            </a:r>
            <a:r>
              <a:rPr dirty="0" spc="-55"/>
              <a:t> </a:t>
            </a:r>
            <a:r>
              <a:rPr dirty="0" spc="-10"/>
              <a:t>clinical </a:t>
            </a:r>
            <a:r>
              <a:rPr dirty="0"/>
              <a:t>outcomes</a:t>
            </a:r>
            <a:r>
              <a:rPr dirty="0" spc="-25"/>
              <a:t> </a:t>
            </a:r>
            <a:r>
              <a:rPr dirty="0"/>
              <a:t>in</a:t>
            </a:r>
            <a:r>
              <a:rPr dirty="0" spc="-50"/>
              <a:t> </a:t>
            </a:r>
            <a:r>
              <a:rPr dirty="0"/>
              <a:t>UK</a:t>
            </a:r>
            <a:r>
              <a:rPr dirty="0" spc="-55"/>
              <a:t> </a:t>
            </a:r>
            <a:r>
              <a:rPr dirty="0"/>
              <a:t>primary</a:t>
            </a:r>
            <a:r>
              <a:rPr dirty="0" spc="-30"/>
              <a:t> </a:t>
            </a:r>
            <a:r>
              <a:rPr dirty="0" spc="-10"/>
              <a:t>care</a:t>
            </a:r>
            <a:r>
              <a:rPr dirty="0" baseline="26455" sz="1575" spc="-15"/>
              <a:t>a</a:t>
            </a:r>
            <a:endParaRPr baseline="26455" sz="1575"/>
          </a:p>
        </p:txBody>
      </p:sp>
      <p:sp>
        <p:nvSpPr>
          <p:cNvPr id="3" name="object 3" descr=""/>
          <p:cNvSpPr txBox="1"/>
          <p:nvPr/>
        </p:nvSpPr>
        <p:spPr>
          <a:xfrm>
            <a:off x="53339" y="4741875"/>
            <a:ext cx="80105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dirty="0" baseline="27777" sz="600" spc="-15">
                <a:latin typeface="Arial"/>
                <a:cs typeface="Arial"/>
              </a:rPr>
              <a:t>a</a:t>
            </a:r>
            <a:r>
              <a:rPr dirty="0" sz="600" spc="-10">
                <a:latin typeface="Arial"/>
                <a:cs typeface="Arial"/>
              </a:rPr>
              <a:t>Adjusted</a:t>
            </a:r>
            <a:r>
              <a:rPr dirty="0" sz="600" spc="3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for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year,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age </a:t>
            </a:r>
            <a:r>
              <a:rPr dirty="0" sz="600" spc="-10">
                <a:latin typeface="Arial"/>
                <a:cs typeface="Arial"/>
              </a:rPr>
              <a:t>(5-</a:t>
            </a:r>
            <a:r>
              <a:rPr dirty="0" sz="600">
                <a:latin typeface="Arial"/>
                <a:cs typeface="Arial"/>
              </a:rPr>
              <a:t>year</a:t>
            </a:r>
            <a:r>
              <a:rPr dirty="0" sz="600" spc="-10">
                <a:latin typeface="Arial"/>
                <a:cs typeface="Arial"/>
              </a:rPr>
              <a:t> groups) </a:t>
            </a:r>
            <a:r>
              <a:rPr dirty="0" sz="600">
                <a:latin typeface="Arial"/>
                <a:cs typeface="Arial"/>
              </a:rPr>
              <a:t>and sex;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baseline="27777" sz="600">
                <a:latin typeface="Arial"/>
                <a:cs typeface="Arial"/>
              </a:rPr>
              <a:t>b</a:t>
            </a:r>
            <a:r>
              <a:rPr dirty="0" sz="600">
                <a:latin typeface="Arial"/>
                <a:cs typeface="Arial"/>
              </a:rPr>
              <a:t>Odds ratio.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Patient</a:t>
            </a:r>
            <a:r>
              <a:rPr dirty="0" sz="600" spc="-10">
                <a:latin typeface="Arial"/>
                <a:cs typeface="Arial"/>
              </a:rPr>
              <a:t> numbers: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n=45,761 for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blood </a:t>
            </a:r>
            <a:r>
              <a:rPr dirty="0" sz="600" spc="-10">
                <a:latin typeface="Arial"/>
                <a:cs typeface="Arial"/>
              </a:rPr>
              <a:t>eosinophils;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n=71,291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for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peak flow;</a:t>
            </a:r>
            <a:r>
              <a:rPr dirty="0" sz="600" spc="-10">
                <a:latin typeface="Arial"/>
                <a:cs typeface="Arial"/>
              </a:rPr>
              <a:t> n=102,712</a:t>
            </a:r>
            <a:r>
              <a:rPr dirty="0" sz="600">
                <a:latin typeface="Arial"/>
                <a:cs typeface="Arial"/>
              </a:rPr>
              <a:t> for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treatment </a:t>
            </a:r>
            <a:r>
              <a:rPr dirty="0" sz="600" spc="-10">
                <a:latin typeface="Arial"/>
                <a:cs typeface="Arial"/>
              </a:rPr>
              <a:t>adherent; n=127,</a:t>
            </a:r>
            <a:r>
              <a:rPr dirty="0" sz="600" spc="-114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040 for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asthma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review; </a:t>
            </a:r>
            <a:r>
              <a:rPr dirty="0" sz="600" spc="-10">
                <a:latin typeface="Arial"/>
                <a:cs typeface="Arial"/>
              </a:rPr>
              <a:t>n=127,040</a:t>
            </a:r>
            <a:r>
              <a:rPr dirty="0" sz="600">
                <a:latin typeface="Arial"/>
                <a:cs typeface="Arial"/>
              </a:rPr>
              <a:t> for</a:t>
            </a:r>
            <a:r>
              <a:rPr dirty="0" sz="600" spc="-10">
                <a:latin typeface="Arial"/>
                <a:cs typeface="Arial"/>
              </a:rPr>
              <a:t> respiratory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referral;</a:t>
            </a:r>
            <a:r>
              <a:rPr dirty="0" sz="600" spc="50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n=40,078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for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uncontrolled</a:t>
            </a:r>
            <a:r>
              <a:rPr dirty="0" sz="600" spc="-3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disease;</a:t>
            </a:r>
            <a:r>
              <a:rPr dirty="0" sz="600" spc="-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n=127,040 for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any</a:t>
            </a:r>
            <a:r>
              <a:rPr dirty="0" sz="600" spc="-10">
                <a:latin typeface="Arial"/>
                <a:cs typeface="Arial"/>
              </a:rPr>
              <a:t> exacerbations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159014" y="833627"/>
            <a:ext cx="8691245" cy="3816350"/>
            <a:chOff x="159014" y="833627"/>
            <a:chExt cx="8691245" cy="381635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9014" y="989075"/>
              <a:ext cx="3110368" cy="278892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9832" y="3736848"/>
              <a:ext cx="3355848" cy="758951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20211" y="833627"/>
              <a:ext cx="3355847" cy="3816096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6454140" y="3491483"/>
              <a:ext cx="2395855" cy="759460"/>
            </a:xfrm>
            <a:custGeom>
              <a:avLst/>
              <a:gdLst/>
              <a:ahLst/>
              <a:cxnLst/>
              <a:rect l="l" t="t" r="r" b="b"/>
              <a:pathLst>
                <a:path w="2395854" h="759460">
                  <a:moveTo>
                    <a:pt x="2269236" y="0"/>
                  </a:moveTo>
                  <a:lnTo>
                    <a:pt x="126491" y="0"/>
                  </a:lnTo>
                  <a:lnTo>
                    <a:pt x="77259" y="9941"/>
                  </a:lnTo>
                  <a:lnTo>
                    <a:pt x="37052" y="37052"/>
                  </a:lnTo>
                  <a:lnTo>
                    <a:pt x="9941" y="77259"/>
                  </a:lnTo>
                  <a:lnTo>
                    <a:pt x="0" y="126492"/>
                  </a:lnTo>
                  <a:lnTo>
                    <a:pt x="0" y="632460"/>
                  </a:lnTo>
                  <a:lnTo>
                    <a:pt x="9941" y="681697"/>
                  </a:lnTo>
                  <a:lnTo>
                    <a:pt x="37052" y="721904"/>
                  </a:lnTo>
                  <a:lnTo>
                    <a:pt x="77259" y="749012"/>
                  </a:lnTo>
                  <a:lnTo>
                    <a:pt x="126491" y="758952"/>
                  </a:lnTo>
                  <a:lnTo>
                    <a:pt x="2269236" y="758952"/>
                  </a:lnTo>
                  <a:lnTo>
                    <a:pt x="2318468" y="749012"/>
                  </a:lnTo>
                  <a:lnTo>
                    <a:pt x="2358675" y="721904"/>
                  </a:lnTo>
                  <a:lnTo>
                    <a:pt x="2385786" y="681697"/>
                  </a:lnTo>
                  <a:lnTo>
                    <a:pt x="2395728" y="632460"/>
                  </a:lnTo>
                  <a:lnTo>
                    <a:pt x="2395728" y="126492"/>
                  </a:lnTo>
                  <a:lnTo>
                    <a:pt x="2385786" y="77259"/>
                  </a:lnTo>
                  <a:lnTo>
                    <a:pt x="2358675" y="37052"/>
                  </a:lnTo>
                  <a:lnTo>
                    <a:pt x="2318468" y="9941"/>
                  </a:lnTo>
                  <a:lnTo>
                    <a:pt x="2269236" y="0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6571615" y="3551046"/>
            <a:ext cx="2165350" cy="6343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b="1">
                <a:solidFill>
                  <a:srgbClr val="006FC0"/>
                </a:solidFill>
                <a:latin typeface="Arial"/>
                <a:cs typeface="Arial"/>
              </a:rPr>
              <a:t>Clinical</a:t>
            </a:r>
            <a:r>
              <a:rPr dirty="0" sz="1000" spc="80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6FC0"/>
                </a:solidFill>
                <a:latin typeface="Arial"/>
                <a:cs typeface="Arial"/>
              </a:rPr>
              <a:t>implication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:</a:t>
            </a:r>
            <a:r>
              <a:rPr dirty="0" sz="1000" spc="9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More</a:t>
            </a:r>
            <a:r>
              <a:rPr dirty="0" sz="1000" spc="8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spc="-10" b="1">
                <a:solidFill>
                  <a:srgbClr val="001F5F"/>
                </a:solidFill>
                <a:latin typeface="Arial"/>
                <a:cs typeface="Arial"/>
              </a:rPr>
              <a:t>deprived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patients</a:t>
            </a:r>
            <a:r>
              <a:rPr dirty="0" sz="1000" spc="4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may</a:t>
            </a:r>
            <a:r>
              <a:rPr dirty="0" sz="1000" spc="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have</a:t>
            </a:r>
            <a:r>
              <a:rPr dirty="0" sz="1000" spc="4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greater</a:t>
            </a:r>
            <a:r>
              <a:rPr dirty="0" sz="1000" spc="4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need</a:t>
            </a:r>
            <a:r>
              <a:rPr dirty="0" sz="1000" spc="4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spc="-25" b="1">
                <a:solidFill>
                  <a:srgbClr val="001F5F"/>
                </a:solidFill>
                <a:latin typeface="Arial"/>
                <a:cs typeface="Arial"/>
              </a:rPr>
              <a:t>for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specialist</a:t>
            </a:r>
            <a:r>
              <a:rPr dirty="0" sz="1000" spc="18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reviews</a:t>
            </a:r>
            <a:r>
              <a:rPr dirty="0" sz="1000" spc="18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dirty="0" sz="1000" spc="18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spc="-10" b="1">
                <a:solidFill>
                  <a:srgbClr val="001F5F"/>
                </a:solidFill>
                <a:latin typeface="Arial"/>
                <a:cs typeface="Arial"/>
              </a:rPr>
              <a:t>phenotype-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targeted</a:t>
            </a:r>
            <a:r>
              <a:rPr dirty="0" sz="1000" spc="-4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treatments</a:t>
            </a:r>
            <a:r>
              <a:rPr dirty="0" sz="1000" spc="-4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like</a:t>
            </a:r>
            <a:r>
              <a:rPr dirty="0" sz="1000" spc="-5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spc="-10" b="1">
                <a:solidFill>
                  <a:srgbClr val="001F5F"/>
                </a:solidFill>
                <a:latin typeface="Arial"/>
                <a:cs typeface="Arial"/>
              </a:rPr>
              <a:t>biologics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6441947" y="940308"/>
            <a:ext cx="2405380" cy="1004569"/>
          </a:xfrm>
          <a:custGeom>
            <a:avLst/>
            <a:gdLst/>
            <a:ahLst/>
            <a:cxnLst/>
            <a:rect l="l" t="t" r="r" b="b"/>
            <a:pathLst>
              <a:path w="2405379" h="1004569">
                <a:moveTo>
                  <a:pt x="2237485" y="0"/>
                </a:moveTo>
                <a:lnTo>
                  <a:pt x="167385" y="0"/>
                </a:lnTo>
                <a:lnTo>
                  <a:pt x="122884" y="5978"/>
                </a:lnTo>
                <a:lnTo>
                  <a:pt x="82898" y="22850"/>
                </a:lnTo>
                <a:lnTo>
                  <a:pt x="49022" y="49022"/>
                </a:lnTo>
                <a:lnTo>
                  <a:pt x="22850" y="82898"/>
                </a:lnTo>
                <a:lnTo>
                  <a:pt x="5978" y="122884"/>
                </a:lnTo>
                <a:lnTo>
                  <a:pt x="0" y="167386"/>
                </a:lnTo>
                <a:lnTo>
                  <a:pt x="0" y="836929"/>
                </a:lnTo>
                <a:lnTo>
                  <a:pt x="5978" y="881431"/>
                </a:lnTo>
                <a:lnTo>
                  <a:pt x="22850" y="921417"/>
                </a:lnTo>
                <a:lnTo>
                  <a:pt x="49022" y="955294"/>
                </a:lnTo>
                <a:lnTo>
                  <a:pt x="82898" y="981465"/>
                </a:lnTo>
                <a:lnTo>
                  <a:pt x="122884" y="998337"/>
                </a:lnTo>
                <a:lnTo>
                  <a:pt x="167385" y="1004315"/>
                </a:lnTo>
                <a:lnTo>
                  <a:pt x="2237485" y="1004315"/>
                </a:lnTo>
                <a:lnTo>
                  <a:pt x="2281987" y="998337"/>
                </a:lnTo>
                <a:lnTo>
                  <a:pt x="2321973" y="981465"/>
                </a:lnTo>
                <a:lnTo>
                  <a:pt x="2355850" y="955294"/>
                </a:lnTo>
                <a:lnTo>
                  <a:pt x="2382021" y="921417"/>
                </a:lnTo>
                <a:lnTo>
                  <a:pt x="2398893" y="881431"/>
                </a:lnTo>
                <a:lnTo>
                  <a:pt x="2404872" y="836929"/>
                </a:lnTo>
                <a:lnTo>
                  <a:pt x="2404872" y="167386"/>
                </a:lnTo>
                <a:lnTo>
                  <a:pt x="2398893" y="122884"/>
                </a:lnTo>
                <a:lnTo>
                  <a:pt x="2382021" y="82898"/>
                </a:lnTo>
                <a:lnTo>
                  <a:pt x="2355850" y="49022"/>
                </a:lnTo>
                <a:lnTo>
                  <a:pt x="2321973" y="22850"/>
                </a:lnTo>
                <a:lnTo>
                  <a:pt x="2281987" y="5978"/>
                </a:lnTo>
                <a:lnTo>
                  <a:pt x="2237485" y="0"/>
                </a:lnTo>
                <a:close/>
              </a:path>
            </a:pathLst>
          </a:custGeom>
          <a:solidFill>
            <a:srgbClr val="D7D7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6570344" y="970025"/>
            <a:ext cx="2150745" cy="939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Most</a:t>
            </a:r>
            <a:r>
              <a:rPr dirty="0" sz="1000" spc="24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deprived</a:t>
            </a:r>
            <a:r>
              <a:rPr dirty="0" sz="1000" spc="24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patients</a:t>
            </a:r>
            <a:r>
              <a:rPr dirty="0" sz="1000" spc="23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had</a:t>
            </a:r>
            <a:r>
              <a:rPr dirty="0" sz="1000" spc="24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spc="-20" b="1">
                <a:solidFill>
                  <a:srgbClr val="001F5F"/>
                </a:solidFill>
                <a:latin typeface="Arial"/>
                <a:cs typeface="Arial"/>
              </a:rPr>
              <a:t>more </a:t>
            </a:r>
            <a:r>
              <a:rPr dirty="0" sz="1000" b="1">
                <a:solidFill>
                  <a:srgbClr val="006FC0"/>
                </a:solidFill>
                <a:latin typeface="Arial"/>
                <a:cs typeface="Arial"/>
              </a:rPr>
              <a:t>uncontrolled</a:t>
            </a:r>
            <a:r>
              <a:rPr dirty="0" sz="1000" spc="365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6FC0"/>
                </a:solidFill>
                <a:latin typeface="Arial"/>
                <a:cs typeface="Arial"/>
              </a:rPr>
              <a:t>asthma</a:t>
            </a:r>
            <a:r>
              <a:rPr dirty="0" sz="1000" spc="370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dirty="0" sz="1000" spc="36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spc="-10" b="1">
                <a:solidFill>
                  <a:srgbClr val="001F5F"/>
                </a:solidFill>
                <a:latin typeface="Arial"/>
                <a:cs typeface="Arial"/>
              </a:rPr>
              <a:t>greater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likelihood</a:t>
            </a:r>
            <a:r>
              <a:rPr dirty="0" sz="1000" spc="45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dirty="0" sz="1000" spc="45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6FC0"/>
                </a:solidFill>
                <a:latin typeface="Arial"/>
                <a:cs typeface="Arial"/>
              </a:rPr>
              <a:t>exacerbations</a:t>
            </a:r>
            <a:r>
              <a:rPr dirty="0" sz="1000" spc="455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000" spc="-20" b="1">
                <a:solidFill>
                  <a:srgbClr val="001F5F"/>
                </a:solidFill>
                <a:latin typeface="Arial"/>
                <a:cs typeface="Arial"/>
              </a:rPr>
              <a:t>than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least</a:t>
            </a:r>
            <a:r>
              <a:rPr dirty="0" sz="1000" spc="25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deprived</a:t>
            </a:r>
            <a:r>
              <a:rPr dirty="0" sz="1000" spc="26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patients,</a:t>
            </a:r>
            <a:r>
              <a:rPr dirty="0" sz="1000" spc="24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but</a:t>
            </a:r>
            <a:r>
              <a:rPr dirty="0" sz="1000" spc="26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spc="-10" b="1">
                <a:solidFill>
                  <a:srgbClr val="001F5F"/>
                </a:solidFill>
                <a:latin typeface="Arial"/>
                <a:cs typeface="Arial"/>
              </a:rPr>
              <a:t>rates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dirty="0" sz="1000" spc="40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6FC0"/>
                </a:solidFill>
                <a:latin typeface="Arial"/>
                <a:cs typeface="Arial"/>
              </a:rPr>
              <a:t>respiratory</a:t>
            </a:r>
            <a:r>
              <a:rPr dirty="0" sz="1000" spc="400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6FC0"/>
                </a:solidFill>
                <a:latin typeface="Arial"/>
                <a:cs typeface="Arial"/>
              </a:rPr>
              <a:t>referrals</a:t>
            </a:r>
            <a:r>
              <a:rPr dirty="0" sz="1000" spc="409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000" spc="-10" b="1">
                <a:solidFill>
                  <a:srgbClr val="001F5F"/>
                </a:solidFill>
                <a:latin typeface="Arial"/>
                <a:cs typeface="Arial"/>
              </a:rPr>
              <a:t>remained comparable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6452615" y="2287523"/>
            <a:ext cx="2394585" cy="829310"/>
          </a:xfrm>
          <a:custGeom>
            <a:avLst/>
            <a:gdLst/>
            <a:ahLst/>
            <a:cxnLst/>
            <a:rect l="l" t="t" r="r" b="b"/>
            <a:pathLst>
              <a:path w="2394584" h="829310">
                <a:moveTo>
                  <a:pt x="2256028" y="0"/>
                </a:moveTo>
                <a:lnTo>
                  <a:pt x="138176" y="0"/>
                </a:lnTo>
                <a:lnTo>
                  <a:pt x="94496" y="7042"/>
                </a:lnTo>
                <a:lnTo>
                  <a:pt x="56564" y="26655"/>
                </a:lnTo>
                <a:lnTo>
                  <a:pt x="26655" y="56564"/>
                </a:lnTo>
                <a:lnTo>
                  <a:pt x="7042" y="94496"/>
                </a:lnTo>
                <a:lnTo>
                  <a:pt x="0" y="138175"/>
                </a:lnTo>
                <a:lnTo>
                  <a:pt x="0" y="690880"/>
                </a:lnTo>
                <a:lnTo>
                  <a:pt x="7042" y="734559"/>
                </a:lnTo>
                <a:lnTo>
                  <a:pt x="26655" y="772491"/>
                </a:lnTo>
                <a:lnTo>
                  <a:pt x="56564" y="802400"/>
                </a:lnTo>
                <a:lnTo>
                  <a:pt x="94496" y="822013"/>
                </a:lnTo>
                <a:lnTo>
                  <a:pt x="138176" y="829056"/>
                </a:lnTo>
                <a:lnTo>
                  <a:pt x="2256028" y="829056"/>
                </a:lnTo>
                <a:lnTo>
                  <a:pt x="2299707" y="822013"/>
                </a:lnTo>
                <a:lnTo>
                  <a:pt x="2337639" y="802400"/>
                </a:lnTo>
                <a:lnTo>
                  <a:pt x="2367548" y="772491"/>
                </a:lnTo>
                <a:lnTo>
                  <a:pt x="2387161" y="734559"/>
                </a:lnTo>
                <a:lnTo>
                  <a:pt x="2394204" y="690880"/>
                </a:lnTo>
                <a:lnTo>
                  <a:pt x="2394204" y="138175"/>
                </a:lnTo>
                <a:lnTo>
                  <a:pt x="2387161" y="94496"/>
                </a:lnTo>
                <a:lnTo>
                  <a:pt x="2367548" y="56564"/>
                </a:lnTo>
                <a:lnTo>
                  <a:pt x="2337639" y="26655"/>
                </a:lnTo>
                <a:lnTo>
                  <a:pt x="2299707" y="7042"/>
                </a:lnTo>
                <a:lnTo>
                  <a:pt x="2256028" y="0"/>
                </a:lnTo>
                <a:close/>
              </a:path>
            </a:pathLst>
          </a:custGeom>
          <a:solidFill>
            <a:srgbClr val="D7D7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6572250" y="2306573"/>
            <a:ext cx="2158365" cy="7874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b="1">
                <a:solidFill>
                  <a:srgbClr val="006FC0"/>
                </a:solidFill>
                <a:latin typeface="Arial"/>
                <a:cs typeface="Arial"/>
              </a:rPr>
              <a:t>Sensitivity</a:t>
            </a:r>
            <a:r>
              <a:rPr dirty="0" sz="1000" spc="285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6FC0"/>
                </a:solidFill>
                <a:latin typeface="Arial"/>
                <a:cs typeface="Arial"/>
              </a:rPr>
              <a:t>analysis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:</a:t>
            </a:r>
            <a:r>
              <a:rPr dirty="0" sz="1000" spc="29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Similar</a:t>
            </a:r>
            <a:r>
              <a:rPr dirty="0" sz="1000" spc="29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spc="-10" b="1">
                <a:solidFill>
                  <a:srgbClr val="001F5F"/>
                </a:solidFill>
                <a:latin typeface="Arial"/>
                <a:cs typeface="Arial"/>
              </a:rPr>
              <a:t>rates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dirty="0" sz="1000" spc="145" b="1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respiratory</a:t>
            </a:r>
            <a:r>
              <a:rPr dirty="0" sz="1000" spc="145" b="1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referrals</a:t>
            </a:r>
            <a:r>
              <a:rPr dirty="0" sz="1000" spc="145" b="1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dirty="0" sz="1000" spc="-10" b="1">
                <a:solidFill>
                  <a:srgbClr val="001F5F"/>
                </a:solidFill>
                <a:latin typeface="Arial"/>
                <a:cs typeface="Arial"/>
              </a:rPr>
              <a:t>between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most</a:t>
            </a:r>
            <a:r>
              <a:rPr dirty="0" sz="1000" spc="29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dirty="0" sz="1000" spc="29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least</a:t>
            </a:r>
            <a:r>
              <a:rPr dirty="0" sz="1000" spc="29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deprived</a:t>
            </a:r>
            <a:r>
              <a:rPr dirty="0" sz="1000" spc="29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spc="-10" b="1">
                <a:solidFill>
                  <a:srgbClr val="001F5F"/>
                </a:solidFill>
                <a:latin typeface="Arial"/>
                <a:cs typeface="Arial"/>
              </a:rPr>
              <a:t>patients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remained</a:t>
            </a:r>
            <a:r>
              <a:rPr dirty="0" sz="1000" spc="120" b="1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among</a:t>
            </a:r>
            <a:r>
              <a:rPr dirty="0" sz="1000" spc="130" b="1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those</a:t>
            </a:r>
            <a:r>
              <a:rPr dirty="0" sz="1000" spc="125" b="1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with</a:t>
            </a:r>
            <a:r>
              <a:rPr dirty="0" sz="1000" spc="125" b="1">
                <a:solidFill>
                  <a:srgbClr val="001F5F"/>
                </a:solidFill>
                <a:latin typeface="Arial"/>
                <a:cs typeface="Arial"/>
              </a:rPr>
              <a:t>  </a:t>
            </a:r>
            <a:r>
              <a:rPr dirty="0" sz="1000" spc="-25" b="1">
                <a:solidFill>
                  <a:srgbClr val="001F5F"/>
                </a:solidFill>
                <a:latin typeface="Arial"/>
                <a:cs typeface="Arial"/>
              </a:rPr>
              <a:t>≥2 </a:t>
            </a:r>
            <a:r>
              <a:rPr dirty="0" sz="1000" spc="-10" b="1">
                <a:solidFill>
                  <a:srgbClr val="001F5F"/>
                </a:solidFill>
                <a:latin typeface="Arial"/>
                <a:cs typeface="Arial"/>
              </a:rPr>
              <a:t>exacerbations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4" name="object 14" descr=""/>
          <p:cNvGrpSpPr/>
          <p:nvPr/>
        </p:nvGrpSpPr>
        <p:grpSpPr>
          <a:xfrm>
            <a:off x="7646416" y="2032254"/>
            <a:ext cx="99695" cy="1379855"/>
            <a:chOff x="7646416" y="2032254"/>
            <a:chExt cx="99695" cy="1379855"/>
          </a:xfrm>
        </p:grpSpPr>
        <p:pic>
          <p:nvPicPr>
            <p:cNvPr id="15" name="object 15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646416" y="2032254"/>
              <a:ext cx="85725" cy="180212"/>
            </a:xfrm>
            <a:prstGeom prst="rect">
              <a:avLst/>
            </a:prstGeom>
          </p:spPr>
        </p:pic>
        <p:pic>
          <p:nvPicPr>
            <p:cNvPr id="16" name="object 16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660132" y="3231642"/>
              <a:ext cx="85725" cy="180212"/>
            </a:xfrm>
            <a:prstGeom prst="rect">
              <a:avLst/>
            </a:prstGeom>
          </p:spPr>
        </p:pic>
      </p:grpSp>
      <p:sp>
        <p:nvSpPr>
          <p:cNvPr id="17" name="object 17" descr=""/>
          <p:cNvSpPr txBox="1"/>
          <p:nvPr/>
        </p:nvSpPr>
        <p:spPr>
          <a:xfrm>
            <a:off x="78739" y="4931973"/>
            <a:ext cx="1870710" cy="20256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600">
                <a:latin typeface="Arial"/>
                <a:cs typeface="Arial"/>
              </a:rPr>
              <a:t>SES</a:t>
            </a:r>
            <a:r>
              <a:rPr dirty="0" sz="600" spc="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 </a:t>
            </a:r>
            <a:r>
              <a:rPr dirty="0" sz="600" spc="-10">
                <a:latin typeface="Arial"/>
                <a:cs typeface="Arial"/>
              </a:rPr>
              <a:t>Socioeconomic</a:t>
            </a:r>
            <a:r>
              <a:rPr dirty="0" sz="600" spc="30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status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600">
                <a:latin typeface="Arial"/>
                <a:cs typeface="Arial"/>
              </a:rPr>
              <a:t>Busby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J,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Price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D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et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al.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J</a:t>
            </a:r>
            <a:r>
              <a:rPr dirty="0" sz="600" spc="-1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Asthma</a:t>
            </a:r>
            <a:r>
              <a:rPr dirty="0" sz="600" spc="-2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Allergy </a:t>
            </a:r>
            <a:r>
              <a:rPr dirty="0" sz="600">
                <a:latin typeface="Arial"/>
                <a:cs typeface="Arial"/>
              </a:rPr>
              <a:t>2021;in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press.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9671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95"/>
              </a:spcBef>
            </a:pPr>
            <a:r>
              <a:rPr dirty="0"/>
              <a:t>Age</a:t>
            </a:r>
            <a:r>
              <a:rPr dirty="0" spc="-10"/>
              <a:t> </a:t>
            </a:r>
            <a:r>
              <a:rPr dirty="0"/>
              <a:t>influences</a:t>
            </a:r>
            <a:r>
              <a:rPr dirty="0" spc="-35"/>
              <a:t> </a:t>
            </a:r>
            <a:r>
              <a:rPr dirty="0"/>
              <a:t>the</a:t>
            </a:r>
            <a:r>
              <a:rPr dirty="0" spc="-30"/>
              <a:t> </a:t>
            </a:r>
            <a:r>
              <a:rPr dirty="0"/>
              <a:t>magnitude</a:t>
            </a:r>
            <a:r>
              <a:rPr dirty="0" spc="-25"/>
              <a:t> </a:t>
            </a:r>
            <a:r>
              <a:rPr dirty="0"/>
              <a:t>of</a:t>
            </a:r>
            <a:r>
              <a:rPr dirty="0" spc="-40"/>
              <a:t> </a:t>
            </a:r>
            <a:r>
              <a:rPr dirty="0"/>
              <a:t>SES’s</a:t>
            </a:r>
            <a:r>
              <a:rPr dirty="0" spc="-55"/>
              <a:t> </a:t>
            </a:r>
            <a:r>
              <a:rPr dirty="0"/>
              <a:t>impact</a:t>
            </a:r>
            <a:r>
              <a:rPr dirty="0" spc="-40"/>
              <a:t> </a:t>
            </a:r>
            <a:r>
              <a:rPr dirty="0"/>
              <a:t>on</a:t>
            </a:r>
            <a:r>
              <a:rPr dirty="0" spc="-50"/>
              <a:t> </a:t>
            </a:r>
            <a:r>
              <a:rPr dirty="0"/>
              <a:t>asthma</a:t>
            </a:r>
            <a:r>
              <a:rPr dirty="0" spc="-40"/>
              <a:t> </a:t>
            </a:r>
            <a:r>
              <a:rPr dirty="0" spc="-10"/>
              <a:t>outcomes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5632703" y="2226564"/>
            <a:ext cx="2910840" cy="551815"/>
          </a:xfrm>
          <a:custGeom>
            <a:avLst/>
            <a:gdLst/>
            <a:ahLst/>
            <a:cxnLst/>
            <a:rect l="l" t="t" r="r" b="b"/>
            <a:pathLst>
              <a:path w="2910840" h="551814">
                <a:moveTo>
                  <a:pt x="2818892" y="0"/>
                </a:moveTo>
                <a:lnTo>
                  <a:pt x="91948" y="0"/>
                </a:lnTo>
                <a:lnTo>
                  <a:pt x="56149" y="7223"/>
                </a:lnTo>
                <a:lnTo>
                  <a:pt x="26924" y="26924"/>
                </a:lnTo>
                <a:lnTo>
                  <a:pt x="7223" y="56149"/>
                </a:lnTo>
                <a:lnTo>
                  <a:pt x="0" y="91948"/>
                </a:lnTo>
                <a:lnTo>
                  <a:pt x="0" y="459740"/>
                </a:lnTo>
                <a:lnTo>
                  <a:pt x="7223" y="495538"/>
                </a:lnTo>
                <a:lnTo>
                  <a:pt x="26924" y="524764"/>
                </a:lnTo>
                <a:lnTo>
                  <a:pt x="56149" y="544464"/>
                </a:lnTo>
                <a:lnTo>
                  <a:pt x="91948" y="551688"/>
                </a:lnTo>
                <a:lnTo>
                  <a:pt x="2818892" y="551688"/>
                </a:lnTo>
                <a:lnTo>
                  <a:pt x="2854690" y="544464"/>
                </a:lnTo>
                <a:lnTo>
                  <a:pt x="2883916" y="524763"/>
                </a:lnTo>
                <a:lnTo>
                  <a:pt x="2903616" y="495538"/>
                </a:lnTo>
                <a:lnTo>
                  <a:pt x="2910840" y="459740"/>
                </a:lnTo>
                <a:lnTo>
                  <a:pt x="2910840" y="91948"/>
                </a:lnTo>
                <a:lnTo>
                  <a:pt x="2903616" y="56149"/>
                </a:lnTo>
                <a:lnTo>
                  <a:pt x="2883916" y="26924"/>
                </a:lnTo>
                <a:lnTo>
                  <a:pt x="2854690" y="7223"/>
                </a:lnTo>
                <a:lnTo>
                  <a:pt x="2818892" y="0"/>
                </a:lnTo>
                <a:close/>
              </a:path>
            </a:pathLst>
          </a:custGeom>
          <a:solidFill>
            <a:srgbClr val="D7D7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5753480" y="2258694"/>
            <a:ext cx="2667635" cy="482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144780">
              <a:lnSpc>
                <a:spcPct val="100000"/>
              </a:lnSpc>
              <a:spcBef>
                <a:spcPts val="95"/>
              </a:spcBef>
            </a:pP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dirty="0" sz="1000" spc="-5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impact</a:t>
            </a:r>
            <a:r>
              <a:rPr dirty="0" sz="1000" spc="-4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dirty="0" sz="1000" spc="-2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increased</a:t>
            </a:r>
            <a:r>
              <a:rPr dirty="0" sz="1000" spc="-4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deprivation</a:t>
            </a:r>
            <a:r>
              <a:rPr dirty="0" sz="1000" spc="-4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spc="-25" b="1">
                <a:solidFill>
                  <a:srgbClr val="001F5F"/>
                </a:solidFill>
                <a:latin typeface="Arial"/>
                <a:cs typeface="Arial"/>
              </a:rPr>
              <a:t>on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asthma</a:t>
            </a:r>
            <a:r>
              <a:rPr dirty="0" sz="1000" spc="-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control</a:t>
            </a:r>
            <a:r>
              <a:rPr dirty="0" sz="1000" spc="-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was</a:t>
            </a:r>
            <a:r>
              <a:rPr dirty="0" sz="1000" spc="-5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greater</a:t>
            </a:r>
            <a:r>
              <a:rPr dirty="0" sz="1000" spc="-3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in</a:t>
            </a:r>
            <a:r>
              <a:rPr dirty="0" sz="1000" spc="-2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patients</a:t>
            </a:r>
            <a:r>
              <a:rPr dirty="0" sz="1000" spc="-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spc="-20" b="1">
                <a:solidFill>
                  <a:srgbClr val="001F5F"/>
                </a:solidFill>
                <a:latin typeface="Arial"/>
                <a:cs typeface="Arial"/>
              </a:rPr>
              <a:t>aged</a:t>
            </a:r>
            <a:endParaRPr sz="1000">
              <a:latin typeface="Arial"/>
              <a:cs typeface="Arial"/>
            </a:endParaRPr>
          </a:p>
          <a:p>
            <a:pPr marL="165100">
              <a:lnSpc>
                <a:spcPct val="100000"/>
              </a:lnSpc>
            </a:pP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≥75</a:t>
            </a:r>
            <a:r>
              <a:rPr dirty="0" sz="1000" spc="-4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years</a:t>
            </a:r>
            <a:r>
              <a:rPr dirty="0" sz="1000" spc="-2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than</a:t>
            </a:r>
            <a:r>
              <a:rPr dirty="0" sz="1000" spc="-2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in</a:t>
            </a:r>
            <a:r>
              <a:rPr dirty="0" sz="1000" spc="-2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those</a:t>
            </a:r>
            <a:r>
              <a:rPr dirty="0" sz="1000" spc="-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aged</a:t>
            </a:r>
            <a:r>
              <a:rPr dirty="0" sz="1000" spc="-3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&lt;35</a:t>
            </a:r>
            <a:r>
              <a:rPr dirty="0" sz="1000" spc="-20" b="1">
                <a:solidFill>
                  <a:srgbClr val="001F5F"/>
                </a:solidFill>
                <a:latin typeface="Arial"/>
                <a:cs typeface="Arial"/>
              </a:rPr>
              <a:t> years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25402" y="1127760"/>
            <a:ext cx="3064670" cy="3820667"/>
          </a:xfrm>
          <a:prstGeom prst="rect">
            <a:avLst/>
          </a:prstGeom>
        </p:spPr>
      </p:pic>
      <p:sp>
        <p:nvSpPr>
          <p:cNvPr id="6" name="object 6" descr=""/>
          <p:cNvSpPr/>
          <p:nvPr/>
        </p:nvSpPr>
        <p:spPr>
          <a:xfrm>
            <a:off x="2796539" y="754380"/>
            <a:ext cx="1922145" cy="226060"/>
          </a:xfrm>
          <a:custGeom>
            <a:avLst/>
            <a:gdLst/>
            <a:ahLst/>
            <a:cxnLst/>
            <a:rect l="l" t="t" r="r" b="b"/>
            <a:pathLst>
              <a:path w="1922145" h="226059">
                <a:moveTo>
                  <a:pt x="1884172" y="0"/>
                </a:moveTo>
                <a:lnTo>
                  <a:pt x="37592" y="0"/>
                </a:lnTo>
                <a:lnTo>
                  <a:pt x="22985" y="2962"/>
                </a:lnTo>
                <a:lnTo>
                  <a:pt x="11033" y="11033"/>
                </a:lnTo>
                <a:lnTo>
                  <a:pt x="2962" y="22985"/>
                </a:lnTo>
                <a:lnTo>
                  <a:pt x="0" y="37592"/>
                </a:lnTo>
                <a:lnTo>
                  <a:pt x="0" y="187960"/>
                </a:lnTo>
                <a:lnTo>
                  <a:pt x="2962" y="202566"/>
                </a:lnTo>
                <a:lnTo>
                  <a:pt x="11033" y="214518"/>
                </a:lnTo>
                <a:lnTo>
                  <a:pt x="22985" y="222589"/>
                </a:lnTo>
                <a:lnTo>
                  <a:pt x="37592" y="225552"/>
                </a:lnTo>
                <a:lnTo>
                  <a:pt x="1884172" y="225552"/>
                </a:lnTo>
                <a:lnTo>
                  <a:pt x="1898778" y="222589"/>
                </a:lnTo>
                <a:lnTo>
                  <a:pt x="1910730" y="214518"/>
                </a:lnTo>
                <a:lnTo>
                  <a:pt x="1918801" y="202566"/>
                </a:lnTo>
                <a:lnTo>
                  <a:pt x="1921764" y="187960"/>
                </a:lnTo>
                <a:lnTo>
                  <a:pt x="1921764" y="37592"/>
                </a:lnTo>
                <a:lnTo>
                  <a:pt x="1918801" y="22985"/>
                </a:lnTo>
                <a:lnTo>
                  <a:pt x="1910730" y="11033"/>
                </a:lnTo>
                <a:lnTo>
                  <a:pt x="1898778" y="2962"/>
                </a:lnTo>
                <a:lnTo>
                  <a:pt x="1884172" y="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3102355" y="766063"/>
            <a:ext cx="131000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Uncontrolled</a:t>
            </a:r>
            <a:r>
              <a:rPr dirty="0" sz="11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asthma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78739" y="4931973"/>
            <a:ext cx="1870710" cy="20256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600">
                <a:latin typeface="Arial"/>
                <a:cs typeface="Arial"/>
              </a:rPr>
              <a:t>SES</a:t>
            </a:r>
            <a:r>
              <a:rPr dirty="0" sz="600" spc="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 </a:t>
            </a:r>
            <a:r>
              <a:rPr dirty="0" sz="600" spc="-10">
                <a:latin typeface="Arial"/>
                <a:cs typeface="Arial"/>
              </a:rPr>
              <a:t>Socioeconomic</a:t>
            </a:r>
            <a:r>
              <a:rPr dirty="0" sz="600" spc="30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status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600">
                <a:latin typeface="Arial"/>
                <a:cs typeface="Arial"/>
              </a:rPr>
              <a:t>Busby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J,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Price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D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et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al.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J</a:t>
            </a:r>
            <a:r>
              <a:rPr dirty="0" sz="600" spc="-1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Asthma</a:t>
            </a:r>
            <a:r>
              <a:rPr dirty="0" sz="600" spc="-2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Allergy </a:t>
            </a:r>
            <a:r>
              <a:rPr dirty="0" sz="600">
                <a:latin typeface="Arial"/>
                <a:cs typeface="Arial"/>
              </a:rPr>
              <a:t>2021;in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press.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89737" rIns="0" bIns="0" rtlCol="0" vert="horz">
            <a:spAutoFit/>
          </a:bodyPr>
          <a:lstStyle/>
          <a:p>
            <a:pPr marL="22225">
              <a:lnSpc>
                <a:spcPct val="100000"/>
              </a:lnSpc>
              <a:spcBef>
                <a:spcPts val="95"/>
              </a:spcBef>
            </a:pPr>
            <a:r>
              <a:rPr dirty="0"/>
              <a:t>Ethnicity</a:t>
            </a:r>
            <a:r>
              <a:rPr dirty="0" spc="-45"/>
              <a:t> </a:t>
            </a:r>
            <a:r>
              <a:rPr dirty="0"/>
              <a:t>influences</a:t>
            </a:r>
            <a:r>
              <a:rPr dirty="0" spc="-25"/>
              <a:t> </a:t>
            </a:r>
            <a:r>
              <a:rPr dirty="0"/>
              <a:t>the</a:t>
            </a:r>
            <a:r>
              <a:rPr dirty="0" spc="-45"/>
              <a:t> </a:t>
            </a:r>
            <a:r>
              <a:rPr dirty="0"/>
              <a:t>magnitude</a:t>
            </a:r>
            <a:r>
              <a:rPr dirty="0" spc="-10"/>
              <a:t> </a:t>
            </a:r>
            <a:r>
              <a:rPr dirty="0"/>
              <a:t>of</a:t>
            </a:r>
            <a:r>
              <a:rPr dirty="0" spc="-45"/>
              <a:t> </a:t>
            </a:r>
            <a:r>
              <a:rPr dirty="0"/>
              <a:t>SES’s</a:t>
            </a:r>
            <a:r>
              <a:rPr dirty="0" spc="-50"/>
              <a:t> </a:t>
            </a:r>
            <a:r>
              <a:rPr dirty="0"/>
              <a:t>impact</a:t>
            </a:r>
            <a:r>
              <a:rPr dirty="0" spc="-25"/>
              <a:t> </a:t>
            </a:r>
            <a:r>
              <a:rPr dirty="0"/>
              <a:t>on</a:t>
            </a:r>
            <a:r>
              <a:rPr dirty="0" spc="-45"/>
              <a:t> </a:t>
            </a:r>
            <a:r>
              <a:rPr dirty="0"/>
              <a:t>asthma</a:t>
            </a:r>
            <a:r>
              <a:rPr dirty="0" spc="-35"/>
              <a:t> </a:t>
            </a:r>
            <a:r>
              <a:rPr dirty="0" spc="-10"/>
              <a:t>outcomes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396240" y="4387596"/>
            <a:ext cx="8351520" cy="276225"/>
          </a:xfrm>
          <a:custGeom>
            <a:avLst/>
            <a:gdLst/>
            <a:ahLst/>
            <a:cxnLst/>
            <a:rect l="l" t="t" r="r" b="b"/>
            <a:pathLst>
              <a:path w="8351520" h="276225">
                <a:moveTo>
                  <a:pt x="8305545" y="0"/>
                </a:moveTo>
                <a:lnTo>
                  <a:pt x="45974" y="0"/>
                </a:lnTo>
                <a:lnTo>
                  <a:pt x="28080" y="3613"/>
                </a:lnTo>
                <a:lnTo>
                  <a:pt x="13466" y="13466"/>
                </a:lnTo>
                <a:lnTo>
                  <a:pt x="3613" y="28080"/>
                </a:lnTo>
                <a:lnTo>
                  <a:pt x="0" y="45973"/>
                </a:lnTo>
                <a:lnTo>
                  <a:pt x="0" y="229869"/>
                </a:lnTo>
                <a:lnTo>
                  <a:pt x="3613" y="247763"/>
                </a:lnTo>
                <a:lnTo>
                  <a:pt x="13466" y="262377"/>
                </a:lnTo>
                <a:lnTo>
                  <a:pt x="28080" y="272230"/>
                </a:lnTo>
                <a:lnTo>
                  <a:pt x="45974" y="275843"/>
                </a:lnTo>
                <a:lnTo>
                  <a:pt x="8305545" y="275843"/>
                </a:lnTo>
                <a:lnTo>
                  <a:pt x="8323445" y="272230"/>
                </a:lnTo>
                <a:lnTo>
                  <a:pt x="8338058" y="262377"/>
                </a:lnTo>
                <a:lnTo>
                  <a:pt x="8347908" y="247763"/>
                </a:lnTo>
                <a:lnTo>
                  <a:pt x="8351519" y="229869"/>
                </a:lnTo>
                <a:lnTo>
                  <a:pt x="8351519" y="45973"/>
                </a:lnTo>
                <a:lnTo>
                  <a:pt x="8347908" y="28080"/>
                </a:lnTo>
                <a:lnTo>
                  <a:pt x="8338057" y="13466"/>
                </a:lnTo>
                <a:lnTo>
                  <a:pt x="8323445" y="3613"/>
                </a:lnTo>
                <a:lnTo>
                  <a:pt x="8305545" y="0"/>
                </a:lnTo>
                <a:close/>
              </a:path>
            </a:pathLst>
          </a:custGeom>
          <a:solidFill>
            <a:srgbClr val="D7D7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514299" y="4434332"/>
            <a:ext cx="81165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dirty="0" sz="1000" spc="-4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impact</a:t>
            </a:r>
            <a:r>
              <a:rPr dirty="0" sz="1000" spc="-4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dirty="0" sz="1000" spc="-1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increased</a:t>
            </a:r>
            <a:r>
              <a:rPr dirty="0" sz="1000" spc="-4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deprivation</a:t>
            </a:r>
            <a:r>
              <a:rPr dirty="0" sz="1000" spc="-4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on</a:t>
            </a:r>
            <a:r>
              <a:rPr dirty="0" sz="1000" spc="-2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asthma</a:t>
            </a:r>
            <a:r>
              <a:rPr dirty="0" sz="1000" spc="-4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control</a:t>
            </a:r>
            <a:r>
              <a:rPr dirty="0" sz="1000" spc="-2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dirty="0" sz="1000" spc="-3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exacerbations</a:t>
            </a:r>
            <a:r>
              <a:rPr dirty="0" sz="1000" spc="-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was</a:t>
            </a:r>
            <a:r>
              <a:rPr dirty="0" sz="1000" spc="-5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greater</a:t>
            </a:r>
            <a:r>
              <a:rPr dirty="0" sz="1000" spc="-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in</a:t>
            </a:r>
            <a:r>
              <a:rPr dirty="0" sz="1000" spc="-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ethnic</a:t>
            </a:r>
            <a:r>
              <a:rPr dirty="0" sz="1000" spc="-4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minority</a:t>
            </a:r>
            <a:r>
              <a:rPr dirty="0" sz="1000" spc="-2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groups</a:t>
            </a:r>
            <a:r>
              <a:rPr dirty="0" sz="1000" spc="-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than</a:t>
            </a:r>
            <a:r>
              <a:rPr dirty="0" sz="1000" spc="-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in</a:t>
            </a:r>
            <a:r>
              <a:rPr dirty="0" sz="1000" spc="-2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001F5F"/>
                </a:solidFill>
                <a:latin typeface="Arial"/>
                <a:cs typeface="Arial"/>
              </a:rPr>
              <a:t>White</a:t>
            </a:r>
            <a:r>
              <a:rPr dirty="0" sz="1000" spc="-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000" spc="-10" b="1">
                <a:solidFill>
                  <a:srgbClr val="001F5F"/>
                </a:solidFill>
                <a:latin typeface="Arial"/>
                <a:cs typeface="Arial"/>
              </a:rPr>
              <a:t>patients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1461516" y="809244"/>
            <a:ext cx="1922145" cy="224154"/>
          </a:xfrm>
          <a:custGeom>
            <a:avLst/>
            <a:gdLst/>
            <a:ahLst/>
            <a:cxnLst/>
            <a:rect l="l" t="t" r="r" b="b"/>
            <a:pathLst>
              <a:path w="1922145" h="224155">
                <a:moveTo>
                  <a:pt x="1884426" y="0"/>
                </a:moveTo>
                <a:lnTo>
                  <a:pt x="37337" y="0"/>
                </a:lnTo>
                <a:lnTo>
                  <a:pt x="22824" y="2940"/>
                </a:lnTo>
                <a:lnTo>
                  <a:pt x="10953" y="10953"/>
                </a:lnTo>
                <a:lnTo>
                  <a:pt x="2940" y="22824"/>
                </a:lnTo>
                <a:lnTo>
                  <a:pt x="0" y="37337"/>
                </a:lnTo>
                <a:lnTo>
                  <a:pt x="0" y="186689"/>
                </a:lnTo>
                <a:lnTo>
                  <a:pt x="2940" y="201203"/>
                </a:lnTo>
                <a:lnTo>
                  <a:pt x="10953" y="213074"/>
                </a:lnTo>
                <a:lnTo>
                  <a:pt x="22824" y="221087"/>
                </a:lnTo>
                <a:lnTo>
                  <a:pt x="37337" y="224027"/>
                </a:lnTo>
                <a:lnTo>
                  <a:pt x="1884426" y="224027"/>
                </a:lnTo>
                <a:lnTo>
                  <a:pt x="1898939" y="221087"/>
                </a:lnTo>
                <a:lnTo>
                  <a:pt x="1910810" y="213074"/>
                </a:lnTo>
                <a:lnTo>
                  <a:pt x="1918823" y="201203"/>
                </a:lnTo>
                <a:lnTo>
                  <a:pt x="1921764" y="186689"/>
                </a:lnTo>
                <a:lnTo>
                  <a:pt x="1921764" y="37337"/>
                </a:lnTo>
                <a:lnTo>
                  <a:pt x="1918823" y="22824"/>
                </a:lnTo>
                <a:lnTo>
                  <a:pt x="1910810" y="10953"/>
                </a:lnTo>
                <a:lnTo>
                  <a:pt x="1898939" y="2940"/>
                </a:lnTo>
                <a:lnTo>
                  <a:pt x="1884426" y="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1767332" y="819988"/>
            <a:ext cx="131000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Uncontrolled</a:t>
            </a:r>
            <a:r>
              <a:rPr dirty="0" sz="1100" spc="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asthma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5946647" y="809244"/>
            <a:ext cx="1922145" cy="224154"/>
          </a:xfrm>
          <a:custGeom>
            <a:avLst/>
            <a:gdLst/>
            <a:ahLst/>
            <a:cxnLst/>
            <a:rect l="l" t="t" r="r" b="b"/>
            <a:pathLst>
              <a:path w="1922145" h="224155">
                <a:moveTo>
                  <a:pt x="1884426" y="0"/>
                </a:moveTo>
                <a:lnTo>
                  <a:pt x="37337" y="0"/>
                </a:lnTo>
                <a:lnTo>
                  <a:pt x="22824" y="2940"/>
                </a:lnTo>
                <a:lnTo>
                  <a:pt x="10953" y="10953"/>
                </a:lnTo>
                <a:lnTo>
                  <a:pt x="2940" y="22824"/>
                </a:lnTo>
                <a:lnTo>
                  <a:pt x="0" y="37337"/>
                </a:lnTo>
                <a:lnTo>
                  <a:pt x="0" y="186689"/>
                </a:lnTo>
                <a:lnTo>
                  <a:pt x="2940" y="201203"/>
                </a:lnTo>
                <a:lnTo>
                  <a:pt x="10953" y="213074"/>
                </a:lnTo>
                <a:lnTo>
                  <a:pt x="22824" y="221087"/>
                </a:lnTo>
                <a:lnTo>
                  <a:pt x="37337" y="224027"/>
                </a:lnTo>
                <a:lnTo>
                  <a:pt x="1884426" y="224027"/>
                </a:lnTo>
                <a:lnTo>
                  <a:pt x="1898939" y="221087"/>
                </a:lnTo>
                <a:lnTo>
                  <a:pt x="1910810" y="213074"/>
                </a:lnTo>
                <a:lnTo>
                  <a:pt x="1918823" y="201203"/>
                </a:lnTo>
                <a:lnTo>
                  <a:pt x="1921763" y="186689"/>
                </a:lnTo>
                <a:lnTo>
                  <a:pt x="1921763" y="37337"/>
                </a:lnTo>
                <a:lnTo>
                  <a:pt x="1918823" y="22824"/>
                </a:lnTo>
                <a:lnTo>
                  <a:pt x="1910810" y="10953"/>
                </a:lnTo>
                <a:lnTo>
                  <a:pt x="1898939" y="2940"/>
                </a:lnTo>
                <a:lnTo>
                  <a:pt x="1884426" y="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6321678" y="819988"/>
            <a:ext cx="1174750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Any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exacerbations</a:t>
            </a:r>
            <a:endParaRPr sz="1100">
              <a:latin typeface="Arial"/>
              <a:cs typeface="Arial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9622" y="1213103"/>
            <a:ext cx="3961585" cy="289777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53355" y="1220668"/>
            <a:ext cx="4073652" cy="2976428"/>
          </a:xfrm>
          <a:prstGeom prst="rect">
            <a:avLst/>
          </a:prstGeom>
        </p:spPr>
      </p:pic>
      <p:sp>
        <p:nvSpPr>
          <p:cNvPr id="11" name="object 11" descr=""/>
          <p:cNvSpPr txBox="1"/>
          <p:nvPr/>
        </p:nvSpPr>
        <p:spPr>
          <a:xfrm>
            <a:off x="78739" y="4906674"/>
            <a:ext cx="2064385" cy="20256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40"/>
              </a:spcBef>
            </a:pPr>
            <a:r>
              <a:rPr dirty="0" sz="600">
                <a:latin typeface="Arial"/>
                <a:cs typeface="Arial"/>
              </a:rPr>
              <a:t>EMG = Ethnic</a:t>
            </a:r>
            <a:r>
              <a:rPr dirty="0" sz="600" spc="-10">
                <a:latin typeface="Arial"/>
                <a:cs typeface="Arial"/>
              </a:rPr>
              <a:t> minority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groups;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SES =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Socioeconomic</a:t>
            </a:r>
            <a:r>
              <a:rPr dirty="0" sz="600" spc="1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status</a:t>
            </a:r>
            <a:r>
              <a:rPr dirty="0" sz="600" spc="50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Busby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J,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Price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D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et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al.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J</a:t>
            </a:r>
            <a:r>
              <a:rPr dirty="0" sz="600" spc="-1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Asthma</a:t>
            </a:r>
            <a:r>
              <a:rPr dirty="0" sz="600" spc="-2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Allergy </a:t>
            </a:r>
            <a:r>
              <a:rPr dirty="0" sz="600">
                <a:latin typeface="Arial"/>
                <a:cs typeface="Arial"/>
              </a:rPr>
              <a:t>2021;in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press.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46050" indent="-133350">
              <a:lnSpc>
                <a:spcPct val="100000"/>
              </a:lnSpc>
              <a:spcBef>
                <a:spcPts val="105"/>
              </a:spcBef>
              <a:buClr>
                <a:srgbClr val="FF9900"/>
              </a:buClr>
              <a:buFont typeface="Arial"/>
              <a:buChar char="•"/>
              <a:tabLst>
                <a:tab pos="146050" algn="l"/>
              </a:tabLst>
            </a:pPr>
            <a:r>
              <a:rPr dirty="0"/>
              <a:t>There</a:t>
            </a:r>
            <a:r>
              <a:rPr dirty="0" spc="-30"/>
              <a:t> </a:t>
            </a:r>
            <a:r>
              <a:rPr dirty="0"/>
              <a:t>was</a:t>
            </a:r>
            <a:r>
              <a:rPr dirty="0" spc="-45"/>
              <a:t> </a:t>
            </a:r>
            <a:r>
              <a:rPr dirty="0"/>
              <a:t>evidence</a:t>
            </a:r>
            <a:r>
              <a:rPr dirty="0" spc="-40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 spc="-10">
                <a:solidFill>
                  <a:srgbClr val="FF9900"/>
                </a:solidFill>
              </a:rPr>
              <a:t>socioeconomic</a:t>
            </a:r>
            <a:r>
              <a:rPr dirty="0" spc="-50">
                <a:solidFill>
                  <a:srgbClr val="FF9900"/>
                </a:solidFill>
              </a:rPr>
              <a:t> </a:t>
            </a:r>
            <a:r>
              <a:rPr dirty="0">
                <a:solidFill>
                  <a:srgbClr val="FF9900"/>
                </a:solidFill>
              </a:rPr>
              <a:t>disparities</a:t>
            </a:r>
            <a:r>
              <a:rPr dirty="0" spc="-45">
                <a:solidFill>
                  <a:srgbClr val="FF9900"/>
                </a:solidFill>
              </a:rPr>
              <a:t> </a:t>
            </a:r>
            <a:r>
              <a:rPr dirty="0"/>
              <a:t>in</a:t>
            </a:r>
            <a:r>
              <a:rPr dirty="0" spc="-35"/>
              <a:t> </a:t>
            </a:r>
            <a:r>
              <a:rPr dirty="0"/>
              <a:t>a</a:t>
            </a:r>
            <a:r>
              <a:rPr dirty="0" spc="-15"/>
              <a:t> </a:t>
            </a:r>
            <a:r>
              <a:rPr dirty="0"/>
              <a:t>UK</a:t>
            </a:r>
            <a:r>
              <a:rPr dirty="0" spc="-10"/>
              <a:t> </a:t>
            </a:r>
            <a:r>
              <a:rPr dirty="0"/>
              <a:t>primary</a:t>
            </a:r>
            <a:r>
              <a:rPr dirty="0" spc="-40"/>
              <a:t> </a:t>
            </a:r>
            <a:r>
              <a:rPr dirty="0"/>
              <a:t>care</a:t>
            </a:r>
            <a:r>
              <a:rPr dirty="0" spc="-25"/>
              <a:t> </a:t>
            </a:r>
            <a:r>
              <a:rPr dirty="0"/>
              <a:t>asthma</a:t>
            </a:r>
            <a:r>
              <a:rPr dirty="0" spc="-30"/>
              <a:t> </a:t>
            </a:r>
            <a:r>
              <a:rPr dirty="0" spc="-10"/>
              <a:t>cohort</a:t>
            </a:r>
          </a:p>
          <a:p>
            <a:pPr marL="146050" indent="-133350">
              <a:lnSpc>
                <a:spcPct val="100000"/>
              </a:lnSpc>
              <a:spcBef>
                <a:spcPts val="1500"/>
              </a:spcBef>
              <a:buClr>
                <a:srgbClr val="FF9900"/>
              </a:buClr>
              <a:buFont typeface="Arial"/>
              <a:buChar char="•"/>
              <a:tabLst>
                <a:tab pos="146050" algn="l"/>
              </a:tabLst>
            </a:pPr>
            <a:r>
              <a:rPr dirty="0"/>
              <a:t>Socioeconomic</a:t>
            </a:r>
            <a:r>
              <a:rPr dirty="0" spc="-70"/>
              <a:t> </a:t>
            </a:r>
            <a:r>
              <a:rPr dirty="0"/>
              <a:t>deprivation</a:t>
            </a:r>
            <a:r>
              <a:rPr dirty="0" spc="-65"/>
              <a:t> </a:t>
            </a:r>
            <a:r>
              <a:rPr dirty="0"/>
              <a:t>has</a:t>
            </a:r>
            <a:r>
              <a:rPr dirty="0" spc="-40"/>
              <a:t> </a:t>
            </a:r>
            <a:r>
              <a:rPr dirty="0"/>
              <a:t>an</a:t>
            </a:r>
            <a:r>
              <a:rPr dirty="0" spc="-40"/>
              <a:t> </a:t>
            </a:r>
            <a:r>
              <a:rPr dirty="0"/>
              <a:t>adverse</a:t>
            </a:r>
            <a:r>
              <a:rPr dirty="0" spc="-50"/>
              <a:t> </a:t>
            </a:r>
            <a:r>
              <a:rPr dirty="0"/>
              <a:t>effect</a:t>
            </a:r>
            <a:r>
              <a:rPr dirty="0" spc="-60"/>
              <a:t> </a:t>
            </a:r>
            <a:r>
              <a:rPr dirty="0"/>
              <a:t>on</a:t>
            </a:r>
            <a:r>
              <a:rPr dirty="0" spc="-35"/>
              <a:t> </a:t>
            </a:r>
            <a:r>
              <a:rPr dirty="0">
                <a:solidFill>
                  <a:srgbClr val="FF9900"/>
                </a:solidFill>
              </a:rPr>
              <a:t>asthma</a:t>
            </a:r>
            <a:r>
              <a:rPr dirty="0" spc="-55">
                <a:solidFill>
                  <a:srgbClr val="FF9900"/>
                </a:solidFill>
              </a:rPr>
              <a:t> </a:t>
            </a:r>
            <a:r>
              <a:rPr dirty="0" spc="-10">
                <a:solidFill>
                  <a:srgbClr val="FF9900"/>
                </a:solidFill>
              </a:rPr>
              <a:t>outcomes</a:t>
            </a:r>
          </a:p>
          <a:p>
            <a:pPr lvl="1" marL="281940" indent="-135255">
              <a:lnSpc>
                <a:spcPct val="100000"/>
              </a:lnSpc>
              <a:spcBef>
                <a:spcPts val="305"/>
              </a:spcBef>
              <a:buClr>
                <a:srgbClr val="FF9900"/>
              </a:buClr>
              <a:buChar char="–"/>
              <a:tabLst>
                <a:tab pos="281940" algn="l"/>
              </a:tabLst>
            </a:pP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Most</a:t>
            </a:r>
            <a:r>
              <a:rPr dirty="0" sz="1200" spc="19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deprived</a:t>
            </a:r>
            <a:r>
              <a:rPr dirty="0" sz="1200" spc="19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1200" spc="18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were</a:t>
            </a:r>
            <a:r>
              <a:rPr dirty="0" sz="1200" spc="19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more</a:t>
            </a:r>
            <a:r>
              <a:rPr dirty="0" sz="1200" spc="19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likely</a:t>
            </a:r>
            <a:r>
              <a:rPr dirty="0" sz="1200" spc="17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to</a:t>
            </a:r>
            <a:r>
              <a:rPr dirty="0" sz="1200" spc="19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have</a:t>
            </a:r>
            <a:r>
              <a:rPr dirty="0" sz="1200" spc="19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worse</a:t>
            </a:r>
            <a:r>
              <a:rPr dirty="0" sz="1200" spc="19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peak</a:t>
            </a:r>
            <a:r>
              <a:rPr dirty="0" sz="1200" spc="18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flow,</a:t>
            </a:r>
            <a:r>
              <a:rPr dirty="0" sz="1200" spc="19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uncontrolled</a:t>
            </a:r>
            <a:r>
              <a:rPr dirty="0" sz="1200" spc="19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disease</a:t>
            </a:r>
            <a:r>
              <a:rPr dirty="0" sz="1200" spc="19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or</a:t>
            </a:r>
            <a:r>
              <a:rPr dirty="0" sz="1200" spc="18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an</a:t>
            </a:r>
            <a:r>
              <a:rPr dirty="0" sz="1200" spc="19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exacerbation</a:t>
            </a:r>
            <a:r>
              <a:rPr dirty="0" sz="1200" spc="18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during</a:t>
            </a:r>
            <a:endParaRPr sz="1200">
              <a:latin typeface="Arial"/>
              <a:cs typeface="Arial"/>
            </a:endParaRPr>
          </a:p>
          <a:p>
            <a:pPr marL="281940">
              <a:lnSpc>
                <a:spcPct val="100000"/>
              </a:lnSpc>
            </a:pPr>
            <a:r>
              <a:rPr dirty="0" sz="1200" spc="-10" b="0">
                <a:latin typeface="Arial"/>
                <a:cs typeface="Arial"/>
              </a:rPr>
              <a:t>follow-</a:t>
            </a:r>
            <a:r>
              <a:rPr dirty="0" sz="1200" b="0">
                <a:latin typeface="Arial"/>
                <a:cs typeface="Arial"/>
              </a:rPr>
              <a:t>up</a:t>
            </a:r>
            <a:r>
              <a:rPr dirty="0" sz="1200" spc="-35" b="0">
                <a:latin typeface="Arial"/>
                <a:cs typeface="Arial"/>
              </a:rPr>
              <a:t> </a:t>
            </a:r>
            <a:r>
              <a:rPr dirty="0" sz="1200" b="0">
                <a:latin typeface="Arial"/>
                <a:cs typeface="Arial"/>
              </a:rPr>
              <a:t>than</a:t>
            </a:r>
            <a:r>
              <a:rPr dirty="0" sz="1200" spc="-10" b="0">
                <a:latin typeface="Arial"/>
                <a:cs typeface="Arial"/>
              </a:rPr>
              <a:t> </a:t>
            </a:r>
            <a:r>
              <a:rPr dirty="0" sz="1200" b="0">
                <a:latin typeface="Arial"/>
                <a:cs typeface="Arial"/>
              </a:rPr>
              <a:t>least</a:t>
            </a:r>
            <a:r>
              <a:rPr dirty="0" sz="1200" spc="-20" b="0">
                <a:latin typeface="Arial"/>
                <a:cs typeface="Arial"/>
              </a:rPr>
              <a:t> </a:t>
            </a:r>
            <a:r>
              <a:rPr dirty="0" sz="1200" b="0">
                <a:latin typeface="Arial"/>
                <a:cs typeface="Arial"/>
              </a:rPr>
              <a:t>deprived</a:t>
            </a:r>
            <a:r>
              <a:rPr dirty="0" sz="1200" spc="-10" b="0">
                <a:latin typeface="Arial"/>
                <a:cs typeface="Arial"/>
              </a:rPr>
              <a:t> patients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14"/>
              </a:spcBef>
            </a:pPr>
            <a:endParaRPr sz="1200">
              <a:latin typeface="Arial"/>
              <a:cs typeface="Arial"/>
            </a:endParaRPr>
          </a:p>
          <a:p>
            <a:pPr marL="145415" marR="5715" indent="-133350">
              <a:lnSpc>
                <a:spcPct val="100000"/>
              </a:lnSpc>
              <a:buClr>
                <a:srgbClr val="FF9900"/>
              </a:buClr>
              <a:buFont typeface="Arial"/>
              <a:buChar char="•"/>
              <a:tabLst>
                <a:tab pos="146685" algn="l"/>
              </a:tabLst>
            </a:pPr>
            <a:r>
              <a:rPr dirty="0"/>
              <a:t>Although</a:t>
            </a:r>
            <a:r>
              <a:rPr dirty="0" spc="114"/>
              <a:t> </a:t>
            </a:r>
            <a:r>
              <a:rPr dirty="0"/>
              <a:t>more</a:t>
            </a:r>
            <a:r>
              <a:rPr dirty="0" spc="130"/>
              <a:t> </a:t>
            </a:r>
            <a:r>
              <a:rPr dirty="0"/>
              <a:t>deprived</a:t>
            </a:r>
            <a:r>
              <a:rPr dirty="0" spc="110"/>
              <a:t> </a:t>
            </a:r>
            <a:r>
              <a:rPr dirty="0"/>
              <a:t>patients</a:t>
            </a:r>
            <a:r>
              <a:rPr dirty="0" spc="125"/>
              <a:t> </a:t>
            </a:r>
            <a:r>
              <a:rPr dirty="0"/>
              <a:t>had</a:t>
            </a:r>
            <a:r>
              <a:rPr dirty="0" spc="120"/>
              <a:t> </a:t>
            </a:r>
            <a:r>
              <a:rPr dirty="0"/>
              <a:t>more</a:t>
            </a:r>
            <a:r>
              <a:rPr dirty="0" spc="114"/>
              <a:t> </a:t>
            </a:r>
            <a:r>
              <a:rPr dirty="0"/>
              <a:t>uncontrolled</a:t>
            </a:r>
            <a:r>
              <a:rPr dirty="0" spc="120"/>
              <a:t> </a:t>
            </a:r>
            <a:r>
              <a:rPr dirty="0"/>
              <a:t>disease,</a:t>
            </a:r>
            <a:r>
              <a:rPr dirty="0" spc="135"/>
              <a:t> </a:t>
            </a:r>
            <a:r>
              <a:rPr dirty="0"/>
              <a:t>rates</a:t>
            </a:r>
            <a:r>
              <a:rPr dirty="0" spc="120"/>
              <a:t> </a:t>
            </a:r>
            <a:r>
              <a:rPr dirty="0"/>
              <a:t>of</a:t>
            </a:r>
            <a:r>
              <a:rPr dirty="0" spc="114"/>
              <a:t> </a:t>
            </a:r>
            <a:r>
              <a:rPr dirty="0">
                <a:solidFill>
                  <a:srgbClr val="FF9900"/>
                </a:solidFill>
              </a:rPr>
              <a:t>respiratory</a:t>
            </a:r>
            <a:r>
              <a:rPr dirty="0" spc="95">
                <a:solidFill>
                  <a:srgbClr val="FF9900"/>
                </a:solidFill>
              </a:rPr>
              <a:t> </a:t>
            </a:r>
            <a:r>
              <a:rPr dirty="0" spc="-10">
                <a:solidFill>
                  <a:srgbClr val="FF9900"/>
                </a:solidFill>
              </a:rPr>
              <a:t>referrals </a:t>
            </a:r>
            <a:r>
              <a:rPr dirty="0" spc="-10">
                <a:solidFill>
                  <a:srgbClr val="FF9900"/>
                </a:solidFill>
              </a:rPr>
              <a:t>	</a:t>
            </a:r>
            <a:r>
              <a:rPr dirty="0">
                <a:solidFill>
                  <a:srgbClr val="001F5F"/>
                </a:solidFill>
              </a:rPr>
              <a:t>were</a:t>
            </a:r>
            <a:r>
              <a:rPr dirty="0" spc="-55">
                <a:solidFill>
                  <a:srgbClr val="001F5F"/>
                </a:solidFill>
              </a:rPr>
              <a:t> </a:t>
            </a:r>
            <a:r>
              <a:rPr dirty="0">
                <a:solidFill>
                  <a:srgbClr val="001F5F"/>
                </a:solidFill>
              </a:rPr>
              <a:t>similar</a:t>
            </a:r>
            <a:r>
              <a:rPr dirty="0" spc="-45">
                <a:solidFill>
                  <a:srgbClr val="001F5F"/>
                </a:solidFill>
              </a:rPr>
              <a:t> </a:t>
            </a:r>
            <a:r>
              <a:rPr dirty="0">
                <a:solidFill>
                  <a:srgbClr val="001F5F"/>
                </a:solidFill>
              </a:rPr>
              <a:t>to</a:t>
            </a:r>
            <a:r>
              <a:rPr dirty="0" spc="-20">
                <a:solidFill>
                  <a:srgbClr val="001F5F"/>
                </a:solidFill>
              </a:rPr>
              <a:t> </a:t>
            </a:r>
            <a:r>
              <a:rPr dirty="0">
                <a:solidFill>
                  <a:srgbClr val="001F5F"/>
                </a:solidFill>
              </a:rPr>
              <a:t>those</a:t>
            </a:r>
            <a:r>
              <a:rPr dirty="0" spc="-35">
                <a:solidFill>
                  <a:srgbClr val="001F5F"/>
                </a:solidFill>
              </a:rPr>
              <a:t> </a:t>
            </a:r>
            <a:r>
              <a:rPr dirty="0">
                <a:solidFill>
                  <a:srgbClr val="001F5F"/>
                </a:solidFill>
              </a:rPr>
              <a:t>of</a:t>
            </a:r>
            <a:r>
              <a:rPr dirty="0" spc="-30">
                <a:solidFill>
                  <a:srgbClr val="001F5F"/>
                </a:solidFill>
              </a:rPr>
              <a:t> </a:t>
            </a:r>
            <a:r>
              <a:rPr dirty="0">
                <a:solidFill>
                  <a:srgbClr val="001F5F"/>
                </a:solidFill>
              </a:rPr>
              <a:t>less</a:t>
            </a:r>
            <a:r>
              <a:rPr dirty="0" spc="-30">
                <a:solidFill>
                  <a:srgbClr val="001F5F"/>
                </a:solidFill>
              </a:rPr>
              <a:t> </a:t>
            </a:r>
            <a:r>
              <a:rPr dirty="0">
                <a:solidFill>
                  <a:srgbClr val="001F5F"/>
                </a:solidFill>
              </a:rPr>
              <a:t>deprived</a:t>
            </a:r>
            <a:r>
              <a:rPr dirty="0" spc="-50">
                <a:solidFill>
                  <a:srgbClr val="001F5F"/>
                </a:solidFill>
              </a:rPr>
              <a:t> </a:t>
            </a:r>
            <a:r>
              <a:rPr dirty="0" spc="-10">
                <a:solidFill>
                  <a:srgbClr val="001F5F"/>
                </a:solidFill>
              </a:rPr>
              <a:t>patients</a:t>
            </a:r>
          </a:p>
          <a:p>
            <a:pPr lvl="1" marL="281940" indent="-135255">
              <a:lnSpc>
                <a:spcPct val="100000"/>
              </a:lnSpc>
              <a:spcBef>
                <a:spcPts val="309"/>
              </a:spcBef>
              <a:buClr>
                <a:srgbClr val="FF9900"/>
              </a:buClr>
              <a:buChar char="–"/>
              <a:tabLst>
                <a:tab pos="281940" algn="l"/>
              </a:tabLst>
            </a:pP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More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deprived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may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have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greater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need</a:t>
            </a:r>
            <a:r>
              <a:rPr dirty="0" sz="12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for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specialist</a:t>
            </a:r>
            <a:r>
              <a:rPr dirty="0" sz="12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reviews and</a:t>
            </a:r>
            <a:r>
              <a:rPr dirty="0" sz="12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phenotype-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targeted</a:t>
            </a:r>
            <a:r>
              <a:rPr dirty="0" sz="12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treatments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like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biologics</a:t>
            </a:r>
            <a:endParaRPr sz="1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10"/>
              </a:spcBef>
              <a:buClr>
                <a:srgbClr val="FF9900"/>
              </a:buClr>
              <a:buFont typeface="Arial"/>
              <a:buChar char="–"/>
            </a:pPr>
            <a:endParaRPr sz="1200">
              <a:latin typeface="Arial"/>
              <a:cs typeface="Arial"/>
            </a:endParaRPr>
          </a:p>
          <a:p>
            <a:pPr marL="145415" indent="-132715">
              <a:lnSpc>
                <a:spcPct val="100000"/>
              </a:lnSpc>
              <a:buFont typeface="Arial"/>
              <a:buChar char="•"/>
              <a:tabLst>
                <a:tab pos="145415" algn="l"/>
              </a:tabLst>
            </a:pPr>
            <a:r>
              <a:rPr dirty="0">
                <a:solidFill>
                  <a:srgbClr val="FF9900"/>
                </a:solidFill>
              </a:rPr>
              <a:t>Age</a:t>
            </a:r>
            <a:r>
              <a:rPr dirty="0" spc="20">
                <a:solidFill>
                  <a:srgbClr val="FF9900"/>
                </a:solidFill>
              </a:rPr>
              <a:t> </a:t>
            </a:r>
            <a:r>
              <a:rPr dirty="0"/>
              <a:t>and</a:t>
            </a:r>
            <a:r>
              <a:rPr dirty="0" spc="-20"/>
              <a:t> </a:t>
            </a:r>
            <a:r>
              <a:rPr dirty="0">
                <a:solidFill>
                  <a:srgbClr val="FF9900"/>
                </a:solidFill>
              </a:rPr>
              <a:t>ethnicity</a:t>
            </a:r>
            <a:r>
              <a:rPr dirty="0" spc="-45">
                <a:solidFill>
                  <a:srgbClr val="FF9900"/>
                </a:solidFill>
              </a:rPr>
              <a:t> </a:t>
            </a:r>
            <a:r>
              <a:rPr dirty="0"/>
              <a:t>influence</a:t>
            </a:r>
            <a:r>
              <a:rPr dirty="0" spc="-50"/>
              <a:t> </a:t>
            </a:r>
            <a:r>
              <a:rPr dirty="0"/>
              <a:t>the</a:t>
            </a:r>
            <a:r>
              <a:rPr dirty="0" spc="-25"/>
              <a:t> </a:t>
            </a:r>
            <a:r>
              <a:rPr dirty="0"/>
              <a:t>magnitude</a:t>
            </a:r>
            <a:r>
              <a:rPr dirty="0" spc="-35"/>
              <a:t> </a:t>
            </a:r>
            <a:r>
              <a:rPr dirty="0"/>
              <a:t>of</a:t>
            </a:r>
            <a:r>
              <a:rPr dirty="0" spc="-25"/>
              <a:t> </a:t>
            </a:r>
            <a:r>
              <a:rPr dirty="0"/>
              <a:t>SES’s</a:t>
            </a:r>
            <a:r>
              <a:rPr dirty="0" spc="-15"/>
              <a:t> </a:t>
            </a:r>
            <a:r>
              <a:rPr dirty="0"/>
              <a:t>impact</a:t>
            </a:r>
            <a:r>
              <a:rPr dirty="0" spc="-40"/>
              <a:t> </a:t>
            </a:r>
            <a:r>
              <a:rPr dirty="0"/>
              <a:t>on</a:t>
            </a:r>
            <a:r>
              <a:rPr dirty="0" spc="-15"/>
              <a:t> </a:t>
            </a:r>
            <a:r>
              <a:rPr dirty="0"/>
              <a:t>asthma</a:t>
            </a:r>
            <a:r>
              <a:rPr dirty="0" spc="-40"/>
              <a:t> </a:t>
            </a:r>
            <a:r>
              <a:rPr dirty="0" spc="-10"/>
              <a:t>outcomes</a:t>
            </a:r>
          </a:p>
          <a:p>
            <a:pPr lvl="1" marL="281940" marR="9525" indent="-135890">
              <a:lnSpc>
                <a:spcPct val="100000"/>
              </a:lnSpc>
              <a:spcBef>
                <a:spcPts val="310"/>
              </a:spcBef>
              <a:buClr>
                <a:srgbClr val="FF9900"/>
              </a:buClr>
              <a:buChar char="–"/>
              <a:tabLst>
                <a:tab pos="281940" algn="l"/>
              </a:tabLst>
            </a:pP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impact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increased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deprivation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on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control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was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more</a:t>
            </a:r>
            <a:r>
              <a:rPr dirty="0" sz="1200" spc="-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pronounced</a:t>
            </a:r>
            <a:r>
              <a:rPr dirty="0" sz="1200" spc="-2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older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versus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younger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patients,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1200" spc="-1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ethnic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minority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groups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versus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White</a:t>
            </a:r>
            <a:r>
              <a:rPr dirty="0" sz="12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endParaRPr sz="1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10"/>
              </a:spcBef>
              <a:buClr>
                <a:srgbClr val="FF9900"/>
              </a:buClr>
              <a:buFont typeface="Arial"/>
              <a:buChar char="–"/>
            </a:pPr>
            <a:endParaRPr sz="1200">
              <a:latin typeface="Arial"/>
              <a:cs typeface="Arial"/>
            </a:endParaRPr>
          </a:p>
          <a:p>
            <a:pPr marL="145415" marR="5080" indent="-133350">
              <a:lnSpc>
                <a:spcPct val="100000"/>
              </a:lnSpc>
              <a:buClr>
                <a:srgbClr val="FF9900"/>
              </a:buClr>
              <a:buFont typeface="Arial"/>
              <a:buChar char="•"/>
              <a:tabLst>
                <a:tab pos="146685" algn="l"/>
              </a:tabLst>
            </a:pPr>
            <a:r>
              <a:rPr dirty="0"/>
              <a:t>Interventions</a:t>
            </a:r>
            <a:r>
              <a:rPr dirty="0" spc="305"/>
              <a:t> </a:t>
            </a:r>
            <a:r>
              <a:rPr dirty="0"/>
              <a:t>to</a:t>
            </a:r>
            <a:r>
              <a:rPr dirty="0" spc="305"/>
              <a:t> </a:t>
            </a:r>
            <a:r>
              <a:rPr dirty="0">
                <a:solidFill>
                  <a:srgbClr val="FF9900"/>
                </a:solidFill>
              </a:rPr>
              <a:t>resolve</a:t>
            </a:r>
            <a:r>
              <a:rPr dirty="0" spc="310">
                <a:solidFill>
                  <a:srgbClr val="FF9900"/>
                </a:solidFill>
              </a:rPr>
              <a:t> </a:t>
            </a:r>
            <a:r>
              <a:rPr dirty="0">
                <a:solidFill>
                  <a:srgbClr val="FF9900"/>
                </a:solidFill>
              </a:rPr>
              <a:t>socioeconomic</a:t>
            </a:r>
            <a:r>
              <a:rPr dirty="0" spc="310">
                <a:solidFill>
                  <a:srgbClr val="FF9900"/>
                </a:solidFill>
              </a:rPr>
              <a:t> </a:t>
            </a:r>
            <a:r>
              <a:rPr dirty="0">
                <a:solidFill>
                  <a:srgbClr val="FF9900"/>
                </a:solidFill>
              </a:rPr>
              <a:t>disparities</a:t>
            </a:r>
            <a:r>
              <a:rPr dirty="0" spc="300">
                <a:solidFill>
                  <a:srgbClr val="FF9900"/>
                </a:solidFill>
              </a:rPr>
              <a:t> </a:t>
            </a:r>
            <a:r>
              <a:rPr dirty="0"/>
              <a:t>should</a:t>
            </a:r>
            <a:r>
              <a:rPr dirty="0" spc="305"/>
              <a:t> </a:t>
            </a:r>
            <a:r>
              <a:rPr dirty="0"/>
              <a:t>be</a:t>
            </a:r>
            <a:r>
              <a:rPr dirty="0" spc="310"/>
              <a:t> </a:t>
            </a:r>
            <a:r>
              <a:rPr dirty="0"/>
              <a:t>explored,</a:t>
            </a:r>
            <a:r>
              <a:rPr dirty="0" spc="315"/>
              <a:t> </a:t>
            </a:r>
            <a:r>
              <a:rPr dirty="0"/>
              <a:t>both</a:t>
            </a:r>
            <a:r>
              <a:rPr dirty="0" spc="295"/>
              <a:t> </a:t>
            </a:r>
            <a:r>
              <a:rPr dirty="0"/>
              <a:t>in</a:t>
            </a:r>
            <a:r>
              <a:rPr dirty="0" spc="305"/>
              <a:t> </a:t>
            </a:r>
            <a:r>
              <a:rPr dirty="0"/>
              <a:t>the</a:t>
            </a:r>
            <a:r>
              <a:rPr dirty="0" spc="295"/>
              <a:t> </a:t>
            </a:r>
            <a:r>
              <a:rPr dirty="0"/>
              <a:t>UK</a:t>
            </a:r>
            <a:r>
              <a:rPr dirty="0" spc="315"/>
              <a:t> </a:t>
            </a:r>
            <a:r>
              <a:rPr dirty="0" spc="-25"/>
              <a:t>and </a:t>
            </a:r>
            <a:r>
              <a:rPr dirty="0" spc="-25"/>
              <a:t>	</a:t>
            </a:r>
            <a:r>
              <a:rPr dirty="0" spc="-20"/>
              <a:t>globally, </a:t>
            </a:r>
            <a:r>
              <a:rPr dirty="0"/>
              <a:t>to</a:t>
            </a:r>
            <a:r>
              <a:rPr dirty="0" spc="-35"/>
              <a:t> </a:t>
            </a:r>
            <a:r>
              <a:rPr dirty="0"/>
              <a:t>improve</a:t>
            </a:r>
            <a:r>
              <a:rPr dirty="0" spc="-25"/>
              <a:t> </a:t>
            </a:r>
            <a:r>
              <a:rPr dirty="0"/>
              <a:t>overall</a:t>
            </a:r>
            <a:r>
              <a:rPr dirty="0" spc="-45"/>
              <a:t> </a:t>
            </a:r>
            <a:r>
              <a:rPr dirty="0"/>
              <a:t>asthma</a:t>
            </a:r>
            <a:r>
              <a:rPr dirty="0" spc="-55"/>
              <a:t> </a:t>
            </a:r>
            <a:r>
              <a:rPr dirty="0" spc="-10"/>
              <a:t>outcomes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78739" y="4906674"/>
            <a:ext cx="1870710" cy="20256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600">
                <a:latin typeface="Arial"/>
                <a:cs typeface="Arial"/>
              </a:rPr>
              <a:t>SES</a:t>
            </a:r>
            <a:r>
              <a:rPr dirty="0" sz="600" spc="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 </a:t>
            </a:r>
            <a:r>
              <a:rPr dirty="0" sz="600" spc="-10">
                <a:latin typeface="Arial"/>
                <a:cs typeface="Arial"/>
              </a:rPr>
              <a:t>Socioeconomic</a:t>
            </a:r>
            <a:r>
              <a:rPr dirty="0" sz="600" spc="30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status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600">
                <a:latin typeface="Arial"/>
                <a:cs typeface="Arial"/>
              </a:rPr>
              <a:t>Busby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J,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Price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D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et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al.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J</a:t>
            </a:r>
            <a:r>
              <a:rPr dirty="0" sz="600" spc="-1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Asthma</a:t>
            </a:r>
            <a:r>
              <a:rPr dirty="0" sz="600" spc="-2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Allergy </a:t>
            </a:r>
            <a:r>
              <a:rPr dirty="0" sz="600">
                <a:latin typeface="Arial"/>
                <a:cs typeface="Arial"/>
              </a:rPr>
              <a:t>2021;in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press.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56793" rIns="0" bIns="0" rtlCol="0" vert="horz">
            <a:spAutoFit/>
          </a:bodyPr>
          <a:lstStyle/>
          <a:p>
            <a:pPr marL="182245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Conclusions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6141BDA2721B41837B8BA28E55ACAF" ma:contentTypeVersion="20" ma:contentTypeDescription="Create a new document." ma:contentTypeScope="" ma:versionID="81ba27eebadeb43cb7d70786a59d7827">
  <xsd:schema xmlns:xsd="http://www.w3.org/2001/XMLSchema" xmlns:xs="http://www.w3.org/2001/XMLSchema" xmlns:p="http://schemas.microsoft.com/office/2006/metadata/properties" xmlns:ns2="45fb3224-858f-4285-b885-596f231a21c4" xmlns:ns3="2f033571-d360-456b-af5c-15748b9eebf1" targetNamespace="http://schemas.microsoft.com/office/2006/metadata/properties" ma:root="true" ma:fieldsID="552b9d3c7b5cf9f7eb65250a6663d295" ns2:_="" ns3:_="">
    <xsd:import namespace="45fb3224-858f-4285-b885-596f231a21c4"/>
    <xsd:import namespace="2f033571-d360-456b-af5c-15748b9eebf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DateTaken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Status" minOccurs="0"/>
                <xsd:element ref="ns3:ProjectLead" minOccurs="0"/>
                <xsd:element ref="ns3:ProjectCode" minOccurs="0"/>
                <xsd:element ref="ns3:Uploaded_x003f_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3224-858f-4285-b885-596f231a21c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3d70a7d1-828f-4c33-bf04-e2adf9cef425}" ma:internalName="TaxCatchAll" ma:showField="CatchAllData" ma:web="45fb3224-858f-4285-b885-596f231a21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033571-d360-456b-af5c-15748b9eeb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5ed13bda-c4fe-452c-9652-5df4252020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Status" ma:index="21" nillable="true" ma:displayName="Current Status" ma:format="Dropdown" ma:internalName="Status">
      <xsd:simpleType>
        <xsd:restriction base="dms:Choice">
          <xsd:enumeration value="0 - Proposal (Collaborative)"/>
          <xsd:enumeration value="1 - Protocol"/>
          <xsd:enumeration value="2 - Ethics"/>
          <xsd:enumeration value="3 - Data"/>
          <xsd:enumeration value="4 - Analysis"/>
          <xsd:enumeration value="5 - Study Report"/>
          <xsd:enumeration value="6.1 - Kickoff"/>
          <xsd:enumeration value="6.2 - Outline"/>
          <xsd:enumeration value="6.3 - MS 1st Draft"/>
          <xsd:enumeration value="6.4 - MS 2nd Draft"/>
          <xsd:enumeration value="6.5 - MS Final Draft"/>
          <xsd:enumeration value="6.6 - Submission"/>
          <xsd:enumeration value="6.7 - Resubmission"/>
          <xsd:enumeration value="6.8 - Accepted"/>
          <xsd:enumeration value="6.9 Article Proof"/>
          <xsd:enumeration value="7 - Published"/>
        </xsd:restriction>
      </xsd:simpleType>
    </xsd:element>
    <xsd:element name="ProjectLead" ma:index="22" nillable="true" ma:displayName="Project Lead" ma:format="Dropdown" ma:list="UserInfo" ma:SharePointGroup="0" ma:internalName="ProjectLead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rojectCode" ma:index="23" nillable="true" ma:displayName="Project Code" ma:format="Dropdown" ma:internalName="ProjectCode">
      <xsd:simpleType>
        <xsd:restriction base="dms:Text">
          <xsd:maxLength value="255"/>
        </xsd:restriction>
      </xsd:simpleType>
    </xsd:element>
    <xsd:element name="Uploaded_x003f_" ma:index="24" nillable="true" ma:displayName="Uploaded?" ma:format="Dropdown" ma:internalName="Uploaded_x003f_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Uploaded"/>
                    <xsd:enumeration value="Pui Yee to Upload"/>
                    <xsd:enumeration value="Pui Yee to move to completed"/>
                    <xsd:enumeration value="Pui Yee to double check/organise"/>
                    <xsd:enumeration value="Team to upload"/>
                    <xsd:enumeration value="N/A"/>
                  </xsd:restriction>
                </xsd:simpleType>
              </xsd:element>
            </xsd:sequence>
          </xsd:extension>
        </xsd:complexContent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2f033571-d360-456b-af5c-15748b9eebf1" xsi:nil="true"/>
    <TaxCatchAll xmlns="45fb3224-858f-4285-b885-596f231a21c4" xsi:nil="true"/>
    <ProjectCode xmlns="2f033571-d360-456b-af5c-15748b9eebf1" xsi:nil="true"/>
    <lcf76f155ced4ddcb4097134ff3c332f xmlns="2f033571-d360-456b-af5c-15748b9eebf1">
      <Terms xmlns="http://schemas.microsoft.com/office/infopath/2007/PartnerControls"/>
    </lcf76f155ced4ddcb4097134ff3c332f>
    <Uploaded_x003f_ xmlns="2f033571-d360-456b-af5c-15748b9eebf1" xsi:nil="true"/>
    <ProjectLead xmlns="2f033571-d360-456b-af5c-15748b9eebf1">
      <UserInfo>
        <DisplayName/>
        <AccountId xsi:nil="true"/>
        <AccountType/>
      </UserInfo>
    </ProjectLead>
  </documentManagement>
</p:properties>
</file>

<file path=customXml/itemProps1.xml><?xml version="1.0" encoding="utf-8"?>
<ds:datastoreItem xmlns:ds="http://schemas.openxmlformats.org/officeDocument/2006/customXml" ds:itemID="{3DB65F8F-050D-4519-A06D-A88F6775B41E}"/>
</file>

<file path=customXml/itemProps2.xml><?xml version="1.0" encoding="utf-8"?>
<ds:datastoreItem xmlns:ds="http://schemas.openxmlformats.org/officeDocument/2006/customXml" ds:itemID="{F0EED837-9D24-4132-9232-46905B198EB3}"/>
</file>

<file path=customXml/itemProps3.xml><?xml version="1.0" encoding="utf-8"?>
<ds:datastoreItem xmlns:ds="http://schemas.openxmlformats.org/officeDocument/2006/customXml" ds:itemID="{6D35E5BE-EE32-472A-9B68-F71BD4B9E70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Barlow</dc:creator>
  <dcterms:created xsi:type="dcterms:W3CDTF">2024-09-23T03:23:04Z</dcterms:created>
  <dcterms:modified xsi:type="dcterms:W3CDTF">2024-09-23T03:23:04Z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2023-09-04T00:00:00Z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2024-09-23T00:00:00Z</vt:filetime>
  </property>
  <property fmtid="{D5CDD505-2E9C-101B-9397-08002B2CF9AE}" pid="5" name="Producer">
    <vt:lpwstr>Microsoft® PowerPoint® for Microsoft 365</vt:lpwstr>
  </property>
  <property fmtid="{D5CDD505-2E9C-101B-9397-08002B2CF9AE}" pid="6" name="ContentTypeId">
    <vt:lpwstr>0x010100876141BDA2721B41837B8BA28E55ACAF</vt:lpwstr>
  </property>
</Properties>
</file>