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x="9144000" cy="5143500"/>
  <p:notesSz cx="9144000" cy="51435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viewProps" Target="viewProps.xml"/><Relationship Id="rId21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theme" Target="theme/theme1.xml"/><Relationship Id="rId16" Type="http://schemas.openxmlformats.org/officeDocument/2006/relationships/slide" Target="slides/slide11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tableStyles" Target="tableStyles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customXml" Target="../customXml/item1.xml"/><Relationship Id="rId4" Type="http://schemas.openxmlformats.org/officeDocument/2006/relationships/presProps" Target="presProps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07376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07376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07376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2042160"/>
            <a:ext cx="9144000" cy="1224280"/>
          </a:xfrm>
          <a:custGeom>
            <a:avLst/>
            <a:gdLst/>
            <a:ahLst/>
            <a:cxnLst/>
            <a:rect l="l" t="t" r="r" b="b"/>
            <a:pathLst>
              <a:path w="9144000" h="1224279">
                <a:moveTo>
                  <a:pt x="9144000" y="0"/>
                </a:moveTo>
                <a:lnTo>
                  <a:pt x="0" y="0"/>
                </a:lnTo>
                <a:lnTo>
                  <a:pt x="0" y="1223771"/>
                </a:lnTo>
                <a:lnTo>
                  <a:pt x="9144000" y="1223771"/>
                </a:lnTo>
                <a:lnTo>
                  <a:pt x="9144000" y="0"/>
                </a:lnTo>
                <a:close/>
              </a:path>
            </a:pathLst>
          </a:custGeom>
          <a:solidFill>
            <a:srgbClr val="073762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35721" y="1085786"/>
            <a:ext cx="2483628" cy="745887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957828" y="4299203"/>
            <a:ext cx="1234439" cy="61264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07376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78180"/>
            <a:ext cx="9144000" cy="45720"/>
          </a:xfrm>
          <a:custGeom>
            <a:avLst/>
            <a:gdLst/>
            <a:ahLst/>
            <a:cxnLst/>
            <a:rect l="l" t="t" r="r" b="b"/>
            <a:pathLst>
              <a:path w="9144000" h="45720">
                <a:moveTo>
                  <a:pt x="9144000" y="0"/>
                </a:moveTo>
                <a:lnTo>
                  <a:pt x="0" y="0"/>
                </a:lnTo>
                <a:lnTo>
                  <a:pt x="0" y="45720"/>
                </a:lnTo>
                <a:lnTo>
                  <a:pt x="9144000" y="45720"/>
                </a:lnTo>
                <a:lnTo>
                  <a:pt x="9144000" y="0"/>
                </a:lnTo>
                <a:close/>
              </a:path>
            </a:pathLst>
          </a:custGeom>
          <a:solidFill>
            <a:srgbClr val="FF99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745236"/>
            <a:ext cx="9144000" cy="45720"/>
          </a:xfrm>
          <a:custGeom>
            <a:avLst/>
            <a:gdLst/>
            <a:ahLst/>
            <a:cxnLst/>
            <a:rect l="l" t="t" r="r" b="b"/>
            <a:pathLst>
              <a:path w="9144000" h="45720">
                <a:moveTo>
                  <a:pt x="9144000" y="0"/>
                </a:moveTo>
                <a:lnTo>
                  <a:pt x="0" y="0"/>
                </a:lnTo>
                <a:lnTo>
                  <a:pt x="0" y="45720"/>
                </a:lnTo>
                <a:lnTo>
                  <a:pt x="9144000" y="45720"/>
                </a:lnTo>
                <a:lnTo>
                  <a:pt x="9144000" y="0"/>
                </a:lnTo>
                <a:close/>
              </a:path>
            </a:pathLst>
          </a:custGeom>
          <a:solidFill>
            <a:srgbClr val="073762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325611" y="4751832"/>
            <a:ext cx="504444" cy="249936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8179307" y="128015"/>
            <a:ext cx="679703" cy="22250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2255" y="79705"/>
            <a:ext cx="7228205" cy="513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07376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587372" y="1891792"/>
            <a:ext cx="5628005" cy="18205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g"/><Relationship Id="rId3" Type="http://schemas.openxmlformats.org/officeDocument/2006/relationships/image" Target="../media/image14.jp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g"/><Relationship Id="rId3" Type="http://schemas.openxmlformats.org/officeDocument/2006/relationships/image" Target="../media/image16.jp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00050" y="3359022"/>
            <a:ext cx="8616315" cy="711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900" b="1">
                <a:latin typeface="Arial"/>
                <a:cs typeface="Arial"/>
              </a:rPr>
              <a:t>Andrew</a:t>
            </a:r>
            <a:r>
              <a:rPr dirty="0" sz="900" spc="-1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N</a:t>
            </a:r>
            <a:r>
              <a:rPr dirty="0" sz="900" spc="-15" b="1">
                <a:latin typeface="Arial"/>
                <a:cs typeface="Arial"/>
              </a:rPr>
              <a:t> </a:t>
            </a:r>
            <a:r>
              <a:rPr dirty="0" sz="900" spc="-10" b="1">
                <a:latin typeface="Arial"/>
                <a:cs typeface="Arial"/>
              </a:rPr>
              <a:t>Menzies-</a:t>
            </a:r>
            <a:r>
              <a:rPr dirty="0" sz="900" b="1">
                <a:latin typeface="Arial"/>
                <a:cs typeface="Arial"/>
              </a:rPr>
              <a:t>Gow,</a:t>
            </a:r>
            <a:r>
              <a:rPr dirty="0" sz="900" spc="-5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Claire</a:t>
            </a:r>
            <a:r>
              <a:rPr dirty="0" sz="900" spc="-2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McBrien,</a:t>
            </a:r>
            <a:r>
              <a:rPr dirty="0" sz="900" spc="-4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Bindhu</a:t>
            </a:r>
            <a:r>
              <a:rPr dirty="0" sz="900" spc="-1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Unni,</a:t>
            </a:r>
            <a:r>
              <a:rPr dirty="0" sz="900" spc="-2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Celeste</a:t>
            </a:r>
            <a:r>
              <a:rPr dirty="0" sz="900" spc="-3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M</a:t>
            </a:r>
            <a:r>
              <a:rPr dirty="0" sz="900" spc="-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Porsbjerg,</a:t>
            </a:r>
            <a:r>
              <a:rPr dirty="0" sz="900" spc="-4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Mona</a:t>
            </a:r>
            <a:r>
              <a:rPr dirty="0" sz="900" spc="-25" b="1">
                <a:latin typeface="Arial"/>
                <a:cs typeface="Arial"/>
              </a:rPr>
              <a:t> </a:t>
            </a:r>
            <a:r>
              <a:rPr dirty="0" sz="900" spc="-10" b="1">
                <a:latin typeface="Arial"/>
                <a:cs typeface="Arial"/>
              </a:rPr>
              <a:t>Al-</a:t>
            </a:r>
            <a:r>
              <a:rPr dirty="0" sz="900" b="1">
                <a:latin typeface="Arial"/>
                <a:cs typeface="Arial"/>
              </a:rPr>
              <a:t>Ahmad,</a:t>
            </a:r>
            <a:r>
              <a:rPr dirty="0" sz="900" spc="-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Christopher</a:t>
            </a:r>
            <a:r>
              <a:rPr dirty="0" sz="900" spc="-3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S</a:t>
            </a:r>
            <a:r>
              <a:rPr dirty="0" sz="900" spc="-1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Ambrose,</a:t>
            </a:r>
            <a:r>
              <a:rPr dirty="0" sz="900" spc="-2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Karin</a:t>
            </a:r>
            <a:r>
              <a:rPr dirty="0" sz="900" spc="-1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Dahl</a:t>
            </a:r>
            <a:r>
              <a:rPr dirty="0" sz="900" spc="-1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Assing,</a:t>
            </a:r>
            <a:r>
              <a:rPr dirty="0" sz="900" spc="-1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Anna</a:t>
            </a:r>
            <a:r>
              <a:rPr dirty="0" sz="900" spc="-1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von</a:t>
            </a:r>
            <a:r>
              <a:rPr dirty="0" sz="900" spc="-15" b="1">
                <a:latin typeface="Arial"/>
                <a:cs typeface="Arial"/>
              </a:rPr>
              <a:t> </a:t>
            </a:r>
            <a:r>
              <a:rPr dirty="0" sz="900" spc="-10" b="1">
                <a:latin typeface="Arial"/>
                <a:cs typeface="Arial"/>
              </a:rPr>
              <a:t>Bülow,</a:t>
            </a:r>
            <a:r>
              <a:rPr dirty="0" sz="900" spc="50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John</a:t>
            </a:r>
            <a:r>
              <a:rPr dirty="0" sz="900" spc="-2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Busby,</a:t>
            </a:r>
            <a:r>
              <a:rPr dirty="0" sz="900" spc="2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Borja</a:t>
            </a:r>
            <a:r>
              <a:rPr dirty="0" sz="900" spc="-2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G</a:t>
            </a:r>
            <a:r>
              <a:rPr dirty="0" sz="900" spc="-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Cosio,</a:t>
            </a:r>
            <a:r>
              <a:rPr dirty="0" sz="900" spc="-2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J</a:t>
            </a:r>
            <a:r>
              <a:rPr dirty="0" sz="900" spc="-1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Mark</a:t>
            </a:r>
            <a:r>
              <a:rPr dirty="0" sz="900" spc="-2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FitzGerald,</a:t>
            </a:r>
            <a:r>
              <a:rPr dirty="0" sz="900" spc="-4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Esther</a:t>
            </a:r>
            <a:r>
              <a:rPr dirty="0" sz="900" spc="-2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Garcia</a:t>
            </a:r>
            <a:r>
              <a:rPr dirty="0" sz="900" spc="-1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Gil,</a:t>
            </a:r>
            <a:r>
              <a:rPr dirty="0" sz="900" spc="-2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Susanne</a:t>
            </a:r>
            <a:r>
              <a:rPr dirty="0" sz="900" spc="-2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Hansen,</a:t>
            </a:r>
            <a:r>
              <a:rPr dirty="0" sz="900" spc="-3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Liam</a:t>
            </a:r>
            <a:r>
              <a:rPr dirty="0" sz="900" spc="-2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G</a:t>
            </a:r>
            <a:r>
              <a:rPr dirty="0" sz="900" spc="-1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Heaney,</a:t>
            </a:r>
            <a:r>
              <a:rPr dirty="0" sz="900" spc="1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Mark</a:t>
            </a:r>
            <a:r>
              <a:rPr dirty="0" sz="900" spc="-2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Hew,</a:t>
            </a:r>
            <a:r>
              <a:rPr dirty="0" sz="900" spc="-3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David</a:t>
            </a:r>
            <a:r>
              <a:rPr dirty="0" sz="900" spc="-1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J</a:t>
            </a:r>
            <a:r>
              <a:rPr dirty="0" sz="900" spc="-1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Jackson,</a:t>
            </a:r>
            <a:r>
              <a:rPr dirty="0" sz="900" spc="-4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Maria</a:t>
            </a:r>
            <a:r>
              <a:rPr dirty="0" sz="900" spc="2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Kallieri,</a:t>
            </a:r>
            <a:r>
              <a:rPr dirty="0" sz="900" spc="-20" b="1">
                <a:latin typeface="Arial"/>
                <a:cs typeface="Arial"/>
              </a:rPr>
              <a:t> </a:t>
            </a:r>
            <a:r>
              <a:rPr dirty="0" sz="900" spc="-10" b="1">
                <a:latin typeface="Arial"/>
                <a:cs typeface="Arial"/>
              </a:rPr>
              <a:t>Stelios </a:t>
            </a:r>
            <a:r>
              <a:rPr dirty="0" sz="900" b="1">
                <a:latin typeface="Arial"/>
                <a:cs typeface="Arial"/>
              </a:rPr>
              <a:t>Loukides,</a:t>
            </a:r>
            <a:r>
              <a:rPr dirty="0" sz="900" spc="-4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Njira</a:t>
            </a:r>
            <a:r>
              <a:rPr dirty="0" sz="900" spc="-2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L</a:t>
            </a:r>
            <a:r>
              <a:rPr dirty="0" sz="900" spc="-1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Lugogo,</a:t>
            </a:r>
            <a:r>
              <a:rPr dirty="0" sz="900" spc="-2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Andriana</a:t>
            </a:r>
            <a:r>
              <a:rPr dirty="0" sz="900" spc="-1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I</a:t>
            </a:r>
            <a:r>
              <a:rPr dirty="0" sz="900" spc="-1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Papaioannou,</a:t>
            </a:r>
            <a:r>
              <a:rPr dirty="0" sz="900" spc="-3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Désirée</a:t>
            </a:r>
            <a:r>
              <a:rPr dirty="0" sz="900" spc="-35" b="1">
                <a:latin typeface="Arial"/>
                <a:cs typeface="Arial"/>
              </a:rPr>
              <a:t> </a:t>
            </a:r>
            <a:r>
              <a:rPr dirty="0" sz="900" spc="-10" b="1">
                <a:latin typeface="Arial"/>
                <a:cs typeface="Arial"/>
              </a:rPr>
              <a:t>Larenas-</a:t>
            </a:r>
            <a:r>
              <a:rPr dirty="0" sz="900" b="1">
                <a:latin typeface="Arial"/>
                <a:cs typeface="Arial"/>
              </a:rPr>
              <a:t>Linnemann,</a:t>
            </a:r>
            <a:r>
              <a:rPr dirty="0" sz="900" spc="-4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Wendy</a:t>
            </a:r>
            <a:r>
              <a:rPr dirty="0" sz="900" spc="-3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C</a:t>
            </a:r>
            <a:r>
              <a:rPr dirty="0" sz="900" spc="-1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Moore,</a:t>
            </a:r>
            <a:r>
              <a:rPr dirty="0" sz="900" spc="-2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Luis</a:t>
            </a:r>
            <a:r>
              <a:rPr dirty="0" sz="900" spc="-2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A</a:t>
            </a:r>
            <a:r>
              <a:rPr dirty="0" sz="900" spc="-2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Perez-</a:t>
            </a:r>
            <a:r>
              <a:rPr dirty="0" sz="900" spc="-10" b="1">
                <a:latin typeface="Arial"/>
                <a:cs typeface="Arial"/>
              </a:rPr>
              <a:t>de-</a:t>
            </a:r>
            <a:r>
              <a:rPr dirty="0" sz="900" b="1">
                <a:latin typeface="Arial"/>
                <a:cs typeface="Arial"/>
              </a:rPr>
              <a:t>Llano,</a:t>
            </a:r>
            <a:r>
              <a:rPr dirty="0" sz="900" spc="-4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Linda</a:t>
            </a:r>
            <a:r>
              <a:rPr dirty="0" sz="900" spc="-2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M</a:t>
            </a:r>
            <a:r>
              <a:rPr dirty="0" sz="900" spc="-2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Rasmussen,</a:t>
            </a:r>
            <a:r>
              <a:rPr dirty="0" sz="900" spc="-3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Johannes</a:t>
            </a:r>
            <a:r>
              <a:rPr dirty="0" sz="900" spc="-30" b="1">
                <a:latin typeface="Arial"/>
                <a:cs typeface="Arial"/>
              </a:rPr>
              <a:t> </a:t>
            </a:r>
            <a:r>
              <a:rPr dirty="0" sz="900" spc="-50" b="1">
                <a:latin typeface="Arial"/>
                <a:cs typeface="Arial"/>
              </a:rPr>
              <a:t>M</a:t>
            </a:r>
            <a:r>
              <a:rPr dirty="0" sz="900" b="1">
                <a:latin typeface="Arial"/>
                <a:cs typeface="Arial"/>
              </a:rPr>
              <a:t> Schmid,</a:t>
            </a:r>
            <a:r>
              <a:rPr dirty="0" sz="900" spc="-5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Salman</a:t>
            </a:r>
            <a:r>
              <a:rPr dirty="0" sz="900" spc="-2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Siddiqui,</a:t>
            </a:r>
            <a:r>
              <a:rPr dirty="0" sz="900" spc="-3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Marianna</a:t>
            </a:r>
            <a:r>
              <a:rPr dirty="0" sz="900" spc="-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Alacqua,</a:t>
            </a:r>
            <a:r>
              <a:rPr dirty="0" sz="900" spc="-2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Trung</a:t>
            </a:r>
            <a:r>
              <a:rPr dirty="0" sz="900" spc="-2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N</a:t>
            </a:r>
            <a:r>
              <a:rPr dirty="0" sz="900" spc="-1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Tran,</a:t>
            </a:r>
            <a:r>
              <a:rPr dirty="0" sz="900" spc="-3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Charlotte</a:t>
            </a:r>
            <a:r>
              <a:rPr dirty="0" sz="900" spc="-1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Suppli</a:t>
            </a:r>
            <a:r>
              <a:rPr dirty="0" sz="900" spc="-2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Ulrik,</a:t>
            </a:r>
            <a:r>
              <a:rPr dirty="0" sz="900" spc="-1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John</a:t>
            </a:r>
            <a:r>
              <a:rPr dirty="0" sz="900" spc="-2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W</a:t>
            </a:r>
            <a:r>
              <a:rPr dirty="0" sz="900" spc="-2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Upham,</a:t>
            </a:r>
            <a:r>
              <a:rPr dirty="0" sz="900" spc="-2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Eileen</a:t>
            </a:r>
            <a:r>
              <a:rPr dirty="0" sz="900" spc="-2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Wang,</a:t>
            </a:r>
            <a:r>
              <a:rPr dirty="0" sz="900" spc="-2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Lakmini</a:t>
            </a:r>
            <a:r>
              <a:rPr dirty="0" sz="900" spc="-35" b="1">
                <a:latin typeface="Arial"/>
                <a:cs typeface="Arial"/>
              </a:rPr>
              <a:t> </a:t>
            </a:r>
            <a:r>
              <a:rPr dirty="0" sz="900" spc="-10" b="1">
                <a:latin typeface="Arial"/>
                <a:cs typeface="Arial"/>
              </a:rPr>
              <a:t>Bulathsinhala,</a:t>
            </a:r>
            <a:r>
              <a:rPr dirty="0" sz="900" spc="-4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Victoria</a:t>
            </a:r>
            <a:r>
              <a:rPr dirty="0" sz="900" spc="-2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A</a:t>
            </a:r>
            <a:r>
              <a:rPr dirty="0" sz="900" spc="-1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Carter,</a:t>
            </a:r>
            <a:r>
              <a:rPr dirty="0" sz="900" spc="-10" b="1">
                <a:latin typeface="Arial"/>
                <a:cs typeface="Arial"/>
              </a:rPr>
              <a:t> </a:t>
            </a:r>
            <a:r>
              <a:rPr dirty="0" sz="900" spc="-20" b="1">
                <a:latin typeface="Arial"/>
                <a:cs typeface="Arial"/>
              </a:rPr>
              <a:t>Isha </a:t>
            </a:r>
            <a:r>
              <a:rPr dirty="0" sz="900" b="1">
                <a:latin typeface="Arial"/>
                <a:cs typeface="Arial"/>
              </a:rPr>
              <a:t>Chaudhry,</a:t>
            </a:r>
            <a:r>
              <a:rPr dirty="0" sz="900" spc="-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Neva</a:t>
            </a:r>
            <a:r>
              <a:rPr dirty="0" sz="900" spc="-2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Eleangovan,</a:t>
            </a:r>
            <a:r>
              <a:rPr dirty="0" sz="900" spc="-4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Ruth</a:t>
            </a:r>
            <a:r>
              <a:rPr dirty="0" sz="900" spc="-2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B</a:t>
            </a:r>
            <a:r>
              <a:rPr dirty="0" sz="900" spc="-2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Murray,</a:t>
            </a:r>
            <a:r>
              <a:rPr dirty="0" sz="900" spc="1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Chris</a:t>
            </a:r>
            <a:r>
              <a:rPr dirty="0" sz="900" spc="-3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A</a:t>
            </a:r>
            <a:r>
              <a:rPr dirty="0" sz="900" spc="-2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Price,</a:t>
            </a:r>
            <a:r>
              <a:rPr dirty="0" sz="900" spc="-3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David</a:t>
            </a:r>
            <a:r>
              <a:rPr dirty="0" sz="900" spc="-2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B</a:t>
            </a:r>
            <a:r>
              <a:rPr dirty="0" sz="900" spc="-25" b="1">
                <a:latin typeface="Arial"/>
                <a:cs typeface="Arial"/>
              </a:rPr>
              <a:t> </a:t>
            </a:r>
            <a:r>
              <a:rPr dirty="0" sz="900" spc="-10" b="1">
                <a:latin typeface="Arial"/>
                <a:cs typeface="Arial"/>
              </a:rPr>
              <a:t>Price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67004" y="2147062"/>
            <a:ext cx="7740650" cy="63627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solidFill>
                  <a:srgbClr val="FFFFFF"/>
                </a:solidFill>
              </a:rPr>
              <a:t>Real</a:t>
            </a:r>
            <a:r>
              <a:rPr dirty="0" sz="2000" spc="-40">
                <a:solidFill>
                  <a:srgbClr val="FFFFFF"/>
                </a:solidFill>
              </a:rPr>
              <a:t> </a:t>
            </a:r>
            <a:r>
              <a:rPr dirty="0" sz="2000">
                <a:solidFill>
                  <a:srgbClr val="FFFFFF"/>
                </a:solidFill>
              </a:rPr>
              <a:t>World</a:t>
            </a:r>
            <a:r>
              <a:rPr dirty="0" sz="2000" spc="-40">
                <a:solidFill>
                  <a:srgbClr val="FFFFFF"/>
                </a:solidFill>
              </a:rPr>
              <a:t> </a:t>
            </a:r>
            <a:r>
              <a:rPr dirty="0" sz="2000">
                <a:solidFill>
                  <a:srgbClr val="FFFFFF"/>
                </a:solidFill>
              </a:rPr>
              <a:t>Biologic</a:t>
            </a:r>
            <a:r>
              <a:rPr dirty="0" sz="2000" spc="-35">
                <a:solidFill>
                  <a:srgbClr val="FFFFFF"/>
                </a:solidFill>
              </a:rPr>
              <a:t> </a:t>
            </a:r>
            <a:r>
              <a:rPr dirty="0" sz="2000">
                <a:solidFill>
                  <a:srgbClr val="FFFFFF"/>
                </a:solidFill>
              </a:rPr>
              <a:t>Use</a:t>
            </a:r>
            <a:r>
              <a:rPr dirty="0" sz="2000" spc="-35">
                <a:solidFill>
                  <a:srgbClr val="FFFFFF"/>
                </a:solidFill>
              </a:rPr>
              <a:t> </a:t>
            </a:r>
            <a:r>
              <a:rPr dirty="0" sz="2000">
                <a:solidFill>
                  <a:srgbClr val="FFFFFF"/>
                </a:solidFill>
              </a:rPr>
              <a:t>and</a:t>
            </a:r>
            <a:r>
              <a:rPr dirty="0" sz="2000" spc="-15">
                <a:solidFill>
                  <a:srgbClr val="FFFFFF"/>
                </a:solidFill>
              </a:rPr>
              <a:t> </a:t>
            </a:r>
            <a:r>
              <a:rPr dirty="0" sz="2000">
                <a:solidFill>
                  <a:srgbClr val="FFFFFF"/>
                </a:solidFill>
              </a:rPr>
              <a:t>Switch</a:t>
            </a:r>
            <a:r>
              <a:rPr dirty="0" sz="2000" spc="-60">
                <a:solidFill>
                  <a:srgbClr val="FFFFFF"/>
                </a:solidFill>
              </a:rPr>
              <a:t> </a:t>
            </a:r>
            <a:r>
              <a:rPr dirty="0" sz="2000">
                <a:solidFill>
                  <a:srgbClr val="FFFFFF"/>
                </a:solidFill>
              </a:rPr>
              <a:t>Patterns</a:t>
            </a:r>
            <a:r>
              <a:rPr dirty="0" sz="2000" spc="-55">
                <a:solidFill>
                  <a:srgbClr val="FFFFFF"/>
                </a:solidFill>
              </a:rPr>
              <a:t> </a:t>
            </a:r>
            <a:r>
              <a:rPr dirty="0" sz="2000">
                <a:solidFill>
                  <a:srgbClr val="FFFFFF"/>
                </a:solidFill>
              </a:rPr>
              <a:t>in</a:t>
            </a:r>
            <a:r>
              <a:rPr dirty="0" sz="2000" spc="-30">
                <a:solidFill>
                  <a:srgbClr val="FFFFFF"/>
                </a:solidFill>
              </a:rPr>
              <a:t> </a:t>
            </a:r>
            <a:r>
              <a:rPr dirty="0" sz="2000">
                <a:solidFill>
                  <a:srgbClr val="FFFFFF"/>
                </a:solidFill>
              </a:rPr>
              <a:t>Severe</a:t>
            </a:r>
            <a:r>
              <a:rPr dirty="0" sz="2000" spc="-10">
                <a:solidFill>
                  <a:srgbClr val="FFFFFF"/>
                </a:solidFill>
              </a:rPr>
              <a:t> Asthma:</a:t>
            </a:r>
            <a:endParaRPr sz="2000"/>
          </a:p>
          <a:p>
            <a:pPr algn="ctr" marL="5715">
              <a:lnSpc>
                <a:spcPct val="100000"/>
              </a:lnSpc>
            </a:pPr>
            <a:r>
              <a:rPr dirty="0" sz="2000">
                <a:solidFill>
                  <a:srgbClr val="FFFFFF"/>
                </a:solidFill>
              </a:rPr>
              <a:t>Data</a:t>
            </a:r>
            <a:r>
              <a:rPr dirty="0" sz="2000" spc="-60">
                <a:solidFill>
                  <a:srgbClr val="FFFFFF"/>
                </a:solidFill>
              </a:rPr>
              <a:t> </a:t>
            </a:r>
            <a:r>
              <a:rPr dirty="0" sz="2000">
                <a:solidFill>
                  <a:srgbClr val="FFFFFF"/>
                </a:solidFill>
              </a:rPr>
              <a:t>from</a:t>
            </a:r>
            <a:r>
              <a:rPr dirty="0" sz="2000" spc="-45">
                <a:solidFill>
                  <a:srgbClr val="FFFFFF"/>
                </a:solidFill>
              </a:rPr>
              <a:t> </a:t>
            </a:r>
            <a:r>
              <a:rPr dirty="0" sz="2000">
                <a:solidFill>
                  <a:srgbClr val="FFFFFF"/>
                </a:solidFill>
              </a:rPr>
              <a:t>the</a:t>
            </a:r>
            <a:r>
              <a:rPr dirty="0" sz="2000" spc="-35">
                <a:solidFill>
                  <a:srgbClr val="FFFFFF"/>
                </a:solidFill>
              </a:rPr>
              <a:t> </a:t>
            </a:r>
            <a:r>
              <a:rPr dirty="0" sz="2000">
                <a:solidFill>
                  <a:srgbClr val="FFFFFF"/>
                </a:solidFill>
              </a:rPr>
              <a:t>International</a:t>
            </a:r>
            <a:r>
              <a:rPr dirty="0" sz="2000" spc="-70">
                <a:solidFill>
                  <a:srgbClr val="FFFFFF"/>
                </a:solidFill>
              </a:rPr>
              <a:t> </a:t>
            </a:r>
            <a:r>
              <a:rPr dirty="0" sz="2000">
                <a:solidFill>
                  <a:srgbClr val="FFFFFF"/>
                </a:solidFill>
              </a:rPr>
              <a:t>Severe</a:t>
            </a:r>
            <a:r>
              <a:rPr dirty="0" sz="2000" spc="-20">
                <a:solidFill>
                  <a:srgbClr val="FFFFFF"/>
                </a:solidFill>
              </a:rPr>
              <a:t> </a:t>
            </a:r>
            <a:r>
              <a:rPr dirty="0" sz="2000">
                <a:solidFill>
                  <a:srgbClr val="FFFFFF"/>
                </a:solidFill>
              </a:rPr>
              <a:t>Asthma</a:t>
            </a:r>
            <a:r>
              <a:rPr dirty="0" sz="2000" spc="-40">
                <a:solidFill>
                  <a:srgbClr val="FFFFFF"/>
                </a:solidFill>
              </a:rPr>
              <a:t> </a:t>
            </a:r>
            <a:r>
              <a:rPr dirty="0" sz="2000" spc="-10">
                <a:solidFill>
                  <a:srgbClr val="FFFFFF"/>
                </a:solidFill>
              </a:rPr>
              <a:t>Registry</a:t>
            </a:r>
            <a:endParaRPr sz="2000"/>
          </a:p>
        </p:txBody>
      </p:sp>
      <p:sp>
        <p:nvSpPr>
          <p:cNvPr id="4" name="object 4" descr=""/>
          <p:cNvSpPr txBox="1"/>
          <p:nvPr/>
        </p:nvSpPr>
        <p:spPr>
          <a:xfrm>
            <a:off x="2685033" y="2757043"/>
            <a:ext cx="3711575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b="1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20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2000" spc="-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FFFFFF"/>
                </a:solidFill>
                <a:latin typeface="Arial"/>
                <a:cs typeface="Arial"/>
              </a:rPr>
              <a:t>US</a:t>
            </a:r>
            <a:r>
              <a:rPr dirty="0" sz="20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FFFFFF"/>
                </a:solidFill>
                <a:latin typeface="Arial"/>
                <a:cs typeface="Arial"/>
              </a:rPr>
              <a:t>CHRONICLE</a:t>
            </a:r>
            <a:r>
              <a:rPr dirty="0" sz="2000" spc="-5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spc="-10" b="1">
                <a:solidFill>
                  <a:srgbClr val="FFFFFF"/>
                </a:solidFill>
                <a:latin typeface="Arial"/>
                <a:cs typeface="Arial"/>
              </a:rPr>
              <a:t>Study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1853183" y="1490472"/>
            <a:ext cx="5930265" cy="2688590"/>
            <a:chOff x="1853183" y="1490472"/>
            <a:chExt cx="5930265" cy="2688590"/>
          </a:xfrm>
        </p:grpSpPr>
        <p:sp>
          <p:nvSpPr>
            <p:cNvPr id="3" name="object 3" descr=""/>
            <p:cNvSpPr/>
            <p:nvPr/>
          </p:nvSpPr>
          <p:spPr>
            <a:xfrm>
              <a:off x="2136648" y="1490471"/>
              <a:ext cx="4706620" cy="2684145"/>
            </a:xfrm>
            <a:custGeom>
              <a:avLst/>
              <a:gdLst/>
              <a:ahLst/>
              <a:cxnLst/>
              <a:rect l="l" t="t" r="r" b="b"/>
              <a:pathLst>
                <a:path w="4706620" h="2684145">
                  <a:moveTo>
                    <a:pt x="259080" y="236220"/>
                  </a:moveTo>
                  <a:lnTo>
                    <a:pt x="0" y="236220"/>
                  </a:lnTo>
                  <a:lnTo>
                    <a:pt x="0" y="2683764"/>
                  </a:lnTo>
                  <a:lnTo>
                    <a:pt x="259080" y="2683764"/>
                  </a:lnTo>
                  <a:lnTo>
                    <a:pt x="259080" y="236220"/>
                  </a:lnTo>
                  <a:close/>
                </a:path>
                <a:path w="4706620" h="2684145">
                  <a:moveTo>
                    <a:pt x="1740408" y="74676"/>
                  </a:moveTo>
                  <a:lnTo>
                    <a:pt x="1482852" y="74676"/>
                  </a:lnTo>
                  <a:lnTo>
                    <a:pt x="1482852" y="2683764"/>
                  </a:lnTo>
                  <a:lnTo>
                    <a:pt x="1740408" y="2683764"/>
                  </a:lnTo>
                  <a:lnTo>
                    <a:pt x="1740408" y="74676"/>
                  </a:lnTo>
                  <a:close/>
                </a:path>
                <a:path w="4706620" h="2684145">
                  <a:moveTo>
                    <a:pt x="3223260" y="387096"/>
                  </a:moveTo>
                  <a:lnTo>
                    <a:pt x="2964180" y="387096"/>
                  </a:lnTo>
                  <a:lnTo>
                    <a:pt x="2964180" y="2683764"/>
                  </a:lnTo>
                  <a:lnTo>
                    <a:pt x="3223260" y="2683764"/>
                  </a:lnTo>
                  <a:lnTo>
                    <a:pt x="3223260" y="387096"/>
                  </a:lnTo>
                  <a:close/>
                </a:path>
                <a:path w="4706620" h="2684145">
                  <a:moveTo>
                    <a:pt x="4706112" y="0"/>
                  </a:moveTo>
                  <a:lnTo>
                    <a:pt x="4447032" y="0"/>
                  </a:lnTo>
                  <a:lnTo>
                    <a:pt x="4447032" y="2683764"/>
                  </a:lnTo>
                  <a:lnTo>
                    <a:pt x="4706112" y="2683764"/>
                  </a:lnTo>
                  <a:lnTo>
                    <a:pt x="4706112" y="0"/>
                  </a:lnTo>
                  <a:close/>
                </a:path>
              </a:pathLst>
            </a:custGeom>
            <a:solidFill>
              <a:srgbClr val="07376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2465832" y="3767327"/>
              <a:ext cx="4704715" cy="407034"/>
            </a:xfrm>
            <a:custGeom>
              <a:avLst/>
              <a:gdLst/>
              <a:ahLst/>
              <a:cxnLst/>
              <a:rect l="l" t="t" r="r" b="b"/>
              <a:pathLst>
                <a:path w="4704715" h="407035">
                  <a:moveTo>
                    <a:pt x="257556" y="89916"/>
                  </a:moveTo>
                  <a:lnTo>
                    <a:pt x="0" y="89916"/>
                  </a:lnTo>
                  <a:lnTo>
                    <a:pt x="0" y="406908"/>
                  </a:lnTo>
                  <a:lnTo>
                    <a:pt x="257556" y="406908"/>
                  </a:lnTo>
                  <a:lnTo>
                    <a:pt x="257556" y="89916"/>
                  </a:lnTo>
                  <a:close/>
                </a:path>
                <a:path w="4704715" h="407035">
                  <a:moveTo>
                    <a:pt x="1740408" y="242316"/>
                  </a:moveTo>
                  <a:lnTo>
                    <a:pt x="1481328" y="242316"/>
                  </a:lnTo>
                  <a:lnTo>
                    <a:pt x="1481328" y="406908"/>
                  </a:lnTo>
                  <a:lnTo>
                    <a:pt x="1740408" y="406908"/>
                  </a:lnTo>
                  <a:lnTo>
                    <a:pt x="1740408" y="242316"/>
                  </a:lnTo>
                  <a:close/>
                </a:path>
                <a:path w="4704715" h="407035">
                  <a:moveTo>
                    <a:pt x="3223260" y="0"/>
                  </a:moveTo>
                  <a:lnTo>
                    <a:pt x="2964180" y="0"/>
                  </a:lnTo>
                  <a:lnTo>
                    <a:pt x="2964180" y="406908"/>
                  </a:lnTo>
                  <a:lnTo>
                    <a:pt x="3223260" y="406908"/>
                  </a:lnTo>
                  <a:lnTo>
                    <a:pt x="3223260" y="0"/>
                  </a:lnTo>
                  <a:close/>
                </a:path>
                <a:path w="4704715" h="407035">
                  <a:moveTo>
                    <a:pt x="4704588" y="236220"/>
                  </a:moveTo>
                  <a:lnTo>
                    <a:pt x="4447032" y="236220"/>
                  </a:lnTo>
                  <a:lnTo>
                    <a:pt x="4447032" y="406908"/>
                  </a:lnTo>
                  <a:lnTo>
                    <a:pt x="4704588" y="406908"/>
                  </a:lnTo>
                  <a:lnTo>
                    <a:pt x="4704588" y="236220"/>
                  </a:lnTo>
                  <a:close/>
                </a:path>
              </a:pathLst>
            </a:custGeom>
            <a:solidFill>
              <a:srgbClr val="0C5EA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2793492" y="3776472"/>
              <a:ext cx="4706620" cy="398145"/>
            </a:xfrm>
            <a:custGeom>
              <a:avLst/>
              <a:gdLst/>
              <a:ahLst/>
              <a:cxnLst/>
              <a:rect l="l" t="t" r="r" b="b"/>
              <a:pathLst>
                <a:path w="4706620" h="398145">
                  <a:moveTo>
                    <a:pt x="259080" y="62484"/>
                  </a:moveTo>
                  <a:lnTo>
                    <a:pt x="0" y="62484"/>
                  </a:lnTo>
                  <a:lnTo>
                    <a:pt x="0" y="397764"/>
                  </a:lnTo>
                  <a:lnTo>
                    <a:pt x="259080" y="397764"/>
                  </a:lnTo>
                  <a:lnTo>
                    <a:pt x="259080" y="62484"/>
                  </a:lnTo>
                  <a:close/>
                </a:path>
                <a:path w="4706620" h="398145">
                  <a:moveTo>
                    <a:pt x="1741932" y="71628"/>
                  </a:moveTo>
                  <a:lnTo>
                    <a:pt x="1482852" y="71628"/>
                  </a:lnTo>
                  <a:lnTo>
                    <a:pt x="1482852" y="397764"/>
                  </a:lnTo>
                  <a:lnTo>
                    <a:pt x="1741932" y="397764"/>
                  </a:lnTo>
                  <a:lnTo>
                    <a:pt x="1741932" y="71628"/>
                  </a:lnTo>
                  <a:close/>
                </a:path>
                <a:path w="4706620" h="398145">
                  <a:moveTo>
                    <a:pt x="3223260" y="0"/>
                  </a:moveTo>
                  <a:lnTo>
                    <a:pt x="2964180" y="0"/>
                  </a:lnTo>
                  <a:lnTo>
                    <a:pt x="2964180" y="397764"/>
                  </a:lnTo>
                  <a:lnTo>
                    <a:pt x="3223260" y="397764"/>
                  </a:lnTo>
                  <a:lnTo>
                    <a:pt x="3223260" y="0"/>
                  </a:lnTo>
                  <a:close/>
                </a:path>
                <a:path w="4706620" h="398145">
                  <a:moveTo>
                    <a:pt x="4706112" y="152400"/>
                  </a:moveTo>
                  <a:lnTo>
                    <a:pt x="4447032" y="152400"/>
                  </a:lnTo>
                  <a:lnTo>
                    <a:pt x="4447032" y="397764"/>
                  </a:lnTo>
                  <a:lnTo>
                    <a:pt x="4706112" y="397764"/>
                  </a:lnTo>
                  <a:lnTo>
                    <a:pt x="4706112" y="152400"/>
                  </a:lnTo>
                  <a:close/>
                </a:path>
              </a:pathLst>
            </a:custGeom>
            <a:solidFill>
              <a:srgbClr val="FF99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1853183" y="4174236"/>
              <a:ext cx="5930265" cy="0"/>
            </a:xfrm>
            <a:custGeom>
              <a:avLst/>
              <a:gdLst/>
              <a:ahLst/>
              <a:cxnLst/>
              <a:rect l="l" t="t" r="r" b="b"/>
              <a:pathLst>
                <a:path w="5930265" h="0">
                  <a:moveTo>
                    <a:pt x="0" y="0"/>
                  </a:moveTo>
                  <a:lnTo>
                    <a:pt x="5929884" y="0"/>
                  </a:lnTo>
                </a:path>
              </a:pathLst>
            </a:custGeom>
            <a:ln w="9525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2188845" y="1517650"/>
            <a:ext cx="15367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Arial"/>
                <a:cs typeface="Arial"/>
              </a:rPr>
              <a:t>79</a:t>
            </a:r>
            <a:endParaRPr sz="9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3624198" y="1356486"/>
            <a:ext cx="24892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>
                <a:latin typeface="Arial"/>
                <a:cs typeface="Arial"/>
              </a:rPr>
              <a:t>84.2</a:t>
            </a:r>
            <a:endParaRPr sz="900">
              <a:latin typeface="Arial"/>
              <a:cs typeface="Aria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5106670" y="1669541"/>
            <a:ext cx="24892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>
                <a:latin typeface="Arial"/>
                <a:cs typeface="Arial"/>
              </a:rPr>
              <a:t>74.1</a:t>
            </a:r>
            <a:endParaRPr sz="900">
              <a:latin typeface="Arial"/>
              <a:cs typeface="Arial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6589268" y="1282065"/>
            <a:ext cx="24892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>
                <a:latin typeface="Arial"/>
                <a:cs typeface="Arial"/>
              </a:rPr>
              <a:t>86.6</a:t>
            </a:r>
            <a:endParaRPr sz="9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2470150" y="3649726"/>
            <a:ext cx="24892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>
                <a:latin typeface="Arial"/>
                <a:cs typeface="Arial"/>
              </a:rPr>
              <a:t>10.2</a:t>
            </a:r>
            <a:endParaRPr sz="9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984752" y="3801567"/>
            <a:ext cx="18478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Arial"/>
                <a:cs typeface="Arial"/>
              </a:rPr>
              <a:t>5.3</a:t>
            </a:r>
            <a:endParaRPr sz="900">
              <a:latin typeface="Arial"/>
              <a:cs typeface="Aria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5435346" y="3559809"/>
            <a:ext cx="24892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>
                <a:latin typeface="Arial"/>
                <a:cs typeface="Arial"/>
              </a:rPr>
              <a:t>13.1</a:t>
            </a:r>
            <a:endParaRPr sz="9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6949820" y="3795471"/>
            <a:ext cx="18478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Arial"/>
                <a:cs typeface="Arial"/>
              </a:rPr>
              <a:t>5.5</a:t>
            </a:r>
            <a:endParaRPr sz="9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2798826" y="3631183"/>
            <a:ext cx="24892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>
                <a:latin typeface="Arial"/>
                <a:cs typeface="Arial"/>
              </a:rPr>
              <a:t>10.8</a:t>
            </a:r>
            <a:endParaRPr sz="9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4281296" y="3640023"/>
            <a:ext cx="248920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>
                <a:latin typeface="Arial"/>
                <a:cs typeface="Arial"/>
              </a:rPr>
              <a:t>10.5</a:t>
            </a:r>
            <a:endParaRPr sz="9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5763895" y="3569334"/>
            <a:ext cx="24892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0">
                <a:latin typeface="Arial"/>
                <a:cs typeface="Arial"/>
              </a:rPr>
              <a:t>12.8</a:t>
            </a:r>
            <a:endParaRPr sz="900">
              <a:latin typeface="Arial"/>
              <a:cs typeface="Aria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7278369" y="3721100"/>
            <a:ext cx="18478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Arial"/>
                <a:cs typeface="Arial"/>
              </a:rPr>
              <a:t>7.9</a:t>
            </a:r>
            <a:endParaRPr sz="900">
              <a:latin typeface="Arial"/>
              <a:cs typeface="Aria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1679194" y="4084116"/>
            <a:ext cx="895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0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1615821" y="3774440"/>
            <a:ext cx="15367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Arial"/>
                <a:cs typeface="Arial"/>
              </a:rPr>
              <a:t>10</a:t>
            </a:r>
            <a:endParaRPr sz="900">
              <a:latin typeface="Arial"/>
              <a:cs typeface="Aria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1615821" y="3464433"/>
            <a:ext cx="15367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Arial"/>
                <a:cs typeface="Arial"/>
              </a:rPr>
              <a:t>20</a:t>
            </a:r>
            <a:endParaRPr sz="900">
              <a:latin typeface="Arial"/>
              <a:cs typeface="Arial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1615821" y="1914905"/>
            <a:ext cx="153670" cy="1402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Arial"/>
                <a:cs typeface="Arial"/>
              </a:rPr>
              <a:t>70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25"/>
              </a:spcBef>
            </a:pP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900" spc="-25">
                <a:latin typeface="Arial"/>
                <a:cs typeface="Arial"/>
              </a:rPr>
              <a:t>60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25"/>
              </a:spcBef>
            </a:pP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900" spc="-25">
                <a:latin typeface="Arial"/>
                <a:cs typeface="Arial"/>
              </a:rPr>
              <a:t>50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25"/>
              </a:spcBef>
            </a:pP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900" spc="-25">
                <a:latin typeface="Arial"/>
                <a:cs typeface="Arial"/>
              </a:rPr>
              <a:t>40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25"/>
              </a:spcBef>
            </a:pP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900" spc="-25">
                <a:latin typeface="Arial"/>
                <a:cs typeface="Arial"/>
              </a:rPr>
              <a:t>30</a:t>
            </a:r>
            <a:endParaRPr sz="900">
              <a:latin typeface="Arial"/>
              <a:cs typeface="Aria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1615821" y="1605153"/>
            <a:ext cx="15367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Arial"/>
                <a:cs typeface="Arial"/>
              </a:rPr>
              <a:t>80</a:t>
            </a:r>
            <a:endParaRPr sz="90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1615821" y="1295146"/>
            <a:ext cx="15367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Arial"/>
                <a:cs typeface="Arial"/>
              </a:rPr>
              <a:t>90</a:t>
            </a:r>
            <a:endParaRPr sz="900">
              <a:latin typeface="Arial"/>
              <a:cs typeface="Arial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1552194" y="985265"/>
            <a:ext cx="2159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Arial"/>
                <a:cs typeface="Arial"/>
              </a:rPr>
              <a:t>100</a:t>
            </a:r>
            <a:endParaRPr sz="900">
              <a:latin typeface="Arial"/>
              <a:cs typeface="Arial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2209292" y="4220362"/>
            <a:ext cx="77152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Arial"/>
                <a:cs typeface="Arial"/>
              </a:rPr>
              <a:t>Total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(n=3531)</a:t>
            </a:r>
            <a:endParaRPr sz="900">
              <a:latin typeface="Arial"/>
              <a:cs typeface="Arial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5062854" y="4220362"/>
            <a:ext cx="99441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Arial"/>
                <a:cs typeface="Arial"/>
              </a:rPr>
              <a:t>USA</a:t>
            </a:r>
            <a:r>
              <a:rPr dirty="0" sz="900" spc="-1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only </a:t>
            </a:r>
            <a:r>
              <a:rPr dirty="0" sz="900" spc="-10">
                <a:latin typeface="Arial"/>
                <a:cs typeface="Arial"/>
              </a:rPr>
              <a:t>(n=2127)</a:t>
            </a:r>
            <a:endParaRPr sz="900">
              <a:latin typeface="Arial"/>
              <a:cs typeface="Arial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6542278" y="4220362"/>
            <a:ext cx="100076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10">
                <a:latin typeface="Arial"/>
                <a:cs typeface="Arial"/>
              </a:rPr>
              <a:t>Non-</a:t>
            </a:r>
            <a:r>
              <a:rPr dirty="0" sz="900">
                <a:latin typeface="Arial"/>
                <a:cs typeface="Arial"/>
              </a:rPr>
              <a:t>USA</a:t>
            </a:r>
            <a:r>
              <a:rPr dirty="0" sz="900" spc="30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(n=1404)</a:t>
            </a:r>
            <a:endParaRPr sz="900">
              <a:latin typeface="Arial"/>
              <a:cs typeface="Arial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1372406" y="1894353"/>
            <a:ext cx="167005" cy="146367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Arial"/>
                <a:cs typeface="Arial"/>
              </a:rPr>
              <a:t>Proportion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patients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(%)</a:t>
            </a:r>
            <a:endParaRPr sz="1000">
              <a:latin typeface="Arial"/>
              <a:cs typeface="Arial"/>
            </a:endParaRPr>
          </a:p>
        </p:txBody>
      </p:sp>
      <p:sp>
        <p:nvSpPr>
          <p:cNvPr id="30" name="object 30" descr=""/>
          <p:cNvSpPr/>
          <p:nvPr/>
        </p:nvSpPr>
        <p:spPr>
          <a:xfrm>
            <a:off x="3645408" y="4524755"/>
            <a:ext cx="56515" cy="58419"/>
          </a:xfrm>
          <a:custGeom>
            <a:avLst/>
            <a:gdLst/>
            <a:ahLst/>
            <a:cxnLst/>
            <a:rect l="l" t="t" r="r" b="b"/>
            <a:pathLst>
              <a:path w="56514" h="58420">
                <a:moveTo>
                  <a:pt x="56387" y="0"/>
                </a:moveTo>
                <a:lnTo>
                  <a:pt x="0" y="0"/>
                </a:lnTo>
                <a:lnTo>
                  <a:pt x="0" y="57912"/>
                </a:lnTo>
                <a:lnTo>
                  <a:pt x="56387" y="57912"/>
                </a:lnTo>
                <a:lnTo>
                  <a:pt x="56387" y="0"/>
                </a:lnTo>
                <a:close/>
              </a:path>
            </a:pathLst>
          </a:custGeom>
          <a:solidFill>
            <a:srgbClr val="07376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 descr=""/>
          <p:cNvSpPr/>
          <p:nvPr/>
        </p:nvSpPr>
        <p:spPr>
          <a:xfrm>
            <a:off x="4367784" y="4524755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57912" y="0"/>
                </a:moveTo>
                <a:lnTo>
                  <a:pt x="0" y="0"/>
                </a:lnTo>
                <a:lnTo>
                  <a:pt x="0" y="57912"/>
                </a:lnTo>
                <a:lnTo>
                  <a:pt x="57912" y="57912"/>
                </a:lnTo>
                <a:lnTo>
                  <a:pt x="57912" y="0"/>
                </a:lnTo>
                <a:close/>
              </a:path>
            </a:pathLst>
          </a:custGeom>
          <a:solidFill>
            <a:srgbClr val="0C5EA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 descr=""/>
          <p:cNvSpPr/>
          <p:nvPr/>
        </p:nvSpPr>
        <p:spPr>
          <a:xfrm>
            <a:off x="4997196" y="4524755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57912" y="0"/>
                </a:moveTo>
                <a:lnTo>
                  <a:pt x="0" y="0"/>
                </a:lnTo>
                <a:lnTo>
                  <a:pt x="0" y="57912"/>
                </a:lnTo>
                <a:lnTo>
                  <a:pt x="57912" y="57912"/>
                </a:lnTo>
                <a:lnTo>
                  <a:pt x="57912" y="0"/>
                </a:lnTo>
                <a:close/>
              </a:path>
            </a:pathLst>
          </a:custGeom>
          <a:solidFill>
            <a:srgbClr val="FF99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 descr=""/>
          <p:cNvSpPr txBox="1"/>
          <p:nvPr/>
        </p:nvSpPr>
        <p:spPr>
          <a:xfrm>
            <a:off x="3669538" y="4220362"/>
            <a:ext cx="1886585" cy="40703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Arial"/>
                <a:cs typeface="Arial"/>
              </a:rPr>
              <a:t>eCRF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(n=2656)</a:t>
            </a:r>
            <a:endParaRPr sz="900">
              <a:latin typeface="Arial"/>
              <a:cs typeface="Arial"/>
            </a:endParaRPr>
          </a:p>
          <a:p>
            <a:pPr marL="57150">
              <a:lnSpc>
                <a:spcPct val="100000"/>
              </a:lnSpc>
              <a:spcBef>
                <a:spcPts val="845"/>
              </a:spcBef>
              <a:tabLst>
                <a:tab pos="781050" algn="l"/>
                <a:tab pos="1409065" algn="l"/>
              </a:tabLst>
            </a:pPr>
            <a:r>
              <a:rPr dirty="0" sz="900" spc="-10">
                <a:latin typeface="Arial"/>
                <a:cs typeface="Arial"/>
              </a:rPr>
              <a:t>Continued</a:t>
            </a:r>
            <a:r>
              <a:rPr dirty="0" sz="900">
                <a:latin typeface="Arial"/>
                <a:cs typeface="Arial"/>
              </a:rPr>
              <a:t>	</a:t>
            </a:r>
            <a:r>
              <a:rPr dirty="0" sz="900" spc="-10">
                <a:latin typeface="Arial"/>
                <a:cs typeface="Arial"/>
              </a:rPr>
              <a:t>Stopped</a:t>
            </a:r>
            <a:r>
              <a:rPr dirty="0" sz="900">
                <a:latin typeface="Arial"/>
                <a:cs typeface="Arial"/>
              </a:rPr>
              <a:t>	</a:t>
            </a:r>
            <a:r>
              <a:rPr dirty="0" sz="900" spc="-10">
                <a:latin typeface="Arial"/>
                <a:cs typeface="Arial"/>
              </a:rPr>
              <a:t>Switched</a:t>
            </a:r>
            <a:endParaRPr sz="900">
              <a:latin typeface="Arial"/>
              <a:cs typeface="Arial"/>
            </a:endParaRPr>
          </a:p>
        </p:txBody>
      </p:sp>
      <p:sp>
        <p:nvSpPr>
          <p:cNvPr id="37" name="object 37" descr=""/>
          <p:cNvSpPr txBox="1"/>
          <p:nvPr/>
        </p:nvSpPr>
        <p:spPr>
          <a:xfrm>
            <a:off x="78739" y="4999029"/>
            <a:ext cx="2230120" cy="11112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 sz="600" spc="-10">
                <a:latin typeface="Arial"/>
                <a:cs typeface="Arial"/>
              </a:rPr>
              <a:t>Menzies-</a:t>
            </a:r>
            <a:r>
              <a:rPr dirty="0" sz="600">
                <a:latin typeface="Arial"/>
                <a:cs typeface="Arial"/>
              </a:rPr>
              <a:t>Gow</a:t>
            </a:r>
            <a:r>
              <a:rPr dirty="0" sz="600" spc="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AN,</a:t>
            </a:r>
            <a:r>
              <a:rPr dirty="0" sz="600" spc="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Price D</a:t>
            </a:r>
            <a:r>
              <a:rPr dirty="0" sz="600" spc="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et al.</a:t>
            </a:r>
            <a:r>
              <a:rPr dirty="0" sz="600" spc="5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J</a:t>
            </a:r>
            <a:r>
              <a:rPr dirty="0" sz="600" spc="-10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Asthma</a:t>
            </a:r>
            <a:r>
              <a:rPr dirty="0" sz="600" spc="10" i="1">
                <a:latin typeface="Arial"/>
                <a:cs typeface="Arial"/>
              </a:rPr>
              <a:t> </a:t>
            </a:r>
            <a:r>
              <a:rPr dirty="0" sz="600" spc="-10" i="1">
                <a:latin typeface="Arial"/>
                <a:cs typeface="Arial"/>
              </a:rPr>
              <a:t>Allergy</a:t>
            </a:r>
            <a:r>
              <a:rPr dirty="0" sz="600" spc="10" i="1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2022;15:63-</a:t>
            </a:r>
            <a:r>
              <a:rPr dirty="0" sz="600" spc="-25">
                <a:latin typeface="Arial"/>
                <a:cs typeface="Arial"/>
              </a:rPr>
              <a:t>78.</a:t>
            </a:r>
            <a:endParaRPr sz="600">
              <a:latin typeface="Arial"/>
              <a:cs typeface="Arial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80264" y="4878120"/>
            <a:ext cx="1915160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>
                <a:latin typeface="Arial"/>
                <a:cs typeface="Arial"/>
              </a:rPr>
              <a:t>eCRF</a:t>
            </a:r>
            <a:r>
              <a:rPr dirty="0" sz="600" spc="-1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=</a:t>
            </a:r>
            <a:r>
              <a:rPr dirty="0" sz="600" spc="-2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Electronic</a:t>
            </a:r>
            <a:r>
              <a:rPr dirty="0" sz="600" spc="-2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case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report</a:t>
            </a:r>
            <a:r>
              <a:rPr dirty="0" sz="600" spc="-3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form; US</a:t>
            </a:r>
            <a:r>
              <a:rPr dirty="0" sz="600" spc="-2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=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United</a:t>
            </a:r>
            <a:r>
              <a:rPr dirty="0" sz="600" spc="-20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States</a:t>
            </a:r>
            <a:endParaRPr sz="600">
              <a:latin typeface="Arial"/>
              <a:cs typeface="Arial"/>
            </a:endParaRPr>
          </a:p>
        </p:txBody>
      </p:sp>
      <p:sp>
        <p:nvSpPr>
          <p:cNvPr id="35" name="object 35" descr=""/>
          <p:cNvSpPr txBox="1"/>
          <p:nvPr/>
        </p:nvSpPr>
        <p:spPr>
          <a:xfrm>
            <a:off x="8900541" y="29972"/>
            <a:ext cx="16573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25">
                <a:solidFill>
                  <a:srgbClr val="A1A1A1"/>
                </a:solidFill>
                <a:latin typeface="Arial"/>
                <a:cs typeface="Arial"/>
              </a:rPr>
              <a:t>10</a:t>
            </a:r>
            <a:endParaRPr sz="1000">
              <a:latin typeface="Arial"/>
              <a:cs typeface="Arial"/>
            </a:endParaRPr>
          </a:p>
        </p:txBody>
      </p:sp>
      <p:sp>
        <p:nvSpPr>
          <p:cNvPr id="36" name="object 36"/>
          <p:cNvSpPr txBox="1">
            <a:spLocks noGrp="1"/>
          </p:cNvSpPr>
          <p:nvPr>
            <p:ph type="title"/>
          </p:nvPr>
        </p:nvSpPr>
        <p:spPr>
          <a:xfrm>
            <a:off x="120497" y="129031"/>
            <a:ext cx="5500370" cy="5130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/>
              <a:t>Sensitivity</a:t>
            </a:r>
            <a:r>
              <a:rPr dirty="0" spc="-30"/>
              <a:t> </a:t>
            </a:r>
            <a:r>
              <a:rPr dirty="0"/>
              <a:t>analyses</a:t>
            </a:r>
            <a:r>
              <a:rPr dirty="0" spc="-25"/>
              <a:t> </a:t>
            </a:r>
            <a:r>
              <a:rPr dirty="0"/>
              <a:t>of</a:t>
            </a:r>
            <a:r>
              <a:rPr dirty="0" spc="-55"/>
              <a:t> </a:t>
            </a:r>
            <a:r>
              <a:rPr dirty="0"/>
              <a:t>prospective</a:t>
            </a:r>
            <a:r>
              <a:rPr dirty="0" spc="-15"/>
              <a:t> </a:t>
            </a:r>
            <a:r>
              <a:rPr dirty="0"/>
              <a:t>and</a:t>
            </a:r>
            <a:r>
              <a:rPr dirty="0" spc="-65"/>
              <a:t> </a:t>
            </a:r>
            <a:r>
              <a:rPr dirty="0" spc="-10"/>
              <a:t>non-</a:t>
            </a:r>
            <a:r>
              <a:rPr dirty="0"/>
              <a:t>US</a:t>
            </a:r>
            <a:r>
              <a:rPr dirty="0" spc="-50"/>
              <a:t> </a:t>
            </a:r>
            <a:r>
              <a:rPr dirty="0" spc="-10"/>
              <a:t>patients: </a:t>
            </a:r>
            <a:r>
              <a:rPr dirty="0"/>
              <a:t>Patterns</a:t>
            </a:r>
            <a:r>
              <a:rPr dirty="0" spc="-55"/>
              <a:t> </a:t>
            </a:r>
            <a:r>
              <a:rPr dirty="0"/>
              <a:t>of</a:t>
            </a:r>
            <a:r>
              <a:rPr dirty="0" spc="-65"/>
              <a:t> </a:t>
            </a:r>
            <a:r>
              <a:rPr dirty="0"/>
              <a:t>biologic</a:t>
            </a:r>
            <a:r>
              <a:rPr dirty="0" spc="-40"/>
              <a:t> </a:t>
            </a:r>
            <a:r>
              <a:rPr dirty="0" spc="-25"/>
              <a:t>use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233932" y="1611325"/>
            <a:ext cx="1991995" cy="24002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eCRF</a:t>
            </a:r>
            <a:r>
              <a:rPr dirty="0" sz="1400" spc="-2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data</a:t>
            </a:r>
            <a:r>
              <a:rPr dirty="0" sz="1400" spc="-2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only</a:t>
            </a:r>
            <a:r>
              <a:rPr dirty="0" sz="1400" spc="-3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073762"/>
                </a:solidFill>
                <a:latin typeface="Arial"/>
                <a:cs typeface="Arial"/>
              </a:rPr>
              <a:t>(n=273)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5765038" y="1611325"/>
            <a:ext cx="2179320" cy="24002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0" b="1">
                <a:solidFill>
                  <a:srgbClr val="073762"/>
                </a:solidFill>
                <a:latin typeface="Arial"/>
                <a:cs typeface="Arial"/>
              </a:rPr>
              <a:t>Non-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US</a:t>
            </a:r>
            <a:r>
              <a:rPr dirty="0" sz="1400" spc="-1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data</a:t>
            </a:r>
            <a:r>
              <a:rPr dirty="0" sz="1400" spc="-2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only</a:t>
            </a:r>
            <a:r>
              <a:rPr dirty="0" sz="1400" spc="-2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073762"/>
                </a:solidFill>
                <a:latin typeface="Arial"/>
                <a:cs typeface="Arial"/>
              </a:rPr>
              <a:t>(n=104)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3354" y="1988648"/>
            <a:ext cx="3994591" cy="2079079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847849" y="1985778"/>
            <a:ext cx="3997436" cy="2086342"/>
          </a:xfrm>
          <a:prstGeom prst="rect">
            <a:avLst/>
          </a:prstGeom>
        </p:spPr>
      </p:pic>
      <p:sp>
        <p:nvSpPr>
          <p:cNvPr id="6" name="object 6" descr=""/>
          <p:cNvSpPr/>
          <p:nvPr/>
        </p:nvSpPr>
        <p:spPr>
          <a:xfrm>
            <a:off x="4572761" y="1561338"/>
            <a:ext cx="0" cy="2809240"/>
          </a:xfrm>
          <a:custGeom>
            <a:avLst/>
            <a:gdLst/>
            <a:ahLst/>
            <a:cxnLst/>
            <a:rect l="l" t="t" r="r" b="b"/>
            <a:pathLst>
              <a:path w="0" h="2809240">
                <a:moveTo>
                  <a:pt x="0" y="0"/>
                </a:moveTo>
                <a:lnTo>
                  <a:pt x="0" y="2808617"/>
                </a:lnTo>
              </a:path>
            </a:pathLst>
          </a:custGeom>
          <a:ln w="19050">
            <a:solidFill>
              <a:srgbClr val="999999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787651" y="844296"/>
            <a:ext cx="5974080" cy="414655"/>
          </a:xfrm>
          <a:custGeom>
            <a:avLst/>
            <a:gdLst/>
            <a:ahLst/>
            <a:cxnLst/>
            <a:rect l="l" t="t" r="r" b="b"/>
            <a:pathLst>
              <a:path w="5974080" h="414655">
                <a:moveTo>
                  <a:pt x="5904992" y="0"/>
                </a:moveTo>
                <a:lnTo>
                  <a:pt x="69087" y="0"/>
                </a:lnTo>
                <a:lnTo>
                  <a:pt x="42219" y="5437"/>
                </a:lnTo>
                <a:lnTo>
                  <a:pt x="20256" y="20256"/>
                </a:lnTo>
                <a:lnTo>
                  <a:pt x="5437" y="42219"/>
                </a:lnTo>
                <a:lnTo>
                  <a:pt x="0" y="69087"/>
                </a:lnTo>
                <a:lnTo>
                  <a:pt x="0" y="345439"/>
                </a:lnTo>
                <a:lnTo>
                  <a:pt x="5437" y="372308"/>
                </a:lnTo>
                <a:lnTo>
                  <a:pt x="20256" y="394271"/>
                </a:lnTo>
                <a:lnTo>
                  <a:pt x="42219" y="409090"/>
                </a:lnTo>
                <a:lnTo>
                  <a:pt x="69087" y="414527"/>
                </a:lnTo>
                <a:lnTo>
                  <a:pt x="5904992" y="414527"/>
                </a:lnTo>
                <a:lnTo>
                  <a:pt x="5931860" y="409090"/>
                </a:lnTo>
                <a:lnTo>
                  <a:pt x="5953823" y="394271"/>
                </a:lnTo>
                <a:lnTo>
                  <a:pt x="5968642" y="372308"/>
                </a:lnTo>
                <a:lnTo>
                  <a:pt x="5974080" y="345439"/>
                </a:lnTo>
                <a:lnTo>
                  <a:pt x="5974080" y="69087"/>
                </a:lnTo>
                <a:lnTo>
                  <a:pt x="5968642" y="42219"/>
                </a:lnTo>
                <a:lnTo>
                  <a:pt x="5953823" y="20256"/>
                </a:lnTo>
                <a:lnTo>
                  <a:pt x="5931860" y="5437"/>
                </a:lnTo>
                <a:lnTo>
                  <a:pt x="5904992" y="0"/>
                </a:lnTo>
                <a:close/>
              </a:path>
            </a:pathLst>
          </a:custGeom>
          <a:solidFill>
            <a:srgbClr val="07376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2043810" y="851408"/>
            <a:ext cx="545909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5745" marR="5080" indent="-233679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Like</a:t>
            </a:r>
            <a:r>
              <a:rPr dirty="0" sz="1200" spc="-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z="12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12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overall</a:t>
            </a:r>
            <a:r>
              <a:rPr dirty="0" sz="12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population,</a:t>
            </a:r>
            <a:r>
              <a:rPr dirty="0" sz="1200" spc="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12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most</a:t>
            </a:r>
            <a:r>
              <a:rPr dirty="0" sz="12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common</a:t>
            </a:r>
            <a:r>
              <a:rPr dirty="0" sz="1200" spc="-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first</a:t>
            </a:r>
            <a:r>
              <a:rPr dirty="0" sz="12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switch</a:t>
            </a:r>
            <a:r>
              <a:rPr dirty="0" sz="1200" spc="-5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z="12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FFFFFF"/>
                </a:solidFill>
                <a:latin typeface="Arial"/>
                <a:cs typeface="Arial"/>
              </a:rPr>
              <a:t>prospective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12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FFFFFF"/>
                </a:solidFill>
                <a:latin typeface="Arial"/>
                <a:cs typeface="Arial"/>
              </a:rPr>
              <a:t>non-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US</a:t>
            </a:r>
            <a:r>
              <a:rPr dirty="0" sz="1200" spc="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patients</a:t>
            </a:r>
            <a:r>
              <a:rPr dirty="0" sz="12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was</a:t>
            </a:r>
            <a:r>
              <a:rPr dirty="0" sz="1200" spc="-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from </a:t>
            </a:r>
            <a:r>
              <a:rPr dirty="0" sz="1200" b="1">
                <a:solidFill>
                  <a:srgbClr val="E66830"/>
                </a:solidFill>
                <a:latin typeface="Arial"/>
                <a:cs typeface="Arial"/>
              </a:rPr>
              <a:t>omalizumab</a:t>
            </a:r>
            <a:r>
              <a:rPr dirty="0" sz="1200" spc="-25" b="1">
                <a:solidFill>
                  <a:srgbClr val="E66830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66830"/>
                </a:solidFill>
                <a:latin typeface="Arial"/>
                <a:cs typeface="Arial"/>
              </a:rPr>
              <a:t>to</a:t>
            </a:r>
            <a:r>
              <a:rPr dirty="0" sz="1200" spc="-5" b="1">
                <a:solidFill>
                  <a:srgbClr val="E66830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66830"/>
                </a:solidFill>
                <a:latin typeface="Arial"/>
                <a:cs typeface="Arial"/>
              </a:rPr>
              <a:t>an</a:t>
            </a:r>
            <a:r>
              <a:rPr dirty="0" sz="1200" spc="-10" b="1">
                <a:solidFill>
                  <a:srgbClr val="E66830"/>
                </a:solidFill>
                <a:latin typeface="Arial"/>
                <a:cs typeface="Arial"/>
              </a:rPr>
              <a:t> anti-</a:t>
            </a:r>
            <a:r>
              <a:rPr dirty="0" sz="1200" b="1">
                <a:solidFill>
                  <a:srgbClr val="E66830"/>
                </a:solidFill>
                <a:latin typeface="Arial"/>
                <a:cs typeface="Arial"/>
              </a:rPr>
              <a:t>IL5/5R</a:t>
            </a:r>
            <a:r>
              <a:rPr dirty="0" sz="1200" spc="-25" b="1">
                <a:solidFill>
                  <a:srgbClr val="E66830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E66830"/>
                </a:solidFill>
                <a:latin typeface="Arial"/>
                <a:cs typeface="Arial"/>
              </a:rPr>
              <a:t>therapy</a:t>
            </a:r>
            <a:r>
              <a:rPr dirty="0" sz="1200" spc="-10" b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78739" y="4885339"/>
            <a:ext cx="4556125" cy="22479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marL="13970">
              <a:lnSpc>
                <a:spcPct val="100000"/>
              </a:lnSpc>
              <a:spcBef>
                <a:spcPts val="40"/>
              </a:spcBef>
            </a:pPr>
            <a:r>
              <a:rPr dirty="0" sz="600">
                <a:latin typeface="Arial"/>
                <a:cs typeface="Arial"/>
              </a:rPr>
              <a:t>eCRF =</a:t>
            </a:r>
            <a:r>
              <a:rPr dirty="0" sz="600" spc="-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Electronic</a:t>
            </a:r>
            <a:r>
              <a:rPr dirty="0" sz="600" spc="-1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case</a:t>
            </a:r>
            <a:r>
              <a:rPr dirty="0" sz="600" spc="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report</a:t>
            </a:r>
            <a:r>
              <a:rPr dirty="0" sz="600" spc="-2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form;</a:t>
            </a:r>
            <a:r>
              <a:rPr dirty="0" sz="600" spc="2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IgE</a:t>
            </a:r>
            <a:r>
              <a:rPr dirty="0" sz="600" spc="-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= </a:t>
            </a:r>
            <a:r>
              <a:rPr dirty="0" sz="600" spc="-10">
                <a:latin typeface="Arial"/>
                <a:cs typeface="Arial"/>
              </a:rPr>
              <a:t>Immunoglobulin</a:t>
            </a:r>
            <a:r>
              <a:rPr dirty="0" sz="600" spc="2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E;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IL4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=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Interleukin</a:t>
            </a:r>
            <a:r>
              <a:rPr dirty="0" sz="600" spc="-2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4;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IL5/5R =</a:t>
            </a:r>
            <a:r>
              <a:rPr dirty="0" sz="600" spc="-10">
                <a:latin typeface="Arial"/>
                <a:cs typeface="Arial"/>
              </a:rPr>
              <a:t> Interleukin</a:t>
            </a:r>
            <a:r>
              <a:rPr dirty="0" sz="600" spc="-2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5/5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receptor;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US</a:t>
            </a:r>
            <a:r>
              <a:rPr dirty="0" sz="600" spc="-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=</a:t>
            </a:r>
            <a:r>
              <a:rPr dirty="0" sz="600" spc="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United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States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dirty="0" sz="600" spc="-10">
                <a:latin typeface="Arial"/>
                <a:cs typeface="Arial"/>
              </a:rPr>
              <a:t>Menzies-</a:t>
            </a:r>
            <a:r>
              <a:rPr dirty="0" sz="600">
                <a:latin typeface="Arial"/>
                <a:cs typeface="Arial"/>
              </a:rPr>
              <a:t>Gow</a:t>
            </a:r>
            <a:r>
              <a:rPr dirty="0" sz="600" spc="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AN,</a:t>
            </a:r>
            <a:r>
              <a:rPr dirty="0" sz="600" spc="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Price D</a:t>
            </a:r>
            <a:r>
              <a:rPr dirty="0" sz="600" spc="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et al.</a:t>
            </a:r>
            <a:r>
              <a:rPr dirty="0" sz="600" spc="5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J</a:t>
            </a:r>
            <a:r>
              <a:rPr dirty="0" sz="600" spc="-10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Asthma</a:t>
            </a:r>
            <a:r>
              <a:rPr dirty="0" sz="600" spc="10" i="1">
                <a:latin typeface="Arial"/>
                <a:cs typeface="Arial"/>
              </a:rPr>
              <a:t> </a:t>
            </a:r>
            <a:r>
              <a:rPr dirty="0" sz="600" spc="-10" i="1">
                <a:latin typeface="Arial"/>
                <a:cs typeface="Arial"/>
              </a:rPr>
              <a:t>Allergy</a:t>
            </a:r>
            <a:r>
              <a:rPr dirty="0" sz="600" spc="10" i="1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2022;15:63-</a:t>
            </a:r>
            <a:r>
              <a:rPr dirty="0" sz="600" spc="-25">
                <a:latin typeface="Arial"/>
                <a:cs typeface="Arial"/>
              </a:rPr>
              <a:t>78.</a:t>
            </a:r>
            <a:endParaRPr sz="600">
              <a:latin typeface="Arial"/>
              <a:cs typeface="Aria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8900541" y="29972"/>
            <a:ext cx="16573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25">
                <a:solidFill>
                  <a:srgbClr val="A1A1A1"/>
                </a:solidFill>
                <a:latin typeface="Arial"/>
                <a:cs typeface="Arial"/>
              </a:rPr>
              <a:t>11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154939" y="17779"/>
            <a:ext cx="5501005" cy="5130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/>
              <a:t>Sensitivity</a:t>
            </a:r>
            <a:r>
              <a:rPr dirty="0" spc="-30"/>
              <a:t> </a:t>
            </a:r>
            <a:r>
              <a:rPr dirty="0"/>
              <a:t>analyses</a:t>
            </a:r>
            <a:r>
              <a:rPr dirty="0" spc="-25"/>
              <a:t> </a:t>
            </a:r>
            <a:r>
              <a:rPr dirty="0"/>
              <a:t>of</a:t>
            </a:r>
            <a:r>
              <a:rPr dirty="0" spc="-55"/>
              <a:t> </a:t>
            </a:r>
            <a:r>
              <a:rPr dirty="0"/>
              <a:t>prospective</a:t>
            </a:r>
            <a:r>
              <a:rPr dirty="0" spc="-15"/>
              <a:t> </a:t>
            </a:r>
            <a:r>
              <a:rPr dirty="0"/>
              <a:t>and</a:t>
            </a:r>
            <a:r>
              <a:rPr dirty="0" spc="-65"/>
              <a:t> </a:t>
            </a:r>
            <a:r>
              <a:rPr dirty="0" spc="-10"/>
              <a:t>non-</a:t>
            </a:r>
            <a:r>
              <a:rPr dirty="0"/>
              <a:t>US</a:t>
            </a:r>
            <a:r>
              <a:rPr dirty="0" spc="-50"/>
              <a:t> </a:t>
            </a:r>
            <a:r>
              <a:rPr dirty="0" spc="-10"/>
              <a:t>patients: </a:t>
            </a:r>
            <a:r>
              <a:rPr dirty="0"/>
              <a:t>Patterns</a:t>
            </a:r>
            <a:r>
              <a:rPr dirty="0" spc="-45"/>
              <a:t> </a:t>
            </a:r>
            <a:r>
              <a:rPr dirty="0"/>
              <a:t>of</a:t>
            </a:r>
            <a:r>
              <a:rPr dirty="0" spc="-55"/>
              <a:t> </a:t>
            </a:r>
            <a:r>
              <a:rPr dirty="0"/>
              <a:t>first</a:t>
            </a:r>
            <a:r>
              <a:rPr dirty="0" spc="-30"/>
              <a:t> </a:t>
            </a:r>
            <a:r>
              <a:rPr dirty="0"/>
              <a:t>biologic</a:t>
            </a:r>
            <a:r>
              <a:rPr dirty="0" spc="-30"/>
              <a:t> </a:t>
            </a:r>
            <a:r>
              <a:rPr dirty="0" spc="-10"/>
              <a:t>switch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40080" rIns="0" bIns="0" rtlCol="0" vert="horz">
            <a:spAutoFit/>
          </a:bodyPr>
          <a:lstStyle/>
          <a:p>
            <a:pPr marL="161290">
              <a:lnSpc>
                <a:spcPct val="100000"/>
              </a:lnSpc>
              <a:spcBef>
                <a:spcPts val="100"/>
              </a:spcBef>
            </a:pPr>
            <a:r>
              <a:rPr dirty="0" sz="2400" spc="-10"/>
              <a:t>Conclusions</a:t>
            </a:r>
            <a:endParaRPr sz="2400"/>
          </a:p>
        </p:txBody>
      </p:sp>
      <p:grpSp>
        <p:nvGrpSpPr>
          <p:cNvPr id="3" name="object 3" descr=""/>
          <p:cNvGrpSpPr/>
          <p:nvPr/>
        </p:nvGrpSpPr>
        <p:grpSpPr>
          <a:xfrm>
            <a:off x="432939" y="957135"/>
            <a:ext cx="8682990" cy="3374390"/>
            <a:chOff x="432939" y="957135"/>
            <a:chExt cx="8682990" cy="3374390"/>
          </a:xfrm>
        </p:grpSpPr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32939" y="957135"/>
              <a:ext cx="2380108" cy="3325282"/>
            </a:xfrm>
            <a:prstGeom prst="rect">
              <a:avLst/>
            </a:prstGeom>
          </p:spPr>
        </p:pic>
        <p:sp>
          <p:nvSpPr>
            <p:cNvPr id="5" name="object 5" descr=""/>
            <p:cNvSpPr/>
            <p:nvPr/>
          </p:nvSpPr>
          <p:spPr>
            <a:xfrm>
              <a:off x="1297686" y="2926842"/>
              <a:ext cx="1546860" cy="300355"/>
            </a:xfrm>
            <a:custGeom>
              <a:avLst/>
              <a:gdLst/>
              <a:ahLst/>
              <a:cxnLst/>
              <a:rect l="l" t="t" r="r" b="b"/>
              <a:pathLst>
                <a:path w="1546860" h="300355">
                  <a:moveTo>
                    <a:pt x="0" y="300228"/>
                  </a:moveTo>
                  <a:lnTo>
                    <a:pt x="1546860" y="300228"/>
                  </a:lnTo>
                  <a:lnTo>
                    <a:pt x="1546860" y="0"/>
                  </a:lnTo>
                  <a:lnTo>
                    <a:pt x="0" y="0"/>
                  </a:lnTo>
                  <a:lnTo>
                    <a:pt x="0" y="300228"/>
                  </a:lnTo>
                  <a:close/>
                </a:path>
              </a:pathLst>
            </a:custGeom>
            <a:ln w="1904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82496" y="1292352"/>
              <a:ext cx="7414259" cy="1149096"/>
            </a:xfrm>
            <a:prstGeom prst="rect">
              <a:avLst/>
            </a:prstGeom>
          </p:spPr>
        </p:pic>
        <p:sp>
          <p:nvSpPr>
            <p:cNvPr id="7" name="object 7" descr=""/>
            <p:cNvSpPr/>
            <p:nvPr/>
          </p:nvSpPr>
          <p:spPr>
            <a:xfrm>
              <a:off x="1672971" y="1282827"/>
              <a:ext cx="7433309" cy="1168400"/>
            </a:xfrm>
            <a:custGeom>
              <a:avLst/>
              <a:gdLst/>
              <a:ahLst/>
              <a:cxnLst/>
              <a:rect l="l" t="t" r="r" b="b"/>
              <a:pathLst>
                <a:path w="7433309" h="1168400">
                  <a:moveTo>
                    <a:pt x="0" y="1168146"/>
                  </a:moveTo>
                  <a:lnTo>
                    <a:pt x="7433309" y="1168146"/>
                  </a:lnTo>
                  <a:lnTo>
                    <a:pt x="7433309" y="0"/>
                  </a:lnTo>
                  <a:lnTo>
                    <a:pt x="0" y="0"/>
                  </a:lnTo>
                  <a:lnTo>
                    <a:pt x="0" y="1168146"/>
                  </a:lnTo>
                  <a:close/>
                </a:path>
              </a:pathLst>
            </a:custGeom>
            <a:ln w="1904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2731008" y="2866644"/>
              <a:ext cx="6045835" cy="1464945"/>
            </a:xfrm>
            <a:custGeom>
              <a:avLst/>
              <a:gdLst/>
              <a:ahLst/>
              <a:cxnLst/>
              <a:rect l="l" t="t" r="r" b="b"/>
              <a:pathLst>
                <a:path w="6045834" h="1464945">
                  <a:moveTo>
                    <a:pt x="5992114" y="0"/>
                  </a:moveTo>
                  <a:lnTo>
                    <a:pt x="53593" y="0"/>
                  </a:lnTo>
                  <a:lnTo>
                    <a:pt x="32736" y="4212"/>
                  </a:lnTo>
                  <a:lnTo>
                    <a:pt x="15700" y="15700"/>
                  </a:lnTo>
                  <a:lnTo>
                    <a:pt x="4212" y="32736"/>
                  </a:lnTo>
                  <a:lnTo>
                    <a:pt x="0" y="53593"/>
                  </a:lnTo>
                  <a:lnTo>
                    <a:pt x="0" y="1411008"/>
                  </a:lnTo>
                  <a:lnTo>
                    <a:pt x="4212" y="1431854"/>
                  </a:lnTo>
                  <a:lnTo>
                    <a:pt x="15700" y="1448877"/>
                  </a:lnTo>
                  <a:lnTo>
                    <a:pt x="32736" y="1460355"/>
                  </a:lnTo>
                  <a:lnTo>
                    <a:pt x="53593" y="1464564"/>
                  </a:lnTo>
                  <a:lnTo>
                    <a:pt x="5992114" y="1464564"/>
                  </a:lnTo>
                  <a:lnTo>
                    <a:pt x="6012971" y="1460355"/>
                  </a:lnTo>
                  <a:lnTo>
                    <a:pt x="6030007" y="1448877"/>
                  </a:lnTo>
                  <a:lnTo>
                    <a:pt x="6041495" y="1431854"/>
                  </a:lnTo>
                  <a:lnTo>
                    <a:pt x="6045708" y="1411008"/>
                  </a:lnTo>
                  <a:lnTo>
                    <a:pt x="6045708" y="53593"/>
                  </a:lnTo>
                  <a:lnTo>
                    <a:pt x="6041495" y="32736"/>
                  </a:lnTo>
                  <a:lnTo>
                    <a:pt x="6030007" y="15700"/>
                  </a:lnTo>
                  <a:lnTo>
                    <a:pt x="6012971" y="4212"/>
                  </a:lnTo>
                  <a:lnTo>
                    <a:pt x="5992114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2843784" y="2572512"/>
              <a:ext cx="757555" cy="617220"/>
            </a:xfrm>
            <a:custGeom>
              <a:avLst/>
              <a:gdLst/>
              <a:ahLst/>
              <a:cxnLst/>
              <a:rect l="l" t="t" r="r" b="b"/>
              <a:pathLst>
                <a:path w="757554" h="617219">
                  <a:moveTo>
                    <a:pt x="378714" y="0"/>
                  </a:moveTo>
                  <a:lnTo>
                    <a:pt x="327322" y="2817"/>
                  </a:lnTo>
                  <a:lnTo>
                    <a:pt x="278032" y="11024"/>
                  </a:lnTo>
                  <a:lnTo>
                    <a:pt x="231296" y="24253"/>
                  </a:lnTo>
                  <a:lnTo>
                    <a:pt x="187564" y="42135"/>
                  </a:lnTo>
                  <a:lnTo>
                    <a:pt x="147288" y="64304"/>
                  </a:lnTo>
                  <a:lnTo>
                    <a:pt x="110918" y="90392"/>
                  </a:lnTo>
                  <a:lnTo>
                    <a:pt x="78906" y="120030"/>
                  </a:lnTo>
                  <a:lnTo>
                    <a:pt x="51703" y="152851"/>
                  </a:lnTo>
                  <a:lnTo>
                    <a:pt x="29759" y="188487"/>
                  </a:lnTo>
                  <a:lnTo>
                    <a:pt x="13527" y="226571"/>
                  </a:lnTo>
                  <a:lnTo>
                    <a:pt x="3457" y="266734"/>
                  </a:lnTo>
                  <a:lnTo>
                    <a:pt x="0" y="308610"/>
                  </a:lnTo>
                  <a:lnTo>
                    <a:pt x="3457" y="350485"/>
                  </a:lnTo>
                  <a:lnTo>
                    <a:pt x="13527" y="390648"/>
                  </a:lnTo>
                  <a:lnTo>
                    <a:pt x="29759" y="428732"/>
                  </a:lnTo>
                  <a:lnTo>
                    <a:pt x="51703" y="464368"/>
                  </a:lnTo>
                  <a:lnTo>
                    <a:pt x="78906" y="497189"/>
                  </a:lnTo>
                  <a:lnTo>
                    <a:pt x="110918" y="526827"/>
                  </a:lnTo>
                  <a:lnTo>
                    <a:pt x="147288" y="552915"/>
                  </a:lnTo>
                  <a:lnTo>
                    <a:pt x="187564" y="575084"/>
                  </a:lnTo>
                  <a:lnTo>
                    <a:pt x="231296" y="592966"/>
                  </a:lnTo>
                  <a:lnTo>
                    <a:pt x="278032" y="606195"/>
                  </a:lnTo>
                  <a:lnTo>
                    <a:pt x="327322" y="614402"/>
                  </a:lnTo>
                  <a:lnTo>
                    <a:pt x="378714" y="617219"/>
                  </a:lnTo>
                  <a:lnTo>
                    <a:pt x="430105" y="614402"/>
                  </a:lnTo>
                  <a:lnTo>
                    <a:pt x="479395" y="606195"/>
                  </a:lnTo>
                  <a:lnTo>
                    <a:pt x="526131" y="592966"/>
                  </a:lnTo>
                  <a:lnTo>
                    <a:pt x="569863" y="575084"/>
                  </a:lnTo>
                  <a:lnTo>
                    <a:pt x="610139" y="552915"/>
                  </a:lnTo>
                  <a:lnTo>
                    <a:pt x="646509" y="526827"/>
                  </a:lnTo>
                  <a:lnTo>
                    <a:pt x="678521" y="497189"/>
                  </a:lnTo>
                  <a:lnTo>
                    <a:pt x="705724" y="464368"/>
                  </a:lnTo>
                  <a:lnTo>
                    <a:pt x="727668" y="428732"/>
                  </a:lnTo>
                  <a:lnTo>
                    <a:pt x="743900" y="390648"/>
                  </a:lnTo>
                  <a:lnTo>
                    <a:pt x="753970" y="350485"/>
                  </a:lnTo>
                  <a:lnTo>
                    <a:pt x="757428" y="308610"/>
                  </a:lnTo>
                  <a:lnTo>
                    <a:pt x="753970" y="266734"/>
                  </a:lnTo>
                  <a:lnTo>
                    <a:pt x="743900" y="226571"/>
                  </a:lnTo>
                  <a:lnTo>
                    <a:pt x="727668" y="188487"/>
                  </a:lnTo>
                  <a:lnTo>
                    <a:pt x="705724" y="152851"/>
                  </a:lnTo>
                  <a:lnTo>
                    <a:pt x="678521" y="120030"/>
                  </a:lnTo>
                  <a:lnTo>
                    <a:pt x="646509" y="90392"/>
                  </a:lnTo>
                  <a:lnTo>
                    <a:pt x="610139" y="64304"/>
                  </a:lnTo>
                  <a:lnTo>
                    <a:pt x="569863" y="42135"/>
                  </a:lnTo>
                  <a:lnTo>
                    <a:pt x="526131" y="24253"/>
                  </a:lnTo>
                  <a:lnTo>
                    <a:pt x="479395" y="11024"/>
                  </a:lnTo>
                  <a:lnTo>
                    <a:pt x="430105" y="2817"/>
                  </a:lnTo>
                  <a:lnTo>
                    <a:pt x="37871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3022092" y="2735579"/>
              <a:ext cx="401320" cy="289560"/>
            </a:xfrm>
            <a:custGeom>
              <a:avLst/>
              <a:gdLst/>
              <a:ahLst/>
              <a:cxnLst/>
              <a:rect l="l" t="t" r="r" b="b"/>
              <a:pathLst>
                <a:path w="401320" h="289560">
                  <a:moveTo>
                    <a:pt x="172212" y="43688"/>
                  </a:moveTo>
                  <a:lnTo>
                    <a:pt x="154686" y="9017"/>
                  </a:lnTo>
                  <a:lnTo>
                    <a:pt x="135890" y="0"/>
                  </a:lnTo>
                  <a:lnTo>
                    <a:pt x="132588" y="381"/>
                  </a:lnTo>
                  <a:lnTo>
                    <a:pt x="91313" y="17780"/>
                  </a:lnTo>
                  <a:lnTo>
                    <a:pt x="52197" y="44450"/>
                  </a:lnTo>
                  <a:lnTo>
                    <a:pt x="23749" y="77216"/>
                  </a:lnTo>
                  <a:lnTo>
                    <a:pt x="8255" y="113665"/>
                  </a:lnTo>
                  <a:lnTo>
                    <a:pt x="508" y="169672"/>
                  </a:lnTo>
                  <a:lnTo>
                    <a:pt x="0" y="273685"/>
                  </a:lnTo>
                  <a:lnTo>
                    <a:pt x="381" y="276479"/>
                  </a:lnTo>
                  <a:lnTo>
                    <a:pt x="19304" y="289560"/>
                  </a:lnTo>
                  <a:lnTo>
                    <a:pt x="146177" y="289560"/>
                  </a:lnTo>
                  <a:lnTo>
                    <a:pt x="165481" y="169545"/>
                  </a:lnTo>
                  <a:lnTo>
                    <a:pt x="85471" y="153670"/>
                  </a:lnTo>
                  <a:lnTo>
                    <a:pt x="85852" y="145796"/>
                  </a:lnTo>
                  <a:lnTo>
                    <a:pt x="97028" y="105283"/>
                  </a:lnTo>
                  <a:lnTo>
                    <a:pt x="123698" y="75565"/>
                  </a:lnTo>
                  <a:lnTo>
                    <a:pt x="163576" y="56261"/>
                  </a:lnTo>
                  <a:lnTo>
                    <a:pt x="165989" y="54610"/>
                  </a:lnTo>
                  <a:lnTo>
                    <a:pt x="168021" y="52832"/>
                  </a:lnTo>
                  <a:lnTo>
                    <a:pt x="169672" y="50800"/>
                  </a:lnTo>
                  <a:lnTo>
                    <a:pt x="170942" y="48514"/>
                  </a:lnTo>
                  <a:lnTo>
                    <a:pt x="171831" y="46101"/>
                  </a:lnTo>
                  <a:lnTo>
                    <a:pt x="172212" y="43688"/>
                  </a:lnTo>
                  <a:close/>
                </a:path>
                <a:path w="401320" h="289560">
                  <a:moveTo>
                    <a:pt x="400812" y="40894"/>
                  </a:moveTo>
                  <a:lnTo>
                    <a:pt x="381508" y="6477"/>
                  </a:lnTo>
                  <a:lnTo>
                    <a:pt x="367919" y="0"/>
                  </a:lnTo>
                  <a:lnTo>
                    <a:pt x="364490" y="0"/>
                  </a:lnTo>
                  <a:lnTo>
                    <a:pt x="325247" y="15113"/>
                  </a:lnTo>
                  <a:lnTo>
                    <a:pt x="288417" y="38100"/>
                  </a:lnTo>
                  <a:lnTo>
                    <a:pt x="259461" y="66929"/>
                  </a:lnTo>
                  <a:lnTo>
                    <a:pt x="238874" y="106045"/>
                  </a:lnTo>
                  <a:lnTo>
                    <a:pt x="230759" y="148717"/>
                  </a:lnTo>
                  <a:lnTo>
                    <a:pt x="228600" y="273558"/>
                  </a:lnTo>
                  <a:lnTo>
                    <a:pt x="228981" y="276479"/>
                  </a:lnTo>
                  <a:lnTo>
                    <a:pt x="248031" y="289560"/>
                  </a:lnTo>
                  <a:lnTo>
                    <a:pt x="375031" y="289560"/>
                  </a:lnTo>
                  <a:lnTo>
                    <a:pt x="394589" y="169418"/>
                  </a:lnTo>
                  <a:lnTo>
                    <a:pt x="313944" y="153416"/>
                  </a:lnTo>
                  <a:lnTo>
                    <a:pt x="314452" y="145669"/>
                  </a:lnTo>
                  <a:lnTo>
                    <a:pt x="325628" y="105029"/>
                  </a:lnTo>
                  <a:lnTo>
                    <a:pt x="352171" y="75311"/>
                  </a:lnTo>
                  <a:lnTo>
                    <a:pt x="392303" y="56007"/>
                  </a:lnTo>
                  <a:lnTo>
                    <a:pt x="394716" y="54356"/>
                  </a:lnTo>
                  <a:lnTo>
                    <a:pt x="400812" y="43434"/>
                  </a:lnTo>
                  <a:lnTo>
                    <a:pt x="400812" y="40894"/>
                  </a:lnTo>
                  <a:close/>
                </a:path>
              </a:pathLst>
            </a:custGeom>
            <a:solidFill>
              <a:srgbClr val="073762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 descr=""/>
          <p:cNvSpPr txBox="1"/>
          <p:nvPr/>
        </p:nvSpPr>
        <p:spPr>
          <a:xfrm>
            <a:off x="2883535" y="3299002"/>
            <a:ext cx="5660390" cy="95059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90"/>
              </a:spcBef>
            </a:pPr>
            <a:r>
              <a:rPr dirty="0" sz="1350">
                <a:latin typeface="Arial"/>
                <a:cs typeface="Arial"/>
              </a:rPr>
              <a:t>Our</a:t>
            </a:r>
            <a:r>
              <a:rPr dirty="0" sz="1350" spc="-25">
                <a:latin typeface="Arial"/>
                <a:cs typeface="Arial"/>
              </a:rPr>
              <a:t> </a:t>
            </a:r>
            <a:r>
              <a:rPr dirty="0" sz="1350">
                <a:latin typeface="Arial"/>
                <a:cs typeface="Arial"/>
              </a:rPr>
              <a:t>findings</a:t>
            </a:r>
            <a:r>
              <a:rPr dirty="0" sz="1350" spc="-50">
                <a:latin typeface="Arial"/>
                <a:cs typeface="Arial"/>
              </a:rPr>
              <a:t> </a:t>
            </a:r>
            <a:r>
              <a:rPr dirty="0" sz="1350">
                <a:latin typeface="Arial"/>
                <a:cs typeface="Arial"/>
              </a:rPr>
              <a:t>naturally</a:t>
            </a:r>
            <a:r>
              <a:rPr dirty="0" sz="1350" spc="-40">
                <a:latin typeface="Arial"/>
                <a:cs typeface="Arial"/>
              </a:rPr>
              <a:t> </a:t>
            </a:r>
            <a:r>
              <a:rPr dirty="0" sz="1350">
                <a:latin typeface="Arial"/>
                <a:cs typeface="Arial"/>
              </a:rPr>
              <a:t>trigger</a:t>
            </a:r>
            <a:r>
              <a:rPr dirty="0" sz="1350" spc="-40">
                <a:latin typeface="Arial"/>
                <a:cs typeface="Arial"/>
              </a:rPr>
              <a:t> </a:t>
            </a:r>
            <a:r>
              <a:rPr dirty="0" sz="1350">
                <a:latin typeface="Arial"/>
                <a:cs typeface="Arial"/>
              </a:rPr>
              <a:t>the</a:t>
            </a:r>
            <a:r>
              <a:rPr dirty="0" sz="1350" spc="-30">
                <a:latin typeface="Arial"/>
                <a:cs typeface="Arial"/>
              </a:rPr>
              <a:t> </a:t>
            </a:r>
            <a:r>
              <a:rPr dirty="0" sz="1350">
                <a:latin typeface="Arial"/>
                <a:cs typeface="Arial"/>
              </a:rPr>
              <a:t>question:</a:t>
            </a:r>
            <a:r>
              <a:rPr dirty="0" sz="1350" spc="-40">
                <a:latin typeface="Arial"/>
                <a:cs typeface="Arial"/>
              </a:rPr>
              <a:t> </a:t>
            </a:r>
            <a:r>
              <a:rPr dirty="0" sz="1350">
                <a:latin typeface="Arial"/>
                <a:cs typeface="Arial"/>
              </a:rPr>
              <a:t>Is</a:t>
            </a:r>
            <a:r>
              <a:rPr dirty="0" sz="1350" spc="-15">
                <a:latin typeface="Arial"/>
                <a:cs typeface="Arial"/>
              </a:rPr>
              <a:t> </a:t>
            </a:r>
            <a:r>
              <a:rPr dirty="0" sz="1350">
                <a:latin typeface="Arial"/>
                <a:cs typeface="Arial"/>
              </a:rPr>
              <a:t>the</a:t>
            </a:r>
            <a:r>
              <a:rPr dirty="0" sz="1350" spc="-30">
                <a:latin typeface="Arial"/>
                <a:cs typeface="Arial"/>
              </a:rPr>
              <a:t> </a:t>
            </a:r>
            <a:r>
              <a:rPr dirty="0" sz="1350">
                <a:latin typeface="Arial"/>
                <a:cs typeface="Arial"/>
              </a:rPr>
              <a:t>first</a:t>
            </a:r>
            <a:r>
              <a:rPr dirty="0" sz="1350" spc="-25">
                <a:latin typeface="Arial"/>
                <a:cs typeface="Arial"/>
              </a:rPr>
              <a:t> </a:t>
            </a:r>
            <a:r>
              <a:rPr dirty="0" sz="1350">
                <a:latin typeface="Arial"/>
                <a:cs typeface="Arial"/>
              </a:rPr>
              <a:t>biologic</a:t>
            </a:r>
            <a:r>
              <a:rPr dirty="0" sz="1350" spc="-50">
                <a:latin typeface="Arial"/>
                <a:cs typeface="Arial"/>
              </a:rPr>
              <a:t> </a:t>
            </a:r>
            <a:r>
              <a:rPr dirty="0" sz="1350">
                <a:latin typeface="Arial"/>
                <a:cs typeface="Arial"/>
              </a:rPr>
              <a:t>prescribed</a:t>
            </a:r>
            <a:r>
              <a:rPr dirty="0" sz="1350" spc="-60">
                <a:latin typeface="Arial"/>
                <a:cs typeface="Arial"/>
              </a:rPr>
              <a:t> </a:t>
            </a:r>
            <a:r>
              <a:rPr dirty="0" sz="1350" spc="-25">
                <a:latin typeface="Arial"/>
                <a:cs typeface="Arial"/>
              </a:rPr>
              <a:t>to </a:t>
            </a:r>
            <a:r>
              <a:rPr dirty="0" sz="1350">
                <a:latin typeface="Arial"/>
                <a:cs typeface="Arial"/>
              </a:rPr>
              <a:t>a</a:t>
            </a:r>
            <a:r>
              <a:rPr dirty="0" sz="1350" spc="-25">
                <a:latin typeface="Arial"/>
                <a:cs typeface="Arial"/>
              </a:rPr>
              <a:t> </a:t>
            </a:r>
            <a:r>
              <a:rPr dirty="0" sz="1350">
                <a:latin typeface="Arial"/>
                <a:cs typeface="Arial"/>
              </a:rPr>
              <a:t>patient</a:t>
            </a:r>
            <a:r>
              <a:rPr dirty="0" sz="1350" spc="-40">
                <a:latin typeface="Arial"/>
                <a:cs typeface="Arial"/>
              </a:rPr>
              <a:t> </a:t>
            </a:r>
            <a:r>
              <a:rPr dirty="0" sz="1350">
                <a:latin typeface="Arial"/>
                <a:cs typeface="Arial"/>
              </a:rPr>
              <a:t>usually</a:t>
            </a:r>
            <a:r>
              <a:rPr dirty="0" sz="1350" spc="-35">
                <a:latin typeface="Arial"/>
                <a:cs typeface="Arial"/>
              </a:rPr>
              <a:t> </a:t>
            </a:r>
            <a:r>
              <a:rPr dirty="0" sz="1350">
                <a:latin typeface="Arial"/>
                <a:cs typeface="Arial"/>
              </a:rPr>
              <a:t>the</a:t>
            </a:r>
            <a:r>
              <a:rPr dirty="0" sz="1350" spc="-25">
                <a:latin typeface="Arial"/>
                <a:cs typeface="Arial"/>
              </a:rPr>
              <a:t> </a:t>
            </a:r>
            <a:r>
              <a:rPr dirty="0" sz="1350">
                <a:latin typeface="Arial"/>
                <a:cs typeface="Arial"/>
              </a:rPr>
              <a:t>best</a:t>
            </a:r>
            <a:r>
              <a:rPr dirty="0" sz="1350" spc="-35">
                <a:latin typeface="Arial"/>
                <a:cs typeface="Arial"/>
              </a:rPr>
              <a:t> </a:t>
            </a:r>
            <a:r>
              <a:rPr dirty="0" sz="1350">
                <a:latin typeface="Arial"/>
                <a:cs typeface="Arial"/>
              </a:rPr>
              <a:t>one</a:t>
            </a:r>
            <a:r>
              <a:rPr dirty="0" sz="1350" spc="-25">
                <a:latin typeface="Arial"/>
                <a:cs typeface="Arial"/>
              </a:rPr>
              <a:t> </a:t>
            </a:r>
            <a:r>
              <a:rPr dirty="0" sz="1350">
                <a:latin typeface="Arial"/>
                <a:cs typeface="Arial"/>
              </a:rPr>
              <a:t>for</a:t>
            </a:r>
            <a:r>
              <a:rPr dirty="0" sz="1350" spc="-25">
                <a:latin typeface="Arial"/>
                <a:cs typeface="Arial"/>
              </a:rPr>
              <a:t> </a:t>
            </a:r>
            <a:r>
              <a:rPr dirty="0" sz="1350">
                <a:latin typeface="Arial"/>
                <a:cs typeface="Arial"/>
              </a:rPr>
              <a:t>that</a:t>
            </a:r>
            <a:r>
              <a:rPr dirty="0" sz="1350" spc="-20">
                <a:latin typeface="Arial"/>
                <a:cs typeface="Arial"/>
              </a:rPr>
              <a:t> </a:t>
            </a:r>
            <a:r>
              <a:rPr dirty="0" sz="1350">
                <a:latin typeface="Arial"/>
                <a:cs typeface="Arial"/>
              </a:rPr>
              <a:t>individual,</a:t>
            </a:r>
            <a:r>
              <a:rPr dirty="0" sz="1350" spc="-35">
                <a:latin typeface="Arial"/>
                <a:cs typeface="Arial"/>
              </a:rPr>
              <a:t> </a:t>
            </a:r>
            <a:r>
              <a:rPr dirty="0" sz="1350">
                <a:latin typeface="Arial"/>
                <a:cs typeface="Arial"/>
              </a:rPr>
              <a:t>or</a:t>
            </a:r>
            <a:r>
              <a:rPr dirty="0" sz="1350" spc="-10">
                <a:latin typeface="Arial"/>
                <a:cs typeface="Arial"/>
              </a:rPr>
              <a:t> </a:t>
            </a:r>
            <a:r>
              <a:rPr dirty="0" sz="1350">
                <a:latin typeface="Arial"/>
                <a:cs typeface="Arial"/>
              </a:rPr>
              <a:t>are</a:t>
            </a:r>
            <a:r>
              <a:rPr dirty="0" sz="1350" spc="-40">
                <a:latin typeface="Arial"/>
                <a:cs typeface="Arial"/>
              </a:rPr>
              <a:t> </a:t>
            </a:r>
            <a:r>
              <a:rPr dirty="0" sz="1350">
                <a:latin typeface="Arial"/>
                <a:cs typeface="Arial"/>
              </a:rPr>
              <a:t>we</a:t>
            </a:r>
            <a:r>
              <a:rPr dirty="0" sz="1350" spc="-10">
                <a:latin typeface="Arial"/>
                <a:cs typeface="Arial"/>
              </a:rPr>
              <a:t> under- switching?</a:t>
            </a:r>
            <a:endParaRPr sz="1350">
              <a:latin typeface="Arial"/>
              <a:cs typeface="Aria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78739" y="4906674"/>
            <a:ext cx="2230120" cy="20256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 sz="600">
                <a:solidFill>
                  <a:srgbClr val="212121"/>
                </a:solidFill>
                <a:latin typeface="Arial"/>
                <a:cs typeface="Arial"/>
              </a:rPr>
              <a:t>ISAR</a:t>
            </a:r>
            <a:r>
              <a:rPr dirty="0" sz="600" spc="1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dirty="0" sz="600">
                <a:solidFill>
                  <a:srgbClr val="212121"/>
                </a:solidFill>
                <a:latin typeface="Arial"/>
                <a:cs typeface="Arial"/>
              </a:rPr>
              <a:t>=</a:t>
            </a:r>
            <a:r>
              <a:rPr dirty="0" sz="600" spc="5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dirty="0" sz="600" spc="-10">
                <a:solidFill>
                  <a:srgbClr val="212121"/>
                </a:solidFill>
                <a:latin typeface="Arial"/>
                <a:cs typeface="Arial"/>
              </a:rPr>
              <a:t>International</a:t>
            </a:r>
            <a:r>
              <a:rPr dirty="0" sz="600" spc="-5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dirty="0" sz="600" spc="-10">
                <a:solidFill>
                  <a:srgbClr val="212121"/>
                </a:solidFill>
                <a:latin typeface="Arial"/>
                <a:cs typeface="Arial"/>
              </a:rPr>
              <a:t>Severe</a:t>
            </a:r>
            <a:r>
              <a:rPr dirty="0" sz="600">
                <a:solidFill>
                  <a:srgbClr val="212121"/>
                </a:solidFill>
                <a:latin typeface="Arial"/>
                <a:cs typeface="Arial"/>
              </a:rPr>
              <a:t> Asthma</a:t>
            </a:r>
            <a:r>
              <a:rPr dirty="0" sz="600" spc="35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dirty="0" sz="600" spc="-10">
                <a:solidFill>
                  <a:srgbClr val="212121"/>
                </a:solidFill>
                <a:latin typeface="Arial"/>
                <a:cs typeface="Arial"/>
              </a:rPr>
              <a:t>Registry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600" spc="-10">
                <a:latin typeface="Arial"/>
                <a:cs typeface="Arial"/>
              </a:rPr>
              <a:t>Menzies-</a:t>
            </a:r>
            <a:r>
              <a:rPr dirty="0" sz="600">
                <a:latin typeface="Arial"/>
                <a:cs typeface="Arial"/>
              </a:rPr>
              <a:t>Gow</a:t>
            </a:r>
            <a:r>
              <a:rPr dirty="0" sz="600" spc="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AN,</a:t>
            </a:r>
            <a:r>
              <a:rPr dirty="0" sz="600" spc="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Price D</a:t>
            </a:r>
            <a:r>
              <a:rPr dirty="0" sz="600" spc="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et al.</a:t>
            </a:r>
            <a:r>
              <a:rPr dirty="0" sz="600" spc="5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J</a:t>
            </a:r>
            <a:r>
              <a:rPr dirty="0" sz="600" spc="-10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Asthma</a:t>
            </a:r>
            <a:r>
              <a:rPr dirty="0" sz="600" spc="10" i="1">
                <a:latin typeface="Arial"/>
                <a:cs typeface="Arial"/>
              </a:rPr>
              <a:t> </a:t>
            </a:r>
            <a:r>
              <a:rPr dirty="0" sz="600" spc="-10" i="1">
                <a:latin typeface="Arial"/>
                <a:cs typeface="Arial"/>
              </a:rPr>
              <a:t>Allergy</a:t>
            </a:r>
            <a:r>
              <a:rPr dirty="0" sz="600" spc="10" i="1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2022;15:63-</a:t>
            </a:r>
            <a:r>
              <a:rPr dirty="0" sz="600" spc="-25">
                <a:latin typeface="Arial"/>
                <a:cs typeface="Arial"/>
              </a:rPr>
              <a:t>78.</a:t>
            </a:r>
            <a:endParaRPr sz="6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8900541" y="29972"/>
            <a:ext cx="16573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25">
                <a:solidFill>
                  <a:srgbClr val="A1A1A1"/>
                </a:solidFill>
                <a:latin typeface="Arial"/>
                <a:cs typeface="Arial"/>
              </a:rPr>
              <a:t>12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16127" y="1119377"/>
            <a:ext cx="8098790" cy="231330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342900" marR="5080" indent="-330835">
              <a:lnSpc>
                <a:spcPct val="100000"/>
              </a:lnSpc>
              <a:spcBef>
                <a:spcPts val="105"/>
              </a:spcBef>
              <a:buClr>
                <a:srgbClr val="FF9900"/>
              </a:buClr>
              <a:buSzPct val="114285"/>
              <a:buFont typeface="Arial"/>
              <a:buChar char="•"/>
              <a:tabLst>
                <a:tab pos="342900" algn="l"/>
                <a:tab pos="345440" algn="l"/>
              </a:tabLst>
            </a:pPr>
            <a:r>
              <a:rPr dirty="0" sz="1400">
                <a:solidFill>
                  <a:srgbClr val="FF9900"/>
                </a:solidFill>
                <a:latin typeface="Arial"/>
                <a:cs typeface="Arial"/>
              </a:rPr>
              <a:t>	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We</a:t>
            </a:r>
            <a:r>
              <a:rPr dirty="0" sz="1400" spc="27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would</a:t>
            </a:r>
            <a:r>
              <a:rPr dirty="0" sz="1400" spc="28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like</a:t>
            </a:r>
            <a:r>
              <a:rPr dirty="0" sz="1400" spc="29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to</a:t>
            </a:r>
            <a:r>
              <a:rPr dirty="0" sz="1400" spc="28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thank</a:t>
            </a:r>
            <a:r>
              <a:rPr dirty="0" sz="1400" spc="28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all</a:t>
            </a:r>
            <a:r>
              <a:rPr dirty="0" sz="1400" spc="28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patients</a:t>
            </a:r>
            <a:r>
              <a:rPr dirty="0" sz="1400" spc="27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1400" spc="27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collaborators</a:t>
            </a:r>
            <a:r>
              <a:rPr dirty="0" sz="1400" spc="26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who</a:t>
            </a:r>
            <a:r>
              <a:rPr dirty="0" sz="1400" spc="27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contributed</a:t>
            </a:r>
            <a:r>
              <a:rPr dirty="0" sz="1400" spc="28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to</a:t>
            </a:r>
            <a:r>
              <a:rPr dirty="0" sz="1400" spc="27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this</a:t>
            </a:r>
            <a:r>
              <a:rPr dirty="0" sz="1400" spc="28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073762"/>
                </a:solidFill>
                <a:latin typeface="Arial"/>
                <a:cs typeface="Arial"/>
              </a:rPr>
              <a:t>research study.</a:t>
            </a:r>
            <a:endParaRPr sz="1400">
              <a:latin typeface="Arial"/>
              <a:cs typeface="Arial"/>
            </a:endParaRPr>
          </a:p>
          <a:p>
            <a:pPr algn="just" marL="342900" marR="5715" indent="-330835">
              <a:lnSpc>
                <a:spcPct val="100000"/>
              </a:lnSpc>
              <a:spcBef>
                <a:spcPts val="1200"/>
              </a:spcBef>
              <a:buSzPct val="114285"/>
              <a:buFont typeface="Arial"/>
              <a:buChar char="•"/>
              <a:tabLst>
                <a:tab pos="342900" algn="l"/>
                <a:tab pos="345440" algn="l"/>
              </a:tabLst>
            </a:pPr>
            <a:r>
              <a:rPr dirty="0" sz="1400">
                <a:solidFill>
                  <a:srgbClr val="FF9900"/>
                </a:solidFill>
                <a:latin typeface="Arial"/>
                <a:cs typeface="Arial"/>
              </a:rPr>
              <a:t>	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This</a:t>
            </a:r>
            <a:r>
              <a:rPr dirty="0" sz="1400" spc="60" b="1">
                <a:solidFill>
                  <a:srgbClr val="073762"/>
                </a:solidFill>
                <a:latin typeface="Arial"/>
                <a:cs typeface="Arial"/>
              </a:rPr>
              <a:t> 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research</a:t>
            </a:r>
            <a:r>
              <a:rPr dirty="0" sz="1400" spc="65" b="1">
                <a:solidFill>
                  <a:srgbClr val="073762"/>
                </a:solidFill>
                <a:latin typeface="Arial"/>
                <a:cs typeface="Arial"/>
              </a:rPr>
              <a:t> 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study</a:t>
            </a:r>
            <a:r>
              <a:rPr dirty="0" sz="1400" spc="47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was</a:t>
            </a:r>
            <a:r>
              <a:rPr dirty="0" sz="1400" spc="60" b="1">
                <a:solidFill>
                  <a:srgbClr val="073762"/>
                </a:solidFill>
                <a:latin typeface="Arial"/>
                <a:cs typeface="Arial"/>
              </a:rPr>
              <a:t> 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funded</a:t>
            </a:r>
            <a:r>
              <a:rPr dirty="0" sz="1400" spc="60" b="1">
                <a:solidFill>
                  <a:srgbClr val="073762"/>
                </a:solidFill>
                <a:latin typeface="Arial"/>
                <a:cs typeface="Arial"/>
              </a:rPr>
              <a:t> 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1400" spc="65" b="1">
                <a:solidFill>
                  <a:srgbClr val="073762"/>
                </a:solidFill>
                <a:latin typeface="Arial"/>
                <a:cs typeface="Arial"/>
              </a:rPr>
              <a:t> 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delivered</a:t>
            </a:r>
            <a:r>
              <a:rPr dirty="0" sz="1400" spc="65" b="1">
                <a:solidFill>
                  <a:srgbClr val="073762"/>
                </a:solidFill>
                <a:latin typeface="Arial"/>
                <a:cs typeface="Arial"/>
              </a:rPr>
              <a:t> 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by</a:t>
            </a:r>
            <a:r>
              <a:rPr dirty="0" sz="1400" spc="49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1400" spc="75" b="1">
                <a:solidFill>
                  <a:srgbClr val="073762"/>
                </a:solidFill>
                <a:latin typeface="Arial"/>
                <a:cs typeface="Arial"/>
              </a:rPr>
              <a:t> 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Observational</a:t>
            </a:r>
            <a:r>
              <a:rPr dirty="0" sz="1400" spc="65" b="1">
                <a:solidFill>
                  <a:srgbClr val="073762"/>
                </a:solidFill>
                <a:latin typeface="Arial"/>
                <a:cs typeface="Arial"/>
              </a:rPr>
              <a:t> 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1400" spc="65" b="1">
                <a:solidFill>
                  <a:srgbClr val="073762"/>
                </a:solidFill>
                <a:latin typeface="Arial"/>
                <a:cs typeface="Arial"/>
              </a:rPr>
              <a:t>  </a:t>
            </a:r>
            <a:r>
              <a:rPr dirty="0" sz="1400" spc="-10" b="1">
                <a:solidFill>
                  <a:srgbClr val="073762"/>
                </a:solidFill>
                <a:latin typeface="Arial"/>
                <a:cs typeface="Arial"/>
              </a:rPr>
              <a:t>Pragmatic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Research</a:t>
            </a:r>
            <a:r>
              <a:rPr dirty="0" sz="1400" spc="9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Institute</a:t>
            </a:r>
            <a:r>
              <a:rPr dirty="0" sz="1400" spc="11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Pte</a:t>
            </a:r>
            <a:r>
              <a:rPr dirty="0" sz="1400" spc="114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Ltd</a:t>
            </a:r>
            <a:r>
              <a:rPr dirty="0" sz="1400" spc="9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(OPRI).</a:t>
            </a:r>
            <a:r>
              <a:rPr dirty="0" sz="1400" spc="12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1400" spc="11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International</a:t>
            </a:r>
            <a:r>
              <a:rPr dirty="0" sz="1400" spc="13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Severe</a:t>
            </a:r>
            <a:r>
              <a:rPr dirty="0" sz="1400" spc="12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Asthma</a:t>
            </a:r>
            <a:r>
              <a:rPr dirty="0" sz="1400" spc="12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Registry</a:t>
            </a:r>
            <a:r>
              <a:rPr dirty="0" sz="1400" spc="8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(ISAR)</a:t>
            </a:r>
            <a:r>
              <a:rPr dirty="0" sz="1400" spc="12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is</a:t>
            </a:r>
            <a:r>
              <a:rPr dirty="0" sz="1400" spc="114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spc="-25" b="1">
                <a:solidFill>
                  <a:srgbClr val="073762"/>
                </a:solidFill>
                <a:latin typeface="Arial"/>
                <a:cs typeface="Arial"/>
              </a:rPr>
              <a:t>co-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funded</a:t>
            </a:r>
            <a:r>
              <a:rPr dirty="0" sz="1400" spc="-3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by</a:t>
            </a:r>
            <a:r>
              <a:rPr dirty="0" sz="1400" spc="-2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Optimum</a:t>
            </a:r>
            <a:r>
              <a:rPr dirty="0" sz="1400" spc="-2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Patient</a:t>
            </a:r>
            <a:r>
              <a:rPr dirty="0" sz="1400" spc="-3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Care</a:t>
            </a:r>
            <a:r>
              <a:rPr dirty="0" sz="1400" spc="-5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Global</a:t>
            </a:r>
            <a:r>
              <a:rPr dirty="0" sz="1400" spc="-4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Limited</a:t>
            </a:r>
            <a:r>
              <a:rPr dirty="0" sz="1400" spc="-40" b="1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1400" spc="-10" b="1">
                <a:solidFill>
                  <a:srgbClr val="073762"/>
                </a:solidFill>
                <a:latin typeface="Arial"/>
                <a:cs typeface="Arial"/>
              </a:rPr>
              <a:t> AstraZeneca.</a:t>
            </a:r>
            <a:endParaRPr sz="1400">
              <a:latin typeface="Arial"/>
              <a:cs typeface="Arial"/>
            </a:endParaRPr>
          </a:p>
          <a:p>
            <a:pPr algn="just" marL="342900" marR="5715" indent="-330835">
              <a:lnSpc>
                <a:spcPct val="100000"/>
              </a:lnSpc>
              <a:spcBef>
                <a:spcPts val="1210"/>
              </a:spcBef>
              <a:buSzPct val="133333"/>
              <a:buChar char="•"/>
              <a:tabLst>
                <a:tab pos="342900" algn="l"/>
                <a:tab pos="345440" algn="l"/>
              </a:tabLst>
            </a:pPr>
            <a:r>
              <a:rPr dirty="0" sz="1200">
                <a:solidFill>
                  <a:srgbClr val="FF9900"/>
                </a:solidFill>
                <a:latin typeface="Arial"/>
                <a:cs typeface="Arial"/>
              </a:rPr>
              <a:t>	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Registration</a:t>
            </a:r>
            <a:r>
              <a:rPr dirty="0" sz="1200" spc="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of</a:t>
            </a:r>
            <a:r>
              <a:rPr dirty="0" sz="1200" spc="5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1200" spc="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ISAR</a:t>
            </a:r>
            <a:r>
              <a:rPr dirty="0" sz="1200" spc="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database</a:t>
            </a:r>
            <a:r>
              <a:rPr dirty="0" sz="1200" spc="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with</a:t>
            </a:r>
            <a:r>
              <a:rPr dirty="0" sz="1200" spc="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1200" spc="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European</a:t>
            </a:r>
            <a:r>
              <a:rPr dirty="0" sz="1200" spc="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Union</a:t>
            </a:r>
            <a:r>
              <a:rPr dirty="0" sz="1200" spc="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Electronic</a:t>
            </a:r>
            <a:r>
              <a:rPr dirty="0" sz="1200" spc="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Register</a:t>
            </a:r>
            <a:r>
              <a:rPr dirty="0" sz="1200" spc="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of</a:t>
            </a:r>
            <a:r>
              <a:rPr dirty="0" sz="1200" spc="5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Post-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Authorization</a:t>
            </a:r>
            <a:r>
              <a:rPr dirty="0" sz="1200" spc="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studies</a:t>
            </a:r>
            <a:r>
              <a:rPr dirty="0" sz="1200" spc="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073762"/>
                </a:solidFill>
                <a:latin typeface="Arial"/>
                <a:cs typeface="Arial"/>
              </a:rPr>
              <a:t>was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also</a:t>
            </a:r>
            <a:r>
              <a:rPr dirty="0" sz="1200" spc="6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undertaken</a:t>
            </a:r>
            <a:r>
              <a:rPr dirty="0" sz="1200" spc="8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(ENCEPP/DSPP/23720).</a:t>
            </a:r>
            <a:r>
              <a:rPr dirty="0" sz="1200" spc="7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ISAR</a:t>
            </a:r>
            <a:r>
              <a:rPr dirty="0" sz="1200" spc="7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has</a:t>
            </a:r>
            <a:r>
              <a:rPr dirty="0" sz="1200" spc="6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ethical</a:t>
            </a:r>
            <a:r>
              <a:rPr dirty="0" sz="1200" spc="6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approval</a:t>
            </a:r>
            <a:r>
              <a:rPr dirty="0" sz="1200" spc="6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from</a:t>
            </a:r>
            <a:r>
              <a:rPr dirty="0" sz="1200" spc="8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1200" spc="8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Anonymised</a:t>
            </a:r>
            <a:r>
              <a:rPr dirty="0" sz="1200" spc="8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Data</a:t>
            </a:r>
            <a:r>
              <a:rPr dirty="0" sz="1200" spc="8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Ethics</a:t>
            </a:r>
            <a:r>
              <a:rPr dirty="0" sz="1200" spc="7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Protocols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1200" spc="4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Transparency</a:t>
            </a:r>
            <a:r>
              <a:rPr dirty="0" sz="1200" spc="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(ADEPT)</a:t>
            </a:r>
            <a:r>
              <a:rPr dirty="0" sz="1200" spc="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committee</a:t>
            </a:r>
            <a:r>
              <a:rPr dirty="0" sz="1200" spc="6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(ADEPT0218).</a:t>
            </a:r>
            <a:r>
              <a:rPr dirty="0" sz="1200" spc="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All</a:t>
            </a:r>
            <a:r>
              <a:rPr dirty="0" sz="1200" spc="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data</a:t>
            </a:r>
            <a:r>
              <a:rPr dirty="0" sz="1200" spc="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collection</a:t>
            </a:r>
            <a:r>
              <a:rPr dirty="0" sz="1200" spc="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sites</a:t>
            </a:r>
            <a:r>
              <a:rPr dirty="0" sz="1200" spc="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in</a:t>
            </a:r>
            <a:r>
              <a:rPr dirty="0" sz="1200" spc="5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the</a:t>
            </a:r>
            <a:r>
              <a:rPr dirty="0" sz="1200" spc="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International</a:t>
            </a:r>
            <a:r>
              <a:rPr dirty="0" sz="1200" spc="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Severe</a:t>
            </a:r>
            <a:r>
              <a:rPr dirty="0" sz="1200" spc="5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Asthma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Registry</a:t>
            </a:r>
            <a:r>
              <a:rPr dirty="0" sz="1200" spc="2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(ISAR)</a:t>
            </a:r>
            <a:r>
              <a:rPr dirty="0" sz="1200" spc="26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have</a:t>
            </a:r>
            <a:r>
              <a:rPr dirty="0" sz="1200" spc="26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obtained</a:t>
            </a:r>
            <a:r>
              <a:rPr dirty="0" sz="1200" spc="27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regulatory</a:t>
            </a:r>
            <a:r>
              <a:rPr dirty="0" sz="1200" spc="26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agreement</a:t>
            </a:r>
            <a:r>
              <a:rPr dirty="0" sz="1200" spc="27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in</a:t>
            </a:r>
            <a:r>
              <a:rPr dirty="0" sz="1200" spc="26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compliance</a:t>
            </a:r>
            <a:r>
              <a:rPr dirty="0" sz="1200" spc="27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with</a:t>
            </a:r>
            <a:r>
              <a:rPr dirty="0" sz="1200" spc="27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specific</a:t>
            </a:r>
            <a:r>
              <a:rPr dirty="0" sz="1200" spc="254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data</a:t>
            </a:r>
            <a:r>
              <a:rPr dirty="0" sz="1200" spc="26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transfer</a:t>
            </a:r>
            <a:r>
              <a:rPr dirty="0" sz="1200" spc="27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laws,</a:t>
            </a:r>
            <a:r>
              <a:rPr dirty="0" sz="1200" spc="27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country-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specific</a:t>
            </a:r>
            <a:r>
              <a:rPr dirty="0" sz="1200" spc="-5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legislation,</a:t>
            </a:r>
            <a:r>
              <a:rPr dirty="0" sz="1200" spc="-4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12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relevant</a:t>
            </a:r>
            <a:r>
              <a:rPr dirty="0" sz="1200" spc="-3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ethical</a:t>
            </a:r>
            <a:r>
              <a:rPr dirty="0" sz="12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boards</a:t>
            </a:r>
            <a:r>
              <a:rPr dirty="0" sz="1200" spc="-50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73762"/>
                </a:solidFill>
                <a:latin typeface="Arial"/>
                <a:cs typeface="Arial"/>
              </a:rPr>
              <a:t>and</a:t>
            </a:r>
            <a:r>
              <a:rPr dirty="0" sz="1200" spc="-35">
                <a:solidFill>
                  <a:srgbClr val="07376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73762"/>
                </a:solidFill>
                <a:latin typeface="Arial"/>
                <a:cs typeface="Arial"/>
              </a:rPr>
              <a:t>organizations.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78739" y="4906674"/>
            <a:ext cx="6939280" cy="20256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40"/>
              </a:spcBef>
            </a:pPr>
            <a:r>
              <a:rPr dirty="0" sz="600">
                <a:latin typeface="Arial"/>
                <a:cs typeface="Arial"/>
              </a:rPr>
              <a:t>ADEPT</a:t>
            </a:r>
            <a:r>
              <a:rPr dirty="0" sz="600" spc="-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=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Anonymised</a:t>
            </a:r>
            <a:r>
              <a:rPr dirty="0" sz="600" spc="2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Data</a:t>
            </a:r>
            <a:r>
              <a:rPr dirty="0" sz="600" spc="-1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Ethics</a:t>
            </a:r>
            <a:r>
              <a:rPr dirty="0" sz="600" spc="-2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Protocols</a:t>
            </a:r>
            <a:r>
              <a:rPr dirty="0" sz="600" spc="-2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and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Transparency;</a:t>
            </a:r>
            <a:r>
              <a:rPr dirty="0" sz="600" spc="-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ENCePP =</a:t>
            </a:r>
            <a:r>
              <a:rPr dirty="0" sz="600" spc="-10">
                <a:latin typeface="Arial"/>
                <a:cs typeface="Arial"/>
              </a:rPr>
              <a:t> European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Network of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Centres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for</a:t>
            </a:r>
            <a:r>
              <a:rPr dirty="0" sz="600" spc="-20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Pharmacoepidemiology</a:t>
            </a:r>
            <a:r>
              <a:rPr dirty="0" sz="600" spc="1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and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Pharmacovigilance; </a:t>
            </a:r>
            <a:r>
              <a:rPr dirty="0" sz="600">
                <a:latin typeface="Arial"/>
                <a:cs typeface="Arial"/>
              </a:rPr>
              <a:t>ISAR</a:t>
            </a:r>
            <a:r>
              <a:rPr dirty="0" sz="600" spc="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=</a:t>
            </a:r>
            <a:r>
              <a:rPr dirty="0" sz="600" spc="-20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International</a:t>
            </a:r>
            <a:r>
              <a:rPr dirty="0" sz="600" spc="-2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Severe</a:t>
            </a:r>
            <a:r>
              <a:rPr dirty="0" sz="600" spc="-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Asthma</a:t>
            </a:r>
            <a:r>
              <a:rPr dirty="0" sz="600" spc="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Registry</a:t>
            </a:r>
            <a:r>
              <a:rPr dirty="0" sz="600" spc="500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Menzies-</a:t>
            </a:r>
            <a:r>
              <a:rPr dirty="0" sz="600">
                <a:latin typeface="Arial"/>
                <a:cs typeface="Arial"/>
              </a:rPr>
              <a:t>Gow AN,</a:t>
            </a:r>
            <a:r>
              <a:rPr dirty="0" sz="600" spc="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Price D</a:t>
            </a:r>
            <a:r>
              <a:rPr dirty="0" sz="600" spc="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et al.</a:t>
            </a:r>
            <a:r>
              <a:rPr dirty="0" sz="600" spc="5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J</a:t>
            </a:r>
            <a:r>
              <a:rPr dirty="0" sz="600" spc="-10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Asthma</a:t>
            </a:r>
            <a:r>
              <a:rPr dirty="0" sz="600" spc="10" i="1">
                <a:latin typeface="Arial"/>
                <a:cs typeface="Arial"/>
              </a:rPr>
              <a:t> </a:t>
            </a:r>
            <a:r>
              <a:rPr dirty="0" sz="600" spc="-10" i="1">
                <a:latin typeface="Arial"/>
                <a:cs typeface="Arial"/>
              </a:rPr>
              <a:t>Allergy</a:t>
            </a:r>
            <a:r>
              <a:rPr dirty="0" sz="600" spc="10" i="1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2022;15:63-</a:t>
            </a:r>
            <a:r>
              <a:rPr dirty="0" sz="600" spc="-25">
                <a:latin typeface="Arial"/>
                <a:cs typeface="Arial"/>
              </a:rPr>
              <a:t>78.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64413" rIns="0" bIns="0" rtlCol="0" vert="horz">
            <a:spAutoFit/>
          </a:bodyPr>
          <a:lstStyle/>
          <a:p>
            <a:pPr marL="161290">
              <a:lnSpc>
                <a:spcPct val="100000"/>
              </a:lnSpc>
              <a:spcBef>
                <a:spcPts val="95"/>
              </a:spcBef>
            </a:pPr>
            <a:r>
              <a:rPr dirty="0" spc="-10"/>
              <a:t>Acknowledgements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13842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/>
              <a:t>Real</a:t>
            </a:r>
            <a:r>
              <a:rPr dirty="0" spc="-30"/>
              <a:t> </a:t>
            </a:r>
            <a:r>
              <a:rPr dirty="0"/>
              <a:t>world</a:t>
            </a:r>
            <a:r>
              <a:rPr dirty="0" spc="-65"/>
              <a:t> </a:t>
            </a:r>
            <a:r>
              <a:rPr dirty="0"/>
              <a:t>biologic</a:t>
            </a:r>
            <a:r>
              <a:rPr dirty="0" spc="-5"/>
              <a:t> </a:t>
            </a:r>
            <a:r>
              <a:rPr dirty="0"/>
              <a:t>use</a:t>
            </a:r>
            <a:r>
              <a:rPr dirty="0" spc="-35"/>
              <a:t> </a:t>
            </a:r>
            <a:r>
              <a:rPr dirty="0"/>
              <a:t>and</a:t>
            </a:r>
            <a:r>
              <a:rPr dirty="0" spc="-35"/>
              <a:t> </a:t>
            </a:r>
            <a:r>
              <a:rPr dirty="0"/>
              <a:t>switch</a:t>
            </a:r>
            <a:r>
              <a:rPr dirty="0" spc="-55"/>
              <a:t> </a:t>
            </a:r>
            <a:r>
              <a:rPr dirty="0"/>
              <a:t>patterns</a:t>
            </a:r>
            <a:r>
              <a:rPr dirty="0" spc="-5"/>
              <a:t> </a:t>
            </a:r>
            <a:r>
              <a:rPr dirty="0"/>
              <a:t>in</a:t>
            </a:r>
            <a:r>
              <a:rPr dirty="0" spc="-35"/>
              <a:t> </a:t>
            </a:r>
            <a:r>
              <a:rPr dirty="0"/>
              <a:t>severe </a:t>
            </a:r>
            <a:r>
              <a:rPr dirty="0" spc="-10"/>
              <a:t>asthma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34602" y="2405244"/>
            <a:ext cx="1182566" cy="360762"/>
          </a:xfrm>
          <a:prstGeom prst="rect">
            <a:avLst/>
          </a:prstGeom>
        </p:spPr>
      </p:pic>
      <p:sp>
        <p:nvSpPr>
          <p:cNvPr id="4" name="object 4" descr=""/>
          <p:cNvSpPr/>
          <p:nvPr/>
        </p:nvSpPr>
        <p:spPr>
          <a:xfrm>
            <a:off x="6819900" y="1118616"/>
            <a:ext cx="1236345" cy="277495"/>
          </a:xfrm>
          <a:custGeom>
            <a:avLst/>
            <a:gdLst/>
            <a:ahLst/>
            <a:cxnLst/>
            <a:rect l="l" t="t" r="r" b="b"/>
            <a:pathLst>
              <a:path w="1236345" h="277494">
                <a:moveTo>
                  <a:pt x="1189735" y="0"/>
                </a:moveTo>
                <a:lnTo>
                  <a:pt x="46227" y="0"/>
                </a:lnTo>
                <a:lnTo>
                  <a:pt x="28235" y="3633"/>
                </a:lnTo>
                <a:lnTo>
                  <a:pt x="13541" y="13541"/>
                </a:lnTo>
                <a:lnTo>
                  <a:pt x="3633" y="28235"/>
                </a:lnTo>
                <a:lnTo>
                  <a:pt x="0" y="46228"/>
                </a:lnTo>
                <a:lnTo>
                  <a:pt x="0" y="231139"/>
                </a:lnTo>
                <a:lnTo>
                  <a:pt x="3633" y="249132"/>
                </a:lnTo>
                <a:lnTo>
                  <a:pt x="13541" y="263826"/>
                </a:lnTo>
                <a:lnTo>
                  <a:pt x="28235" y="273734"/>
                </a:lnTo>
                <a:lnTo>
                  <a:pt x="46227" y="277368"/>
                </a:lnTo>
                <a:lnTo>
                  <a:pt x="1189735" y="277368"/>
                </a:lnTo>
                <a:lnTo>
                  <a:pt x="1207728" y="273734"/>
                </a:lnTo>
                <a:lnTo>
                  <a:pt x="1222422" y="263826"/>
                </a:lnTo>
                <a:lnTo>
                  <a:pt x="1232330" y="249132"/>
                </a:lnTo>
                <a:lnTo>
                  <a:pt x="1235964" y="231139"/>
                </a:lnTo>
                <a:lnTo>
                  <a:pt x="1235964" y="46228"/>
                </a:lnTo>
                <a:lnTo>
                  <a:pt x="1232330" y="28235"/>
                </a:lnTo>
                <a:lnTo>
                  <a:pt x="1222422" y="13541"/>
                </a:lnTo>
                <a:lnTo>
                  <a:pt x="1207728" y="3633"/>
                </a:lnTo>
                <a:lnTo>
                  <a:pt x="1189735" y="0"/>
                </a:lnTo>
                <a:close/>
              </a:path>
            </a:pathLst>
          </a:custGeom>
          <a:solidFill>
            <a:srgbClr val="07376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6054344" y="1131570"/>
            <a:ext cx="2692400" cy="8039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75565">
              <a:lnSpc>
                <a:spcPct val="100000"/>
              </a:lnSpc>
              <a:spcBef>
                <a:spcPts val="105"/>
              </a:spcBef>
            </a:pPr>
            <a:r>
              <a:rPr dirty="0" sz="1400" spc="-10">
                <a:solidFill>
                  <a:srgbClr val="FFFFFF"/>
                </a:solidFill>
                <a:latin typeface="Arial"/>
                <a:cs typeface="Arial"/>
              </a:rPr>
              <a:t>Analyses</a:t>
            </a:r>
            <a:endParaRPr sz="14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560"/>
              </a:spcBef>
            </a:pPr>
            <a:r>
              <a:rPr dirty="0" sz="1200" b="1">
                <a:latin typeface="Arial"/>
                <a:cs typeface="Arial"/>
              </a:rPr>
              <a:t>Demographic</a:t>
            </a:r>
            <a:r>
              <a:rPr dirty="0" sz="1200" spc="-5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and</a:t>
            </a:r>
            <a:r>
              <a:rPr dirty="0" sz="1200" spc="-40" b="1">
                <a:latin typeface="Arial"/>
                <a:cs typeface="Arial"/>
              </a:rPr>
              <a:t> </a:t>
            </a:r>
            <a:r>
              <a:rPr dirty="0" sz="1200" spc="-10" b="1">
                <a:latin typeface="Arial"/>
                <a:cs typeface="Arial"/>
              </a:rPr>
              <a:t>clinical characteristics</a:t>
            </a:r>
            <a:r>
              <a:rPr dirty="0" sz="1200" spc="-25" b="1">
                <a:latin typeface="Arial"/>
                <a:cs typeface="Arial"/>
              </a:rPr>
              <a:t> </a:t>
            </a:r>
            <a:r>
              <a:rPr dirty="0" sz="1200" spc="-10" b="1">
                <a:latin typeface="Arial"/>
                <a:cs typeface="Arial"/>
              </a:rPr>
              <a:t>pre-</a:t>
            </a:r>
            <a:r>
              <a:rPr dirty="0" sz="1200" b="1">
                <a:latin typeface="Arial"/>
                <a:cs typeface="Arial"/>
              </a:rPr>
              <a:t>biologic</a:t>
            </a:r>
            <a:r>
              <a:rPr dirty="0" sz="1200" spc="35" b="1">
                <a:latin typeface="Arial"/>
                <a:cs typeface="Arial"/>
              </a:rPr>
              <a:t> </a:t>
            </a:r>
            <a:r>
              <a:rPr dirty="0" sz="1200" spc="-10" b="1">
                <a:latin typeface="Arial"/>
                <a:cs typeface="Arial"/>
              </a:rPr>
              <a:t>initiation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6054344" y="2092579"/>
            <a:ext cx="175641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Arial"/>
                <a:cs typeface="Arial"/>
              </a:rPr>
              <a:t>Patterns</a:t>
            </a:r>
            <a:r>
              <a:rPr dirty="0" sz="1200" spc="-6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of</a:t>
            </a:r>
            <a:r>
              <a:rPr dirty="0" sz="1200" spc="-3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biologic</a:t>
            </a:r>
            <a:r>
              <a:rPr dirty="0" sz="1200" spc="-15" b="1">
                <a:latin typeface="Arial"/>
                <a:cs typeface="Arial"/>
              </a:rPr>
              <a:t> </a:t>
            </a:r>
            <a:r>
              <a:rPr dirty="0" sz="1200" spc="-25" b="1">
                <a:latin typeface="Arial"/>
                <a:cs typeface="Arial"/>
              </a:rPr>
              <a:t>use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6054344" y="2275154"/>
            <a:ext cx="2590800" cy="1123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100"/>
              </a:spcBef>
              <a:buChar char="•"/>
              <a:tabLst>
                <a:tab pos="299085" algn="l"/>
              </a:tabLst>
            </a:pPr>
            <a:r>
              <a:rPr dirty="0" sz="1200">
                <a:latin typeface="Arial"/>
                <a:cs typeface="Arial"/>
              </a:rPr>
              <a:t>Patterns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of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biologic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stopping,</a:t>
            </a:r>
            <a:endParaRPr sz="1200">
              <a:latin typeface="Arial"/>
              <a:cs typeface="Arial"/>
            </a:endParaRPr>
          </a:p>
          <a:p>
            <a:pPr marL="299085">
              <a:lnSpc>
                <a:spcPct val="100000"/>
              </a:lnSpc>
              <a:spcBef>
                <a:spcPts val="5"/>
              </a:spcBef>
            </a:pPr>
            <a:r>
              <a:rPr dirty="0" sz="1200">
                <a:latin typeface="Arial"/>
                <a:cs typeface="Arial"/>
              </a:rPr>
              <a:t>switching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and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continuations</a:t>
            </a:r>
            <a:endParaRPr sz="12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Char char="•"/>
              <a:tabLst>
                <a:tab pos="299085" algn="l"/>
              </a:tabLst>
            </a:pPr>
            <a:r>
              <a:rPr dirty="0" sz="1200">
                <a:latin typeface="Arial"/>
                <a:cs typeface="Arial"/>
              </a:rPr>
              <a:t>Time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to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cessation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of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first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biologic</a:t>
            </a:r>
            <a:endParaRPr sz="12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Char char="•"/>
              <a:tabLst>
                <a:tab pos="299085" algn="l"/>
              </a:tabLst>
            </a:pPr>
            <a:r>
              <a:rPr dirty="0" sz="1200">
                <a:latin typeface="Arial"/>
                <a:cs typeface="Arial"/>
              </a:rPr>
              <a:t>Switch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patterns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by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biologic</a:t>
            </a:r>
            <a:r>
              <a:rPr dirty="0" sz="1200" spc="-5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class</a:t>
            </a:r>
            <a:endParaRPr sz="1200">
              <a:latin typeface="Arial"/>
              <a:cs typeface="Arial"/>
            </a:endParaRPr>
          </a:p>
          <a:p>
            <a:pPr marL="299085" marR="5080" indent="-287020">
              <a:lnSpc>
                <a:spcPct val="100000"/>
              </a:lnSpc>
              <a:buChar char="•"/>
              <a:tabLst>
                <a:tab pos="299085" algn="l"/>
              </a:tabLst>
            </a:pPr>
            <a:r>
              <a:rPr dirty="0" sz="1200">
                <a:latin typeface="Arial"/>
                <a:cs typeface="Arial"/>
              </a:rPr>
              <a:t>Reasons</a:t>
            </a:r>
            <a:r>
              <a:rPr dirty="0" sz="1200" spc="-4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for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stopping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or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switching biologics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6054344" y="3556253"/>
            <a:ext cx="233743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Arial"/>
                <a:cs typeface="Arial"/>
              </a:rPr>
              <a:t>Sensitivity</a:t>
            </a:r>
            <a:r>
              <a:rPr dirty="0" sz="1200" spc="-70" b="1">
                <a:latin typeface="Arial"/>
                <a:cs typeface="Arial"/>
              </a:rPr>
              <a:t> </a:t>
            </a:r>
            <a:r>
              <a:rPr dirty="0" sz="1200" spc="-10" b="1">
                <a:latin typeface="Arial"/>
                <a:cs typeface="Arial"/>
              </a:rPr>
              <a:t>analyses</a:t>
            </a:r>
            <a:endParaRPr sz="12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Char char="•"/>
              <a:tabLst>
                <a:tab pos="299085" algn="l"/>
              </a:tabLst>
            </a:pPr>
            <a:r>
              <a:rPr dirty="0" sz="1200">
                <a:latin typeface="Arial"/>
                <a:cs typeface="Arial"/>
              </a:rPr>
              <a:t>Prospective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patients</a:t>
            </a:r>
            <a:r>
              <a:rPr dirty="0" sz="1200" spc="-5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(n=2656)</a:t>
            </a:r>
            <a:endParaRPr sz="12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Char char="•"/>
              <a:tabLst>
                <a:tab pos="299085" algn="l"/>
              </a:tabLst>
            </a:pPr>
            <a:r>
              <a:rPr dirty="0" sz="1200" spc="-10">
                <a:latin typeface="Arial"/>
                <a:cs typeface="Arial"/>
              </a:rPr>
              <a:t>Non-</a:t>
            </a:r>
            <a:r>
              <a:rPr dirty="0" sz="1200">
                <a:latin typeface="Arial"/>
                <a:cs typeface="Arial"/>
              </a:rPr>
              <a:t>US </a:t>
            </a:r>
            <a:r>
              <a:rPr dirty="0" sz="1200" spc="-10">
                <a:latin typeface="Arial"/>
                <a:cs typeface="Arial"/>
              </a:rPr>
              <a:t>(n=1404)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 descr=""/>
          <p:cNvSpPr/>
          <p:nvPr/>
        </p:nvSpPr>
        <p:spPr>
          <a:xfrm>
            <a:off x="324611" y="2875788"/>
            <a:ext cx="1998345" cy="277495"/>
          </a:xfrm>
          <a:custGeom>
            <a:avLst/>
            <a:gdLst/>
            <a:ahLst/>
            <a:cxnLst/>
            <a:rect l="l" t="t" r="r" b="b"/>
            <a:pathLst>
              <a:path w="1998345" h="277494">
                <a:moveTo>
                  <a:pt x="1951736" y="0"/>
                </a:moveTo>
                <a:lnTo>
                  <a:pt x="46228" y="0"/>
                </a:lnTo>
                <a:lnTo>
                  <a:pt x="28235" y="3633"/>
                </a:lnTo>
                <a:lnTo>
                  <a:pt x="13541" y="13541"/>
                </a:lnTo>
                <a:lnTo>
                  <a:pt x="3633" y="28235"/>
                </a:lnTo>
                <a:lnTo>
                  <a:pt x="0" y="46228"/>
                </a:lnTo>
                <a:lnTo>
                  <a:pt x="0" y="231139"/>
                </a:lnTo>
                <a:lnTo>
                  <a:pt x="3633" y="249132"/>
                </a:lnTo>
                <a:lnTo>
                  <a:pt x="13541" y="263826"/>
                </a:lnTo>
                <a:lnTo>
                  <a:pt x="28235" y="273734"/>
                </a:lnTo>
                <a:lnTo>
                  <a:pt x="46228" y="277368"/>
                </a:lnTo>
                <a:lnTo>
                  <a:pt x="1951736" y="277368"/>
                </a:lnTo>
                <a:lnTo>
                  <a:pt x="1969728" y="273734"/>
                </a:lnTo>
                <a:lnTo>
                  <a:pt x="1984422" y="263826"/>
                </a:lnTo>
                <a:lnTo>
                  <a:pt x="1994330" y="249132"/>
                </a:lnTo>
                <a:lnTo>
                  <a:pt x="1997964" y="231139"/>
                </a:lnTo>
                <a:lnTo>
                  <a:pt x="1997964" y="46228"/>
                </a:lnTo>
                <a:lnTo>
                  <a:pt x="1994330" y="28235"/>
                </a:lnTo>
                <a:lnTo>
                  <a:pt x="1984422" y="13541"/>
                </a:lnTo>
                <a:lnTo>
                  <a:pt x="1969728" y="3633"/>
                </a:lnTo>
                <a:lnTo>
                  <a:pt x="1951736" y="0"/>
                </a:lnTo>
                <a:close/>
              </a:path>
            </a:pathLst>
          </a:custGeom>
          <a:solidFill>
            <a:srgbClr val="07376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 txBox="1"/>
          <p:nvPr/>
        </p:nvSpPr>
        <p:spPr>
          <a:xfrm>
            <a:off x="561848" y="2905709"/>
            <a:ext cx="152336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Historical</a:t>
            </a:r>
            <a:r>
              <a:rPr dirty="0" sz="12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cohort</a:t>
            </a:r>
            <a:r>
              <a:rPr dirty="0" sz="12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study</a:t>
            </a:r>
            <a:endParaRPr sz="1200">
              <a:latin typeface="Arial"/>
              <a:cs typeface="Arial"/>
            </a:endParaRPr>
          </a:p>
        </p:txBody>
      </p:sp>
      <p:graphicFrame>
        <p:nvGraphicFramePr>
          <p:cNvPr id="11" name="object 11" descr=""/>
          <p:cNvGraphicFramePr>
            <a:graphicFrameLocks noGrp="1"/>
          </p:cNvGraphicFramePr>
          <p:nvPr/>
        </p:nvGraphicFramePr>
        <p:xfrm>
          <a:off x="2545270" y="1066990"/>
          <a:ext cx="3094990" cy="34042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2729"/>
                <a:gridCol w="252729"/>
                <a:gridCol w="2484119"/>
              </a:tblGrid>
              <a:tr h="26924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28575">
                      <a:solidFill>
                        <a:srgbClr val="073762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>
                  <a:txBody>
                    <a:bodyPr/>
                    <a:lstStyle/>
                    <a:p>
                      <a:pPr marL="376555" marR="460375" indent="-287020">
                        <a:lnSpc>
                          <a:spcPct val="100000"/>
                        </a:lnSpc>
                        <a:spcBef>
                          <a:spcPts val="575"/>
                        </a:spcBef>
                        <a:buChar char="•"/>
                        <a:tabLst>
                          <a:tab pos="376555" algn="l"/>
                        </a:tabLst>
                      </a:pPr>
                      <a:r>
                        <a:rPr dirty="0" sz="1200">
                          <a:latin typeface="Arial"/>
                          <a:cs typeface="Arial"/>
                        </a:rPr>
                        <a:t>≥18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years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old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at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biologic initiation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376555" marR="135255" indent="-287020">
                        <a:lnSpc>
                          <a:spcPct val="100000"/>
                        </a:lnSpc>
                        <a:buChar char="•"/>
                        <a:tabLst>
                          <a:tab pos="376555" algn="l"/>
                        </a:tabLst>
                      </a:pPr>
                      <a:r>
                        <a:rPr dirty="0" sz="1200">
                          <a:latin typeface="Arial"/>
                          <a:cs typeface="Arial"/>
                        </a:rPr>
                        <a:t>Severe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asthma</a:t>
                      </a:r>
                      <a:r>
                        <a:rPr dirty="0" sz="12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(GINA</a:t>
                      </a:r>
                      <a:r>
                        <a:rPr dirty="0" sz="1200" spc="-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Step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0">
                          <a:latin typeface="Arial"/>
                          <a:cs typeface="Arial"/>
                        </a:rPr>
                        <a:t>5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200" spc="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uncontrolled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asthma</a:t>
                      </a:r>
                      <a:r>
                        <a:rPr dirty="0" sz="1200" spc="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at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GINA</a:t>
                      </a:r>
                      <a:r>
                        <a:rPr dirty="0" sz="12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Step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4)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376555" indent="-286385">
                        <a:lnSpc>
                          <a:spcPct val="100000"/>
                        </a:lnSpc>
                        <a:buChar char="•"/>
                        <a:tabLst>
                          <a:tab pos="376555" algn="l"/>
                        </a:tabLst>
                      </a:pPr>
                      <a:r>
                        <a:rPr dirty="0" sz="1200" spc="-10">
                          <a:latin typeface="Arial"/>
                          <a:cs typeface="Arial"/>
                        </a:rPr>
                        <a:t>Treated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with</a:t>
                      </a:r>
                      <a:r>
                        <a:rPr dirty="0" sz="12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biologic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376555" marR="219710" indent="-287020">
                        <a:lnSpc>
                          <a:spcPct val="100000"/>
                        </a:lnSpc>
                        <a:buChar char="•"/>
                        <a:tabLst>
                          <a:tab pos="376555" algn="l"/>
                        </a:tabLst>
                      </a:pPr>
                      <a:r>
                        <a:rPr dirty="0" sz="1200">
                          <a:latin typeface="Arial"/>
                          <a:cs typeface="Arial"/>
                        </a:rPr>
                        <a:t>≥6</a:t>
                      </a:r>
                      <a:r>
                        <a:rPr dirty="0" sz="1200" spc="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months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of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follow-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up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after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biologic</a:t>
                      </a:r>
                      <a:r>
                        <a:rPr dirty="0" sz="12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initiation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73025">
                    <a:lnL w="28575">
                      <a:solidFill>
                        <a:srgbClr val="073762"/>
                      </a:solidFill>
                      <a:prstDash val="solid"/>
                    </a:lnL>
                    <a:lnR w="28575">
                      <a:solidFill>
                        <a:srgbClr val="073762"/>
                      </a:solidFill>
                      <a:prstDash val="solid"/>
                    </a:lnR>
                    <a:lnT w="28575">
                      <a:solidFill>
                        <a:srgbClr val="073762"/>
                      </a:solidFill>
                      <a:prstDash val="solid"/>
                    </a:lnT>
                    <a:lnB w="28575">
                      <a:solidFill>
                        <a:srgbClr val="073762"/>
                      </a:solidFill>
                      <a:prstDash val="solid"/>
                    </a:lnB>
                  </a:tcPr>
                </a:tc>
              </a:tr>
              <a:tr h="135001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57150">
                      <a:solidFill>
                        <a:srgbClr val="043662"/>
                      </a:solidFill>
                      <a:prstDash val="solid"/>
                    </a:lnR>
                    <a:lnB w="76200">
                      <a:solidFill>
                        <a:srgbClr val="04366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57150">
                      <a:solidFill>
                        <a:srgbClr val="043662"/>
                      </a:solidFill>
                      <a:prstDash val="solid"/>
                    </a:lnL>
                    <a:lnR w="28575">
                      <a:solidFill>
                        <a:srgbClr val="073762"/>
                      </a:solidFill>
                      <a:prstDash val="solid"/>
                    </a:lnR>
                    <a:lnT w="57150">
                      <a:solidFill>
                        <a:srgbClr val="043662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73025">
                    <a:lnL w="28575">
                      <a:solidFill>
                        <a:srgbClr val="073762"/>
                      </a:solidFill>
                      <a:prstDash val="solid"/>
                    </a:lnL>
                    <a:lnR w="28575">
                      <a:solidFill>
                        <a:srgbClr val="073762"/>
                      </a:solidFill>
                      <a:prstDash val="solid"/>
                    </a:lnR>
                    <a:lnT w="28575">
                      <a:solidFill>
                        <a:srgbClr val="073762"/>
                      </a:solidFill>
                      <a:prstDash val="solid"/>
                    </a:lnT>
                    <a:lnB w="28575">
                      <a:solidFill>
                        <a:srgbClr val="073762"/>
                      </a:solidFill>
                      <a:prstDash val="solid"/>
                    </a:lnB>
                  </a:tcPr>
                </a:tc>
              </a:tr>
              <a:tr h="6223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57150">
                      <a:solidFill>
                        <a:srgbClr val="043662"/>
                      </a:solidFill>
                      <a:prstDash val="solid"/>
                    </a:lnR>
                    <a:lnB w="76200">
                      <a:solidFill>
                        <a:srgbClr val="043662"/>
                      </a:solidFill>
                      <a:prstDash val="solid"/>
                    </a:lnB>
                  </a:tcPr>
                </a:tc>
                <a:tc gridSpan="2"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57150">
                      <a:solidFill>
                        <a:srgbClr val="043662"/>
                      </a:solidFill>
                      <a:prstDash val="solid"/>
                    </a:lnL>
                    <a:lnB w="28575">
                      <a:solidFill>
                        <a:srgbClr val="073762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34645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57150">
                      <a:solidFill>
                        <a:srgbClr val="043662"/>
                      </a:solidFill>
                      <a:prstDash val="solid"/>
                    </a:lnR>
                    <a:lnT w="76200">
                      <a:solidFill>
                        <a:srgbClr val="043662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57150">
                      <a:solidFill>
                        <a:srgbClr val="043662"/>
                      </a:solidFill>
                      <a:prstDash val="solid"/>
                    </a:lnL>
                    <a:lnB w="28575">
                      <a:solidFill>
                        <a:srgbClr val="073762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08204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57150">
                      <a:solidFill>
                        <a:srgbClr val="043662"/>
                      </a:solidFill>
                      <a:prstDash val="solid"/>
                    </a:lnR>
                    <a:lnT w="76200">
                      <a:solidFill>
                        <a:srgbClr val="043662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57150">
                      <a:solidFill>
                        <a:srgbClr val="043662"/>
                      </a:solidFill>
                      <a:prstDash val="solid"/>
                    </a:lnL>
                    <a:lnR w="28575">
                      <a:solidFill>
                        <a:srgbClr val="073762"/>
                      </a:solidFill>
                      <a:prstDash val="solid"/>
                    </a:lnR>
                    <a:lnB w="57150">
                      <a:solidFill>
                        <a:srgbClr val="043662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just" marL="90170" marR="82550" indent="3492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"/>
                          <a:cs typeface="Arial"/>
                        </a:rPr>
                        <a:t>All</a:t>
                      </a:r>
                      <a:r>
                        <a:rPr dirty="0" sz="1200" spc="265">
                          <a:latin typeface="Arial"/>
                          <a:cs typeface="Arial"/>
                        </a:rPr>
                        <a:t> 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subjects</a:t>
                      </a:r>
                      <a:r>
                        <a:rPr dirty="0" sz="1200" spc="270">
                          <a:latin typeface="Arial"/>
                          <a:cs typeface="Arial"/>
                        </a:rPr>
                        <a:t> 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were</a:t>
                      </a:r>
                      <a:r>
                        <a:rPr dirty="0" sz="1200" spc="270">
                          <a:latin typeface="Arial"/>
                          <a:cs typeface="Arial"/>
                        </a:rPr>
                        <a:t> 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treated</a:t>
                      </a:r>
                      <a:r>
                        <a:rPr dirty="0" sz="1200" spc="270">
                          <a:latin typeface="Arial"/>
                          <a:cs typeface="Arial"/>
                        </a:rPr>
                        <a:t>  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in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countries</a:t>
                      </a:r>
                      <a:r>
                        <a:rPr dirty="0" sz="1200" spc="2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that</a:t>
                      </a:r>
                      <a:r>
                        <a:rPr dirty="0" sz="1200" spc="2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had</a:t>
                      </a:r>
                      <a:r>
                        <a:rPr dirty="0" sz="1200" spc="2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access</a:t>
                      </a:r>
                      <a:r>
                        <a:rPr dirty="0" sz="1200" spc="2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200" spc="2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≥2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biologics.</a:t>
                      </a:r>
                      <a:r>
                        <a:rPr dirty="0" sz="1200" spc="2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Therefore</a:t>
                      </a:r>
                      <a:r>
                        <a:rPr dirty="0" sz="1200" spc="2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continuation,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stopping,</a:t>
                      </a:r>
                      <a:r>
                        <a:rPr dirty="0" sz="1200" spc="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200" spc="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switching</a:t>
                      </a:r>
                      <a:r>
                        <a:rPr dirty="0" sz="1200" spc="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2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biologics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was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feasible.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57150">
                    <a:lnL w="28575">
                      <a:solidFill>
                        <a:srgbClr val="073762"/>
                      </a:solidFill>
                      <a:prstDash val="solid"/>
                    </a:lnL>
                    <a:lnR w="28575">
                      <a:solidFill>
                        <a:srgbClr val="073762"/>
                      </a:solidFill>
                      <a:prstDash val="solid"/>
                    </a:lnR>
                    <a:lnT w="28575">
                      <a:solidFill>
                        <a:srgbClr val="073762"/>
                      </a:solidFill>
                      <a:prstDash val="solid"/>
                    </a:lnT>
                    <a:lnB w="28575">
                      <a:solidFill>
                        <a:srgbClr val="073762"/>
                      </a:solidFill>
                      <a:prstDash val="solid"/>
                    </a:lnB>
                  </a:tcPr>
                </a:tc>
              </a:tr>
              <a:tr h="30607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28575">
                      <a:solidFill>
                        <a:srgbClr val="073762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57150">
                    <a:lnL w="28575">
                      <a:solidFill>
                        <a:srgbClr val="073762"/>
                      </a:solidFill>
                      <a:prstDash val="solid"/>
                    </a:lnL>
                    <a:lnR w="28575">
                      <a:solidFill>
                        <a:srgbClr val="073762"/>
                      </a:solidFill>
                      <a:prstDash val="solid"/>
                    </a:lnR>
                    <a:lnT w="28575">
                      <a:solidFill>
                        <a:srgbClr val="073762"/>
                      </a:solidFill>
                      <a:prstDash val="solid"/>
                    </a:lnT>
                    <a:lnB w="28575">
                      <a:solidFill>
                        <a:srgbClr val="073762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2" name="object 12" descr=""/>
          <p:cNvSpPr txBox="1"/>
          <p:nvPr/>
        </p:nvSpPr>
        <p:spPr>
          <a:xfrm>
            <a:off x="3506215" y="743838"/>
            <a:ext cx="144843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Arial"/>
                <a:cs typeface="Arial"/>
              </a:rPr>
              <a:t>Inclusion</a:t>
            </a:r>
            <a:r>
              <a:rPr dirty="0" sz="1400" spc="-80" b="1">
                <a:latin typeface="Arial"/>
                <a:cs typeface="Arial"/>
              </a:rPr>
              <a:t> </a:t>
            </a:r>
            <a:r>
              <a:rPr dirty="0" sz="1400" spc="-10" b="1">
                <a:latin typeface="Arial"/>
                <a:cs typeface="Arial"/>
              </a:rPr>
              <a:t>criteria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499973" y="1963039"/>
            <a:ext cx="171132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solidFill>
                  <a:srgbClr val="404040"/>
                </a:solidFill>
                <a:latin typeface="Arial"/>
                <a:cs typeface="Arial"/>
              </a:rPr>
              <a:t>CHRONICLE</a:t>
            </a:r>
            <a:r>
              <a:rPr dirty="0" sz="1100" spc="-35" b="1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404040"/>
                </a:solidFill>
                <a:latin typeface="Arial"/>
                <a:cs typeface="Arial"/>
              </a:rPr>
              <a:t>Study</a:t>
            </a:r>
            <a:r>
              <a:rPr dirty="0" sz="1100" spc="-40" b="1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100" spc="-20" b="1">
                <a:solidFill>
                  <a:srgbClr val="404040"/>
                </a:solidFill>
                <a:latin typeface="Arial"/>
                <a:cs typeface="Arial"/>
              </a:rPr>
              <a:t>(USA)</a:t>
            </a:r>
            <a:endParaRPr sz="1100">
              <a:latin typeface="Arial"/>
              <a:cs typeface="Arial"/>
            </a:endParaRPr>
          </a:p>
        </p:txBody>
      </p:sp>
      <p:sp>
        <p:nvSpPr>
          <p:cNvPr id="14" name="object 14" descr=""/>
          <p:cNvSpPr/>
          <p:nvPr/>
        </p:nvSpPr>
        <p:spPr>
          <a:xfrm>
            <a:off x="1288542" y="2223769"/>
            <a:ext cx="131445" cy="111760"/>
          </a:xfrm>
          <a:custGeom>
            <a:avLst/>
            <a:gdLst/>
            <a:ahLst/>
            <a:cxnLst/>
            <a:rect l="l" t="t" r="r" b="b"/>
            <a:pathLst>
              <a:path w="131444" h="111760">
                <a:moveTo>
                  <a:pt x="131064" y="38100"/>
                </a:moveTo>
                <a:lnTo>
                  <a:pt x="83439" y="38100"/>
                </a:lnTo>
                <a:lnTo>
                  <a:pt x="83439" y="0"/>
                </a:lnTo>
                <a:lnTo>
                  <a:pt x="47625" y="0"/>
                </a:lnTo>
                <a:lnTo>
                  <a:pt x="47625" y="38100"/>
                </a:lnTo>
                <a:lnTo>
                  <a:pt x="0" y="38100"/>
                </a:lnTo>
                <a:lnTo>
                  <a:pt x="0" y="73660"/>
                </a:lnTo>
                <a:lnTo>
                  <a:pt x="47625" y="73660"/>
                </a:lnTo>
                <a:lnTo>
                  <a:pt x="47625" y="111760"/>
                </a:lnTo>
                <a:lnTo>
                  <a:pt x="83439" y="111760"/>
                </a:lnTo>
                <a:lnTo>
                  <a:pt x="83439" y="73660"/>
                </a:lnTo>
                <a:lnTo>
                  <a:pt x="131064" y="73660"/>
                </a:lnTo>
                <a:lnTo>
                  <a:pt x="131064" y="38100"/>
                </a:lnTo>
                <a:close/>
              </a:path>
            </a:pathLst>
          </a:custGeom>
          <a:solidFill>
            <a:srgbClr val="07376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 txBox="1"/>
          <p:nvPr/>
        </p:nvSpPr>
        <p:spPr>
          <a:xfrm>
            <a:off x="78739" y="4878120"/>
            <a:ext cx="6522720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>
                <a:latin typeface="Arial"/>
                <a:cs typeface="Arial"/>
              </a:rPr>
              <a:t>GINA</a:t>
            </a:r>
            <a:r>
              <a:rPr dirty="0" sz="600" spc="-2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=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Global</a:t>
            </a:r>
            <a:r>
              <a:rPr dirty="0" sz="600" spc="-1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Initiative</a:t>
            </a:r>
            <a:r>
              <a:rPr dirty="0" sz="600" spc="-3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for</a:t>
            </a:r>
            <a:r>
              <a:rPr dirty="0" sz="600" spc="-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Asthma;</a:t>
            </a:r>
            <a:r>
              <a:rPr dirty="0" sz="600" spc="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CHRONICLE</a:t>
            </a:r>
            <a:r>
              <a:rPr dirty="0" sz="600" spc="2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=</a:t>
            </a:r>
            <a:r>
              <a:rPr dirty="0" sz="600" spc="-1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Observational</a:t>
            </a:r>
            <a:r>
              <a:rPr dirty="0" sz="600" spc="-1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Study of</a:t>
            </a:r>
            <a:r>
              <a:rPr dirty="0" sz="600" spc="-10">
                <a:latin typeface="Arial"/>
                <a:cs typeface="Arial"/>
              </a:rPr>
              <a:t> Characteristics,</a:t>
            </a:r>
            <a:r>
              <a:rPr dirty="0" sz="600" spc="-3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Treatment</a:t>
            </a:r>
            <a:r>
              <a:rPr dirty="0" sz="600">
                <a:latin typeface="Arial"/>
                <a:cs typeface="Arial"/>
              </a:rPr>
              <a:t> and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Outcomes</a:t>
            </a:r>
            <a:r>
              <a:rPr dirty="0" sz="600" spc="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With</a:t>
            </a:r>
            <a:r>
              <a:rPr dirty="0" sz="600" spc="-4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Severe Asthma</a:t>
            </a:r>
            <a:r>
              <a:rPr dirty="0" sz="600" spc="2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in</a:t>
            </a:r>
            <a:r>
              <a:rPr dirty="0" sz="600" spc="-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the</a:t>
            </a:r>
            <a:r>
              <a:rPr dirty="0" sz="600" spc="-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United</a:t>
            </a:r>
            <a:r>
              <a:rPr dirty="0" sz="600" spc="-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States;</a:t>
            </a:r>
            <a:r>
              <a:rPr dirty="0" sz="600" spc="-1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USA</a:t>
            </a:r>
            <a:r>
              <a:rPr dirty="0" sz="600" spc="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=</a:t>
            </a:r>
            <a:r>
              <a:rPr dirty="0" sz="600" spc="-1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United States</a:t>
            </a:r>
            <a:r>
              <a:rPr dirty="0" sz="600" spc="-1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of</a:t>
            </a:r>
            <a:r>
              <a:rPr dirty="0" sz="600" spc="-10">
                <a:latin typeface="Arial"/>
                <a:cs typeface="Arial"/>
              </a:rPr>
              <a:t> America</a:t>
            </a:r>
            <a:endParaRPr sz="6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78739" y="4999029"/>
            <a:ext cx="2230120" cy="11112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 sz="600" spc="-10">
                <a:latin typeface="Arial"/>
                <a:cs typeface="Arial"/>
              </a:rPr>
              <a:t>Menzies-</a:t>
            </a:r>
            <a:r>
              <a:rPr dirty="0" sz="600">
                <a:latin typeface="Arial"/>
                <a:cs typeface="Arial"/>
              </a:rPr>
              <a:t>Gow</a:t>
            </a:r>
            <a:r>
              <a:rPr dirty="0" sz="600" spc="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AN,</a:t>
            </a:r>
            <a:r>
              <a:rPr dirty="0" sz="600" spc="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Price D</a:t>
            </a:r>
            <a:r>
              <a:rPr dirty="0" sz="600" spc="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et al.</a:t>
            </a:r>
            <a:r>
              <a:rPr dirty="0" sz="600" spc="5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J</a:t>
            </a:r>
            <a:r>
              <a:rPr dirty="0" sz="600" spc="-10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Asthma</a:t>
            </a:r>
            <a:r>
              <a:rPr dirty="0" sz="600" spc="10" i="1">
                <a:latin typeface="Arial"/>
                <a:cs typeface="Arial"/>
              </a:rPr>
              <a:t> </a:t>
            </a:r>
            <a:r>
              <a:rPr dirty="0" sz="600" spc="-10" i="1">
                <a:latin typeface="Arial"/>
                <a:cs typeface="Arial"/>
              </a:rPr>
              <a:t>Allergy</a:t>
            </a:r>
            <a:r>
              <a:rPr dirty="0" sz="600" spc="10" i="1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2022;15:63-</a:t>
            </a:r>
            <a:r>
              <a:rPr dirty="0" sz="600" spc="-25">
                <a:latin typeface="Arial"/>
                <a:cs typeface="Arial"/>
              </a:rPr>
              <a:t>78.</a:t>
            </a:r>
            <a:endParaRPr sz="6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8970644" y="29972"/>
            <a:ext cx="958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0">
                <a:solidFill>
                  <a:srgbClr val="A1A1A1"/>
                </a:solidFill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806195" y="1723644"/>
            <a:ext cx="8022590" cy="2193290"/>
            <a:chOff x="806195" y="1723644"/>
            <a:chExt cx="8022590" cy="2193290"/>
          </a:xfrm>
        </p:grpSpPr>
        <p:sp>
          <p:nvSpPr>
            <p:cNvPr id="3" name="object 3" descr=""/>
            <p:cNvSpPr/>
            <p:nvPr/>
          </p:nvSpPr>
          <p:spPr>
            <a:xfrm>
              <a:off x="998220" y="1827275"/>
              <a:ext cx="7195184" cy="2085339"/>
            </a:xfrm>
            <a:custGeom>
              <a:avLst/>
              <a:gdLst/>
              <a:ahLst/>
              <a:cxnLst/>
              <a:rect l="l" t="t" r="r" b="b"/>
              <a:pathLst>
                <a:path w="7195184" h="2085339">
                  <a:moveTo>
                    <a:pt x="175260" y="0"/>
                  </a:moveTo>
                  <a:lnTo>
                    <a:pt x="0" y="0"/>
                  </a:lnTo>
                  <a:lnTo>
                    <a:pt x="0" y="2084832"/>
                  </a:lnTo>
                  <a:lnTo>
                    <a:pt x="175260" y="2084844"/>
                  </a:lnTo>
                  <a:lnTo>
                    <a:pt x="175260" y="0"/>
                  </a:lnTo>
                  <a:close/>
                </a:path>
                <a:path w="7195184" h="2085339">
                  <a:moveTo>
                    <a:pt x="1178052" y="582168"/>
                  </a:moveTo>
                  <a:lnTo>
                    <a:pt x="1002792" y="582168"/>
                  </a:lnTo>
                  <a:lnTo>
                    <a:pt x="1002792" y="2084832"/>
                  </a:lnTo>
                  <a:lnTo>
                    <a:pt x="1178052" y="2084832"/>
                  </a:lnTo>
                  <a:lnTo>
                    <a:pt x="1178052" y="582168"/>
                  </a:lnTo>
                  <a:close/>
                </a:path>
                <a:path w="7195184" h="2085339">
                  <a:moveTo>
                    <a:pt x="2180844" y="324612"/>
                  </a:moveTo>
                  <a:lnTo>
                    <a:pt x="2005584" y="324612"/>
                  </a:lnTo>
                  <a:lnTo>
                    <a:pt x="2005584" y="2084832"/>
                  </a:lnTo>
                  <a:lnTo>
                    <a:pt x="2180844" y="2084844"/>
                  </a:lnTo>
                  <a:lnTo>
                    <a:pt x="2180844" y="324612"/>
                  </a:lnTo>
                  <a:close/>
                </a:path>
                <a:path w="7195184" h="2085339">
                  <a:moveTo>
                    <a:pt x="3183636" y="729996"/>
                  </a:moveTo>
                  <a:lnTo>
                    <a:pt x="3008376" y="729996"/>
                  </a:lnTo>
                  <a:lnTo>
                    <a:pt x="3008376" y="2084832"/>
                  </a:lnTo>
                  <a:lnTo>
                    <a:pt x="3183636" y="2084832"/>
                  </a:lnTo>
                  <a:lnTo>
                    <a:pt x="3183636" y="729996"/>
                  </a:lnTo>
                  <a:close/>
                </a:path>
                <a:path w="7195184" h="2085339">
                  <a:moveTo>
                    <a:pt x="4186428" y="1530096"/>
                  </a:moveTo>
                  <a:lnTo>
                    <a:pt x="4011168" y="1530096"/>
                  </a:lnTo>
                  <a:lnTo>
                    <a:pt x="4011168" y="2084832"/>
                  </a:lnTo>
                  <a:lnTo>
                    <a:pt x="4186428" y="2084832"/>
                  </a:lnTo>
                  <a:lnTo>
                    <a:pt x="4186428" y="1530096"/>
                  </a:lnTo>
                  <a:close/>
                </a:path>
                <a:path w="7195184" h="2085339">
                  <a:moveTo>
                    <a:pt x="5189220" y="1810512"/>
                  </a:moveTo>
                  <a:lnTo>
                    <a:pt x="5013960" y="1810512"/>
                  </a:lnTo>
                  <a:lnTo>
                    <a:pt x="5013960" y="2084832"/>
                  </a:lnTo>
                  <a:lnTo>
                    <a:pt x="5189220" y="2084832"/>
                  </a:lnTo>
                  <a:lnTo>
                    <a:pt x="5189220" y="1810512"/>
                  </a:lnTo>
                  <a:close/>
                </a:path>
                <a:path w="7195184" h="2085339">
                  <a:moveTo>
                    <a:pt x="6192012" y="1584960"/>
                  </a:moveTo>
                  <a:lnTo>
                    <a:pt x="6016752" y="1584960"/>
                  </a:lnTo>
                  <a:lnTo>
                    <a:pt x="6016752" y="2084832"/>
                  </a:lnTo>
                  <a:lnTo>
                    <a:pt x="6192012" y="2084832"/>
                  </a:lnTo>
                  <a:lnTo>
                    <a:pt x="6192012" y="1584960"/>
                  </a:lnTo>
                  <a:close/>
                </a:path>
                <a:path w="7195184" h="2085339">
                  <a:moveTo>
                    <a:pt x="7194804" y="1147572"/>
                  </a:moveTo>
                  <a:lnTo>
                    <a:pt x="7019544" y="1147572"/>
                  </a:lnTo>
                  <a:lnTo>
                    <a:pt x="7019544" y="2084832"/>
                  </a:lnTo>
                  <a:lnTo>
                    <a:pt x="7194804" y="2084832"/>
                  </a:lnTo>
                  <a:lnTo>
                    <a:pt x="7194804" y="1147572"/>
                  </a:lnTo>
                  <a:close/>
                </a:path>
              </a:pathLst>
            </a:custGeom>
            <a:solidFill>
              <a:srgbClr val="07376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1220724" y="1723643"/>
              <a:ext cx="7195184" cy="2188845"/>
            </a:xfrm>
            <a:custGeom>
              <a:avLst/>
              <a:gdLst/>
              <a:ahLst/>
              <a:cxnLst/>
              <a:rect l="l" t="t" r="r" b="b"/>
              <a:pathLst>
                <a:path w="7195184" h="2188845">
                  <a:moveTo>
                    <a:pt x="175260" y="202692"/>
                  </a:moveTo>
                  <a:lnTo>
                    <a:pt x="0" y="202692"/>
                  </a:lnTo>
                  <a:lnTo>
                    <a:pt x="0" y="2188464"/>
                  </a:lnTo>
                  <a:lnTo>
                    <a:pt x="175260" y="2188476"/>
                  </a:lnTo>
                  <a:lnTo>
                    <a:pt x="175260" y="202692"/>
                  </a:lnTo>
                  <a:close/>
                </a:path>
                <a:path w="7195184" h="2188845">
                  <a:moveTo>
                    <a:pt x="1178052" y="690372"/>
                  </a:moveTo>
                  <a:lnTo>
                    <a:pt x="1002792" y="690372"/>
                  </a:lnTo>
                  <a:lnTo>
                    <a:pt x="1002792" y="2188464"/>
                  </a:lnTo>
                  <a:lnTo>
                    <a:pt x="1178052" y="2188464"/>
                  </a:lnTo>
                  <a:lnTo>
                    <a:pt x="1178052" y="690372"/>
                  </a:lnTo>
                  <a:close/>
                </a:path>
                <a:path w="7195184" h="2188845">
                  <a:moveTo>
                    <a:pt x="2180844" y="0"/>
                  </a:moveTo>
                  <a:lnTo>
                    <a:pt x="2005584" y="0"/>
                  </a:lnTo>
                  <a:lnTo>
                    <a:pt x="2005584" y="2188464"/>
                  </a:lnTo>
                  <a:lnTo>
                    <a:pt x="2180844" y="2188476"/>
                  </a:lnTo>
                  <a:lnTo>
                    <a:pt x="2180844" y="0"/>
                  </a:lnTo>
                  <a:close/>
                </a:path>
                <a:path w="7195184" h="2188845">
                  <a:moveTo>
                    <a:pt x="3183636" y="749808"/>
                  </a:moveTo>
                  <a:lnTo>
                    <a:pt x="3008376" y="749808"/>
                  </a:lnTo>
                  <a:lnTo>
                    <a:pt x="3008376" y="2188464"/>
                  </a:lnTo>
                  <a:lnTo>
                    <a:pt x="3183636" y="2188464"/>
                  </a:lnTo>
                  <a:lnTo>
                    <a:pt x="3183636" y="749808"/>
                  </a:lnTo>
                  <a:close/>
                </a:path>
                <a:path w="7195184" h="2188845">
                  <a:moveTo>
                    <a:pt x="4186428" y="1685544"/>
                  </a:moveTo>
                  <a:lnTo>
                    <a:pt x="4011168" y="1685544"/>
                  </a:lnTo>
                  <a:lnTo>
                    <a:pt x="4011168" y="2188464"/>
                  </a:lnTo>
                  <a:lnTo>
                    <a:pt x="4186428" y="2188464"/>
                  </a:lnTo>
                  <a:lnTo>
                    <a:pt x="4186428" y="1685544"/>
                  </a:lnTo>
                  <a:close/>
                </a:path>
                <a:path w="7195184" h="2188845">
                  <a:moveTo>
                    <a:pt x="5189220" y="2036064"/>
                  </a:moveTo>
                  <a:lnTo>
                    <a:pt x="5013960" y="2036064"/>
                  </a:lnTo>
                  <a:lnTo>
                    <a:pt x="5013960" y="2188464"/>
                  </a:lnTo>
                  <a:lnTo>
                    <a:pt x="5189220" y="2188464"/>
                  </a:lnTo>
                  <a:lnTo>
                    <a:pt x="5189220" y="2036064"/>
                  </a:lnTo>
                  <a:close/>
                </a:path>
                <a:path w="7195184" h="2188845">
                  <a:moveTo>
                    <a:pt x="6192012" y="1249680"/>
                  </a:moveTo>
                  <a:lnTo>
                    <a:pt x="6016752" y="1249680"/>
                  </a:lnTo>
                  <a:lnTo>
                    <a:pt x="6016752" y="2188464"/>
                  </a:lnTo>
                  <a:lnTo>
                    <a:pt x="6192012" y="2188464"/>
                  </a:lnTo>
                  <a:lnTo>
                    <a:pt x="6192012" y="1249680"/>
                  </a:lnTo>
                  <a:close/>
                </a:path>
                <a:path w="7195184" h="2188845">
                  <a:moveTo>
                    <a:pt x="7194804" y="1094232"/>
                  </a:moveTo>
                  <a:lnTo>
                    <a:pt x="7019544" y="1094232"/>
                  </a:lnTo>
                  <a:lnTo>
                    <a:pt x="7019544" y="2188464"/>
                  </a:lnTo>
                  <a:lnTo>
                    <a:pt x="7194804" y="2188464"/>
                  </a:lnTo>
                  <a:lnTo>
                    <a:pt x="7194804" y="1094232"/>
                  </a:lnTo>
                  <a:close/>
                </a:path>
              </a:pathLst>
            </a:custGeom>
            <a:solidFill>
              <a:srgbClr val="0C5EA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1443228" y="1874532"/>
              <a:ext cx="7195184" cy="2037714"/>
            </a:xfrm>
            <a:custGeom>
              <a:avLst/>
              <a:gdLst/>
              <a:ahLst/>
              <a:cxnLst/>
              <a:rect l="l" t="t" r="r" b="b"/>
              <a:pathLst>
                <a:path w="7195184" h="2037714">
                  <a:moveTo>
                    <a:pt x="175260" y="0"/>
                  </a:moveTo>
                  <a:lnTo>
                    <a:pt x="0" y="0"/>
                  </a:lnTo>
                  <a:lnTo>
                    <a:pt x="0" y="2037575"/>
                  </a:lnTo>
                  <a:lnTo>
                    <a:pt x="175260" y="2037588"/>
                  </a:lnTo>
                  <a:lnTo>
                    <a:pt x="175260" y="0"/>
                  </a:lnTo>
                  <a:close/>
                </a:path>
                <a:path w="7195184" h="2037714">
                  <a:moveTo>
                    <a:pt x="1178052" y="621779"/>
                  </a:moveTo>
                  <a:lnTo>
                    <a:pt x="1002792" y="621779"/>
                  </a:lnTo>
                  <a:lnTo>
                    <a:pt x="1002792" y="2037575"/>
                  </a:lnTo>
                  <a:lnTo>
                    <a:pt x="1178052" y="2037575"/>
                  </a:lnTo>
                  <a:lnTo>
                    <a:pt x="1178052" y="621779"/>
                  </a:lnTo>
                  <a:close/>
                </a:path>
                <a:path w="7195184" h="2037714">
                  <a:moveTo>
                    <a:pt x="2180844" y="39611"/>
                  </a:moveTo>
                  <a:lnTo>
                    <a:pt x="2005584" y="39624"/>
                  </a:lnTo>
                  <a:lnTo>
                    <a:pt x="2005584" y="2037575"/>
                  </a:lnTo>
                  <a:lnTo>
                    <a:pt x="2180844" y="2037575"/>
                  </a:lnTo>
                  <a:lnTo>
                    <a:pt x="2180844" y="39611"/>
                  </a:lnTo>
                  <a:close/>
                </a:path>
                <a:path w="7195184" h="2037714">
                  <a:moveTo>
                    <a:pt x="3183636" y="419087"/>
                  </a:moveTo>
                  <a:lnTo>
                    <a:pt x="3008376" y="419087"/>
                  </a:lnTo>
                  <a:lnTo>
                    <a:pt x="3008376" y="2037575"/>
                  </a:lnTo>
                  <a:lnTo>
                    <a:pt x="3183636" y="2037575"/>
                  </a:lnTo>
                  <a:lnTo>
                    <a:pt x="3183636" y="419087"/>
                  </a:lnTo>
                  <a:close/>
                </a:path>
                <a:path w="7195184" h="2037714">
                  <a:moveTo>
                    <a:pt x="4186428" y="1187183"/>
                  </a:moveTo>
                  <a:lnTo>
                    <a:pt x="4011168" y="1187183"/>
                  </a:lnTo>
                  <a:lnTo>
                    <a:pt x="4011168" y="2037575"/>
                  </a:lnTo>
                  <a:lnTo>
                    <a:pt x="4186428" y="2037575"/>
                  </a:lnTo>
                  <a:lnTo>
                    <a:pt x="4186428" y="1187183"/>
                  </a:lnTo>
                  <a:close/>
                </a:path>
                <a:path w="7195184" h="2037714">
                  <a:moveTo>
                    <a:pt x="5189220" y="1729727"/>
                  </a:moveTo>
                  <a:lnTo>
                    <a:pt x="5013960" y="1729727"/>
                  </a:lnTo>
                  <a:lnTo>
                    <a:pt x="5013960" y="2037575"/>
                  </a:lnTo>
                  <a:lnTo>
                    <a:pt x="5189220" y="2037575"/>
                  </a:lnTo>
                  <a:lnTo>
                    <a:pt x="5189220" y="1729727"/>
                  </a:lnTo>
                  <a:close/>
                </a:path>
                <a:path w="7195184" h="2037714">
                  <a:moveTo>
                    <a:pt x="6192012" y="957059"/>
                  </a:moveTo>
                  <a:lnTo>
                    <a:pt x="6016752" y="957059"/>
                  </a:lnTo>
                  <a:lnTo>
                    <a:pt x="6016752" y="2037575"/>
                  </a:lnTo>
                  <a:lnTo>
                    <a:pt x="6192012" y="2037575"/>
                  </a:lnTo>
                  <a:lnTo>
                    <a:pt x="6192012" y="957059"/>
                  </a:lnTo>
                  <a:close/>
                </a:path>
                <a:path w="7195184" h="2037714">
                  <a:moveTo>
                    <a:pt x="7194804" y="960107"/>
                  </a:moveTo>
                  <a:lnTo>
                    <a:pt x="7019544" y="960107"/>
                  </a:lnTo>
                  <a:lnTo>
                    <a:pt x="7019544" y="2037575"/>
                  </a:lnTo>
                  <a:lnTo>
                    <a:pt x="7194804" y="2037575"/>
                  </a:lnTo>
                  <a:lnTo>
                    <a:pt x="7194804" y="960107"/>
                  </a:lnTo>
                  <a:close/>
                </a:path>
              </a:pathLst>
            </a:custGeom>
            <a:solidFill>
              <a:srgbClr val="FF99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806195" y="3912108"/>
              <a:ext cx="8022590" cy="0"/>
            </a:xfrm>
            <a:custGeom>
              <a:avLst/>
              <a:gdLst/>
              <a:ahLst/>
              <a:cxnLst/>
              <a:rect l="l" t="t" r="r" b="b"/>
              <a:pathLst>
                <a:path w="8022590" h="0">
                  <a:moveTo>
                    <a:pt x="0" y="0"/>
                  </a:moveTo>
                  <a:lnTo>
                    <a:pt x="8022335" y="0"/>
                  </a:lnTo>
                </a:path>
              </a:pathLst>
            </a:custGeom>
            <a:ln w="9525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1009599" y="1618869"/>
            <a:ext cx="15367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Arial"/>
                <a:cs typeface="Arial"/>
              </a:rPr>
              <a:t>89</a:t>
            </a:r>
            <a:endParaRPr sz="9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3015488" y="1942845"/>
            <a:ext cx="15367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Arial"/>
                <a:cs typeface="Arial"/>
              </a:rPr>
              <a:t>75</a:t>
            </a:r>
            <a:endParaRPr sz="900">
              <a:latin typeface="Arial"/>
              <a:cs typeface="Aria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4018534" y="2349245"/>
            <a:ext cx="15367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Arial"/>
                <a:cs typeface="Arial"/>
              </a:rPr>
              <a:t>58</a:t>
            </a:r>
            <a:endParaRPr sz="900">
              <a:latin typeface="Arial"/>
              <a:cs typeface="Arial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021326" y="3149854"/>
            <a:ext cx="15367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Arial"/>
                <a:cs typeface="Arial"/>
              </a:rPr>
              <a:t>24</a:t>
            </a:r>
            <a:endParaRPr sz="9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6024498" y="3429380"/>
            <a:ext cx="15367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Arial"/>
                <a:cs typeface="Arial"/>
              </a:rPr>
              <a:t>12</a:t>
            </a:r>
            <a:endParaRPr sz="9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7027291" y="3203829"/>
            <a:ext cx="15367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Arial"/>
                <a:cs typeface="Arial"/>
              </a:rPr>
              <a:t>21</a:t>
            </a:r>
            <a:endParaRPr sz="900">
              <a:latin typeface="Arial"/>
              <a:cs typeface="Aria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8030336" y="2767076"/>
            <a:ext cx="15367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Arial"/>
                <a:cs typeface="Arial"/>
              </a:rPr>
              <a:t>40</a:t>
            </a:r>
            <a:endParaRPr sz="9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231798" y="1717294"/>
            <a:ext cx="15367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Arial"/>
                <a:cs typeface="Arial"/>
              </a:rPr>
              <a:t>85</a:t>
            </a:r>
            <a:endParaRPr sz="9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2012442" y="2205989"/>
            <a:ext cx="37592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3086" sz="1350">
                <a:latin typeface="Arial"/>
                <a:cs typeface="Arial"/>
              </a:rPr>
              <a:t>64</a:t>
            </a:r>
            <a:r>
              <a:rPr dirty="0" baseline="3086" sz="1350" spc="742">
                <a:latin typeface="Arial"/>
                <a:cs typeface="Arial"/>
              </a:rPr>
              <a:t> </a:t>
            </a:r>
            <a:r>
              <a:rPr dirty="0" sz="900" spc="-25">
                <a:latin typeface="Arial"/>
                <a:cs typeface="Arial"/>
              </a:rPr>
              <a:t>64</a:t>
            </a:r>
            <a:endParaRPr sz="9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3237738" y="1515617"/>
            <a:ext cx="15367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Arial"/>
                <a:cs typeface="Arial"/>
              </a:rPr>
              <a:t>93</a:t>
            </a:r>
            <a:endParaRPr sz="9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4240784" y="2264410"/>
            <a:ext cx="15367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Arial"/>
                <a:cs typeface="Arial"/>
              </a:rPr>
              <a:t>61</a:t>
            </a:r>
            <a:endParaRPr sz="900">
              <a:latin typeface="Arial"/>
              <a:cs typeface="Aria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5243576" y="3201416"/>
            <a:ext cx="15367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Arial"/>
                <a:cs typeface="Arial"/>
              </a:rPr>
              <a:t>21</a:t>
            </a:r>
            <a:endParaRPr sz="900">
              <a:latin typeface="Arial"/>
              <a:cs typeface="Aria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6278626" y="3551301"/>
            <a:ext cx="895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0">
                <a:latin typeface="Arial"/>
                <a:cs typeface="Arial"/>
              </a:rPr>
              <a:t>7</a:t>
            </a:r>
            <a:endParaRPr sz="900">
              <a:latin typeface="Arial"/>
              <a:cs typeface="Arial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7249414" y="2764663"/>
            <a:ext cx="15430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Arial"/>
                <a:cs typeface="Arial"/>
              </a:rPr>
              <a:t>40</a:t>
            </a:r>
            <a:endParaRPr sz="900">
              <a:latin typeface="Arial"/>
              <a:cs typeface="Aria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8252586" y="2609850"/>
            <a:ext cx="15367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Arial"/>
                <a:cs typeface="Arial"/>
              </a:rPr>
              <a:t>47</a:t>
            </a:r>
            <a:endParaRPr sz="900">
              <a:latin typeface="Arial"/>
              <a:cs typeface="Arial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1454277" y="1665859"/>
            <a:ext cx="15367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Arial"/>
                <a:cs typeface="Arial"/>
              </a:rPr>
              <a:t>87</a:t>
            </a:r>
            <a:endParaRPr sz="900">
              <a:latin typeface="Arial"/>
              <a:cs typeface="Aria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2457069" y="2287600"/>
            <a:ext cx="153670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Arial"/>
                <a:cs typeface="Arial"/>
              </a:rPr>
              <a:t>60</a:t>
            </a:r>
            <a:endParaRPr sz="90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3460241" y="1705736"/>
            <a:ext cx="15367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Arial"/>
                <a:cs typeface="Arial"/>
              </a:rPr>
              <a:t>85</a:t>
            </a:r>
            <a:endParaRPr sz="900">
              <a:latin typeface="Arial"/>
              <a:cs typeface="Arial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4463034" y="2086101"/>
            <a:ext cx="15367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Arial"/>
                <a:cs typeface="Arial"/>
              </a:rPr>
              <a:t>69</a:t>
            </a:r>
            <a:endParaRPr sz="900">
              <a:latin typeface="Arial"/>
              <a:cs typeface="Arial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5466079" y="2853944"/>
            <a:ext cx="15367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Arial"/>
                <a:cs typeface="Arial"/>
              </a:rPr>
              <a:t>36</a:t>
            </a:r>
            <a:endParaRPr sz="900">
              <a:latin typeface="Arial"/>
              <a:cs typeface="Arial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6468871" y="3396488"/>
            <a:ext cx="15367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Arial"/>
                <a:cs typeface="Arial"/>
              </a:rPr>
              <a:t>13</a:t>
            </a:r>
            <a:endParaRPr sz="900">
              <a:latin typeface="Arial"/>
              <a:cs typeface="Arial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7471918" y="2623820"/>
            <a:ext cx="15367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Arial"/>
                <a:cs typeface="Arial"/>
              </a:rPr>
              <a:t>46</a:t>
            </a:r>
            <a:endParaRPr sz="900">
              <a:latin typeface="Arial"/>
              <a:cs typeface="Arial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8474709" y="2626232"/>
            <a:ext cx="15367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Arial"/>
                <a:cs typeface="Arial"/>
              </a:rPr>
              <a:t>46</a:t>
            </a:r>
            <a:endParaRPr sz="900">
              <a:latin typeface="Arial"/>
              <a:cs typeface="Arial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632561" y="3822293"/>
            <a:ext cx="895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0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568858" y="3352241"/>
            <a:ext cx="153670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Arial"/>
                <a:cs typeface="Arial"/>
              </a:rPr>
              <a:t>20</a:t>
            </a:r>
            <a:endParaRPr sz="900">
              <a:latin typeface="Arial"/>
              <a:cs typeface="Arial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568858" y="2883154"/>
            <a:ext cx="15367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Arial"/>
                <a:cs typeface="Arial"/>
              </a:rPr>
              <a:t>40</a:t>
            </a:r>
            <a:endParaRPr sz="900">
              <a:latin typeface="Arial"/>
              <a:cs typeface="Arial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568858" y="2413507"/>
            <a:ext cx="15367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Arial"/>
                <a:cs typeface="Arial"/>
              </a:rPr>
              <a:t>60</a:t>
            </a:r>
            <a:endParaRPr sz="900">
              <a:latin typeface="Arial"/>
              <a:cs typeface="Arial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568858" y="1943861"/>
            <a:ext cx="15367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Arial"/>
                <a:cs typeface="Arial"/>
              </a:rPr>
              <a:t>80</a:t>
            </a:r>
            <a:endParaRPr sz="900">
              <a:latin typeface="Arial"/>
              <a:cs typeface="Arial"/>
            </a:endParaRPr>
          </a:p>
        </p:txBody>
      </p:sp>
      <p:sp>
        <p:nvSpPr>
          <p:cNvPr id="35" name="object 35" descr=""/>
          <p:cNvSpPr txBox="1"/>
          <p:nvPr/>
        </p:nvSpPr>
        <p:spPr>
          <a:xfrm>
            <a:off x="505459" y="1474089"/>
            <a:ext cx="2159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>
                <a:latin typeface="Arial"/>
                <a:cs typeface="Arial"/>
              </a:rPr>
              <a:t>100</a:t>
            </a:r>
            <a:endParaRPr sz="900">
              <a:latin typeface="Arial"/>
              <a:cs typeface="Arial"/>
            </a:endParaRPr>
          </a:p>
        </p:txBody>
      </p:sp>
      <p:sp>
        <p:nvSpPr>
          <p:cNvPr id="36" name="object 36" descr=""/>
          <p:cNvSpPr txBox="1"/>
          <p:nvPr/>
        </p:nvSpPr>
        <p:spPr>
          <a:xfrm>
            <a:off x="869086" y="3961587"/>
            <a:ext cx="8763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Arial"/>
                <a:cs typeface="Arial"/>
              </a:rPr>
              <a:t>≥35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years</a:t>
            </a:r>
            <a:r>
              <a:rPr dirty="0" sz="900" spc="-1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of</a:t>
            </a:r>
            <a:r>
              <a:rPr dirty="0" sz="900" spc="-25">
                <a:latin typeface="Arial"/>
                <a:cs typeface="Arial"/>
              </a:rPr>
              <a:t> age</a:t>
            </a:r>
            <a:endParaRPr sz="900">
              <a:latin typeface="Arial"/>
              <a:cs typeface="Arial"/>
            </a:endParaRPr>
          </a:p>
        </p:txBody>
      </p:sp>
      <p:sp>
        <p:nvSpPr>
          <p:cNvPr id="37" name="object 37" descr=""/>
          <p:cNvSpPr txBox="1"/>
          <p:nvPr/>
        </p:nvSpPr>
        <p:spPr>
          <a:xfrm>
            <a:off x="2108073" y="3958538"/>
            <a:ext cx="407034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10">
                <a:latin typeface="Arial"/>
                <a:cs typeface="Arial"/>
              </a:rPr>
              <a:t>Female</a:t>
            </a:r>
            <a:endParaRPr sz="900">
              <a:latin typeface="Arial"/>
              <a:cs typeface="Arial"/>
            </a:endParaRPr>
          </a:p>
        </p:txBody>
      </p:sp>
      <p:sp>
        <p:nvSpPr>
          <p:cNvPr id="38" name="object 38" descr=""/>
          <p:cNvSpPr txBox="1"/>
          <p:nvPr/>
        </p:nvSpPr>
        <p:spPr>
          <a:xfrm>
            <a:off x="2868929" y="3961587"/>
            <a:ext cx="8890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Arial"/>
                <a:cs typeface="Arial"/>
              </a:rPr>
              <a:t>CRS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and/or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 spc="-20">
                <a:latin typeface="Arial"/>
                <a:cs typeface="Arial"/>
              </a:rPr>
              <a:t>NP*Ɨ</a:t>
            </a:r>
            <a:endParaRPr sz="900">
              <a:latin typeface="Arial"/>
              <a:cs typeface="Arial"/>
            </a:endParaRPr>
          </a:p>
        </p:txBody>
      </p:sp>
      <p:sp>
        <p:nvSpPr>
          <p:cNvPr id="39" name="object 39" descr=""/>
          <p:cNvSpPr txBox="1"/>
          <p:nvPr/>
        </p:nvSpPr>
        <p:spPr>
          <a:xfrm>
            <a:off x="3832352" y="3961587"/>
            <a:ext cx="969644" cy="295275"/>
          </a:xfrm>
          <a:prstGeom prst="rect">
            <a:avLst/>
          </a:prstGeom>
        </p:spPr>
        <p:txBody>
          <a:bodyPr wrap="square" lIns="0" tIns="20955" rIns="0" bIns="0" rtlCol="0" vert="horz">
            <a:spAutoFit/>
          </a:bodyPr>
          <a:lstStyle/>
          <a:p>
            <a:pPr marL="65405" marR="5080" indent="-53340">
              <a:lnSpc>
                <a:spcPts val="1040"/>
              </a:lnSpc>
              <a:spcBef>
                <a:spcPts val="165"/>
              </a:spcBef>
            </a:pPr>
            <a:r>
              <a:rPr dirty="0" sz="900">
                <a:latin typeface="Arial"/>
                <a:cs typeface="Arial"/>
              </a:rPr>
              <a:t>BEC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≥300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cells/µL </a:t>
            </a:r>
            <a:r>
              <a:rPr dirty="0" sz="900">
                <a:latin typeface="Arial"/>
                <a:cs typeface="Arial"/>
              </a:rPr>
              <a:t>(not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on</a:t>
            </a:r>
            <a:r>
              <a:rPr dirty="0" sz="900" spc="-10">
                <a:latin typeface="Arial"/>
                <a:cs typeface="Arial"/>
              </a:rPr>
              <a:t> LTOCS)Ɨ</a:t>
            </a:r>
            <a:endParaRPr sz="900">
              <a:latin typeface="Arial"/>
              <a:cs typeface="Arial"/>
            </a:endParaRPr>
          </a:p>
        </p:txBody>
      </p:sp>
      <p:sp>
        <p:nvSpPr>
          <p:cNvPr id="40" name="object 40" descr=""/>
          <p:cNvSpPr txBox="1"/>
          <p:nvPr/>
        </p:nvSpPr>
        <p:spPr>
          <a:xfrm>
            <a:off x="4915915" y="3961587"/>
            <a:ext cx="8064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Arial"/>
                <a:cs typeface="Arial"/>
              </a:rPr>
              <a:t>FeNO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≥50</a:t>
            </a:r>
            <a:r>
              <a:rPr dirty="0" sz="900" spc="-20">
                <a:latin typeface="Arial"/>
                <a:cs typeface="Arial"/>
              </a:rPr>
              <a:t> ppbƗ</a:t>
            </a:r>
            <a:endParaRPr sz="900">
              <a:latin typeface="Arial"/>
              <a:cs typeface="Arial"/>
            </a:endParaRPr>
          </a:p>
        </p:txBody>
      </p:sp>
      <p:sp>
        <p:nvSpPr>
          <p:cNvPr id="41" name="object 41" descr=""/>
          <p:cNvSpPr txBox="1"/>
          <p:nvPr/>
        </p:nvSpPr>
        <p:spPr>
          <a:xfrm>
            <a:off x="5989701" y="3958538"/>
            <a:ext cx="66738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Arial"/>
                <a:cs typeface="Arial"/>
              </a:rPr>
              <a:t>LTOCS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 spc="-20">
                <a:latin typeface="Arial"/>
                <a:cs typeface="Arial"/>
              </a:rPr>
              <a:t>use*</a:t>
            </a:r>
            <a:endParaRPr sz="900">
              <a:latin typeface="Arial"/>
              <a:cs typeface="Arial"/>
            </a:endParaRPr>
          </a:p>
        </p:txBody>
      </p:sp>
      <p:sp>
        <p:nvSpPr>
          <p:cNvPr id="42" name="object 42" descr=""/>
          <p:cNvSpPr txBox="1"/>
          <p:nvPr/>
        </p:nvSpPr>
        <p:spPr>
          <a:xfrm>
            <a:off x="6872985" y="3961587"/>
            <a:ext cx="905510" cy="2952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1060"/>
              </a:lnSpc>
              <a:spcBef>
                <a:spcPts val="100"/>
              </a:spcBef>
            </a:pPr>
            <a:r>
              <a:rPr dirty="0" sz="900" spc="-25">
                <a:latin typeface="Arial"/>
                <a:cs typeface="Arial"/>
              </a:rPr>
              <a:t>≥1</a:t>
            </a:r>
            <a:endParaRPr sz="900">
              <a:latin typeface="Arial"/>
              <a:cs typeface="Arial"/>
            </a:endParaRPr>
          </a:p>
          <a:p>
            <a:pPr algn="ctr">
              <a:lnSpc>
                <a:spcPts val="1060"/>
              </a:lnSpc>
            </a:pPr>
            <a:r>
              <a:rPr dirty="0" sz="900" spc="-10">
                <a:latin typeface="Arial"/>
                <a:cs typeface="Arial"/>
              </a:rPr>
              <a:t>Hospitalizations*Ɨ</a:t>
            </a:r>
            <a:endParaRPr sz="900">
              <a:latin typeface="Arial"/>
              <a:cs typeface="Arial"/>
            </a:endParaRPr>
          </a:p>
        </p:txBody>
      </p:sp>
      <p:sp>
        <p:nvSpPr>
          <p:cNvPr id="43" name="object 43" descr=""/>
          <p:cNvSpPr txBox="1"/>
          <p:nvPr/>
        </p:nvSpPr>
        <p:spPr>
          <a:xfrm>
            <a:off x="7820914" y="3958538"/>
            <a:ext cx="1015365" cy="294005"/>
          </a:xfrm>
          <a:prstGeom prst="rect">
            <a:avLst/>
          </a:prstGeom>
        </p:spPr>
        <p:txBody>
          <a:bodyPr wrap="square" lIns="0" tIns="22225" rIns="0" bIns="0" rtlCol="0" vert="horz">
            <a:spAutoFit/>
          </a:bodyPr>
          <a:lstStyle/>
          <a:p>
            <a:pPr marL="106045" marR="5080" indent="-93980">
              <a:lnSpc>
                <a:spcPts val="1030"/>
              </a:lnSpc>
              <a:spcBef>
                <a:spcPts val="175"/>
              </a:spcBef>
            </a:pPr>
            <a:r>
              <a:rPr dirty="0" sz="900" spc="-10">
                <a:latin typeface="Arial"/>
                <a:cs typeface="Arial"/>
              </a:rPr>
              <a:t>Post-bronchodilator </a:t>
            </a:r>
            <a:r>
              <a:rPr dirty="0" sz="900">
                <a:latin typeface="Arial"/>
                <a:cs typeface="Arial"/>
              </a:rPr>
              <a:t>FEV1:FVC</a:t>
            </a:r>
            <a:r>
              <a:rPr dirty="0" sz="900" spc="-10">
                <a:latin typeface="Arial"/>
                <a:cs typeface="Arial"/>
              </a:rPr>
              <a:t> </a:t>
            </a:r>
            <a:r>
              <a:rPr dirty="0" sz="900" spc="-20">
                <a:latin typeface="Arial"/>
                <a:cs typeface="Arial"/>
              </a:rPr>
              <a:t>&lt;0.7</a:t>
            </a:r>
            <a:endParaRPr sz="900">
              <a:latin typeface="Arial"/>
              <a:cs typeface="Arial"/>
            </a:endParaRPr>
          </a:p>
        </p:txBody>
      </p:sp>
      <p:sp>
        <p:nvSpPr>
          <p:cNvPr id="44" name="object 44" descr=""/>
          <p:cNvSpPr txBox="1"/>
          <p:nvPr/>
        </p:nvSpPr>
        <p:spPr>
          <a:xfrm>
            <a:off x="249218" y="2137304"/>
            <a:ext cx="167005" cy="146367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Arial"/>
                <a:cs typeface="Arial"/>
              </a:rPr>
              <a:t>Proportion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patients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(%)</a:t>
            </a:r>
            <a:endParaRPr sz="1000">
              <a:latin typeface="Arial"/>
              <a:cs typeface="Arial"/>
            </a:endParaRPr>
          </a:p>
        </p:txBody>
      </p:sp>
      <p:sp>
        <p:nvSpPr>
          <p:cNvPr id="45" name="object 45" descr=""/>
          <p:cNvSpPr/>
          <p:nvPr/>
        </p:nvSpPr>
        <p:spPr>
          <a:xfrm>
            <a:off x="3645408" y="4398264"/>
            <a:ext cx="56515" cy="58419"/>
          </a:xfrm>
          <a:custGeom>
            <a:avLst/>
            <a:gdLst/>
            <a:ahLst/>
            <a:cxnLst/>
            <a:rect l="l" t="t" r="r" b="b"/>
            <a:pathLst>
              <a:path w="56514" h="58420">
                <a:moveTo>
                  <a:pt x="56387" y="0"/>
                </a:moveTo>
                <a:lnTo>
                  <a:pt x="0" y="0"/>
                </a:lnTo>
                <a:lnTo>
                  <a:pt x="0" y="57912"/>
                </a:lnTo>
                <a:lnTo>
                  <a:pt x="56387" y="57912"/>
                </a:lnTo>
                <a:lnTo>
                  <a:pt x="56387" y="0"/>
                </a:lnTo>
                <a:close/>
              </a:path>
            </a:pathLst>
          </a:custGeom>
          <a:solidFill>
            <a:srgbClr val="07376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 descr=""/>
          <p:cNvSpPr/>
          <p:nvPr/>
        </p:nvSpPr>
        <p:spPr>
          <a:xfrm>
            <a:off x="4367784" y="4398264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57912" y="0"/>
                </a:moveTo>
                <a:lnTo>
                  <a:pt x="0" y="0"/>
                </a:lnTo>
                <a:lnTo>
                  <a:pt x="0" y="57912"/>
                </a:lnTo>
                <a:lnTo>
                  <a:pt x="57912" y="57912"/>
                </a:lnTo>
                <a:lnTo>
                  <a:pt x="57912" y="0"/>
                </a:lnTo>
                <a:close/>
              </a:path>
            </a:pathLst>
          </a:custGeom>
          <a:solidFill>
            <a:srgbClr val="0C5EA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 descr=""/>
          <p:cNvSpPr/>
          <p:nvPr/>
        </p:nvSpPr>
        <p:spPr>
          <a:xfrm>
            <a:off x="4997196" y="4398264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57912" y="0"/>
                </a:moveTo>
                <a:lnTo>
                  <a:pt x="0" y="0"/>
                </a:lnTo>
                <a:lnTo>
                  <a:pt x="0" y="57912"/>
                </a:lnTo>
                <a:lnTo>
                  <a:pt x="57912" y="57912"/>
                </a:lnTo>
                <a:lnTo>
                  <a:pt x="57912" y="0"/>
                </a:lnTo>
                <a:close/>
              </a:path>
            </a:pathLst>
          </a:custGeom>
          <a:solidFill>
            <a:srgbClr val="FF99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 descr=""/>
          <p:cNvSpPr txBox="1"/>
          <p:nvPr/>
        </p:nvSpPr>
        <p:spPr>
          <a:xfrm>
            <a:off x="3714115" y="4338015"/>
            <a:ext cx="18421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35965" algn="l"/>
                <a:tab pos="1364615" algn="l"/>
              </a:tabLst>
            </a:pPr>
            <a:r>
              <a:rPr dirty="0" sz="900" spc="-10">
                <a:latin typeface="Arial"/>
                <a:cs typeface="Arial"/>
              </a:rPr>
              <a:t>Continued</a:t>
            </a:r>
            <a:r>
              <a:rPr dirty="0" sz="900">
                <a:latin typeface="Arial"/>
                <a:cs typeface="Arial"/>
              </a:rPr>
              <a:t>	</a:t>
            </a:r>
            <a:r>
              <a:rPr dirty="0" sz="900" spc="-10">
                <a:latin typeface="Arial"/>
                <a:cs typeface="Arial"/>
              </a:rPr>
              <a:t>Stopped</a:t>
            </a:r>
            <a:r>
              <a:rPr dirty="0" sz="900">
                <a:latin typeface="Arial"/>
                <a:cs typeface="Arial"/>
              </a:rPr>
              <a:t>	</a:t>
            </a:r>
            <a:r>
              <a:rPr dirty="0" sz="900" spc="-10">
                <a:latin typeface="Arial"/>
                <a:cs typeface="Arial"/>
              </a:rPr>
              <a:t>Switched</a:t>
            </a:r>
            <a:endParaRPr sz="900">
              <a:latin typeface="Arial"/>
              <a:cs typeface="Arial"/>
            </a:endParaRPr>
          </a:p>
        </p:txBody>
      </p:sp>
      <p:sp>
        <p:nvSpPr>
          <p:cNvPr id="49" name="object 49" descr=""/>
          <p:cNvSpPr txBox="1"/>
          <p:nvPr/>
        </p:nvSpPr>
        <p:spPr>
          <a:xfrm>
            <a:off x="78739" y="4807102"/>
            <a:ext cx="804290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>
                <a:latin typeface="Arial"/>
                <a:cs typeface="Arial"/>
              </a:rPr>
              <a:t>CRS</a:t>
            </a:r>
            <a:r>
              <a:rPr dirty="0" sz="600" spc="-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and/or</a:t>
            </a:r>
            <a:r>
              <a:rPr dirty="0" sz="600" spc="-1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NP</a:t>
            </a:r>
            <a:r>
              <a:rPr dirty="0" sz="600" spc="-2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refers</a:t>
            </a:r>
            <a:r>
              <a:rPr dirty="0" sz="600" spc="-2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to</a:t>
            </a:r>
            <a:r>
              <a:rPr dirty="0" sz="600" spc="-2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CRS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with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NP,</a:t>
            </a:r>
            <a:r>
              <a:rPr dirty="0" sz="600" spc="-10">
                <a:latin typeface="Arial"/>
                <a:cs typeface="Arial"/>
              </a:rPr>
              <a:t> eosinophilic</a:t>
            </a:r>
            <a:r>
              <a:rPr dirty="0" sz="600" spc="-3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CRS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or</a:t>
            </a:r>
            <a:r>
              <a:rPr dirty="0" sz="600" spc="-2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CRS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without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nasal</a:t>
            </a:r>
            <a:r>
              <a:rPr dirty="0" sz="600" spc="-1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polyps.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600">
                <a:latin typeface="Arial"/>
                <a:cs typeface="Arial"/>
              </a:rPr>
              <a:t>BEC</a:t>
            </a:r>
            <a:r>
              <a:rPr dirty="0" sz="600" spc="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=</a:t>
            </a:r>
            <a:r>
              <a:rPr dirty="0" sz="600" spc="-1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Blood </a:t>
            </a:r>
            <a:r>
              <a:rPr dirty="0" sz="600" spc="-10">
                <a:latin typeface="Arial"/>
                <a:cs typeface="Arial"/>
              </a:rPr>
              <a:t>eosinophil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count;</a:t>
            </a:r>
            <a:r>
              <a:rPr dirty="0" sz="600" spc="-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CRS</a:t>
            </a:r>
            <a:r>
              <a:rPr dirty="0" sz="600" spc="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=</a:t>
            </a:r>
            <a:r>
              <a:rPr dirty="0" sz="600" spc="-1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Chronic rhinosinusitis;</a:t>
            </a:r>
            <a:r>
              <a:rPr dirty="0" sz="600" spc="-1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FeNO</a:t>
            </a:r>
            <a:r>
              <a:rPr dirty="0" sz="600" spc="-2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=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Fractional</a:t>
            </a:r>
            <a:r>
              <a:rPr dirty="0" sz="600" spc="-2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exhaled</a:t>
            </a:r>
            <a:r>
              <a:rPr dirty="0" sz="600" spc="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nitric</a:t>
            </a:r>
            <a:r>
              <a:rPr dirty="0" sz="600" spc="-2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oxide; FEV1</a:t>
            </a:r>
            <a:r>
              <a:rPr dirty="0" sz="600" spc="-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=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Forced</a:t>
            </a:r>
            <a:r>
              <a:rPr dirty="0" sz="600" spc="-10">
                <a:latin typeface="Arial"/>
                <a:cs typeface="Arial"/>
              </a:rPr>
              <a:t> expiratory</a:t>
            </a:r>
            <a:r>
              <a:rPr dirty="0" sz="600" spc="-1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volume</a:t>
            </a:r>
            <a:r>
              <a:rPr dirty="0" sz="600" spc="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in</a:t>
            </a:r>
            <a:r>
              <a:rPr dirty="0" sz="600" spc="-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1 second; FVC</a:t>
            </a:r>
            <a:r>
              <a:rPr dirty="0" sz="600" spc="-1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=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Forced</a:t>
            </a:r>
            <a:r>
              <a:rPr dirty="0" sz="600" spc="-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vital</a:t>
            </a:r>
            <a:r>
              <a:rPr dirty="0" sz="600" spc="-1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capacity;</a:t>
            </a:r>
            <a:r>
              <a:rPr dirty="0" sz="600" spc="-2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LTOCS</a:t>
            </a:r>
            <a:r>
              <a:rPr dirty="0" sz="600" spc="-1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=</a:t>
            </a:r>
            <a:r>
              <a:rPr dirty="0" sz="600" spc="-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Long-term</a:t>
            </a:r>
            <a:r>
              <a:rPr dirty="0" sz="600" spc="-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oral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corticosteroids;</a:t>
            </a:r>
            <a:r>
              <a:rPr dirty="0" sz="600" spc="-3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NP</a:t>
            </a:r>
            <a:r>
              <a:rPr dirty="0" sz="600" spc="-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= Nasal</a:t>
            </a:r>
            <a:r>
              <a:rPr dirty="0" sz="600" spc="10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polyps</a:t>
            </a:r>
            <a:endParaRPr sz="600">
              <a:latin typeface="Arial"/>
              <a:cs typeface="Arial"/>
            </a:endParaRPr>
          </a:p>
        </p:txBody>
      </p:sp>
      <p:sp>
        <p:nvSpPr>
          <p:cNvPr id="50" name="object 50" descr=""/>
          <p:cNvSpPr txBox="1"/>
          <p:nvPr/>
        </p:nvSpPr>
        <p:spPr>
          <a:xfrm>
            <a:off x="7339076" y="1483867"/>
            <a:ext cx="1447800" cy="2387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700">
                <a:latin typeface="Arial"/>
                <a:cs typeface="Arial"/>
              </a:rPr>
              <a:t>*:</a:t>
            </a:r>
            <a:r>
              <a:rPr dirty="0" sz="700" spc="-30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</a:rPr>
              <a:t>p&lt;0.05 for</a:t>
            </a:r>
            <a:r>
              <a:rPr dirty="0" sz="700" spc="-10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</a:rPr>
              <a:t>stoppers</a:t>
            </a:r>
            <a:r>
              <a:rPr dirty="0" sz="700" spc="-5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</a:rPr>
              <a:t>vs</a:t>
            </a:r>
            <a:r>
              <a:rPr dirty="0" sz="700" spc="-25">
                <a:latin typeface="Arial"/>
                <a:cs typeface="Arial"/>
              </a:rPr>
              <a:t> </a:t>
            </a:r>
            <a:r>
              <a:rPr dirty="0" sz="700" spc="-10">
                <a:latin typeface="Arial"/>
                <a:cs typeface="Arial"/>
              </a:rPr>
              <a:t>continuers</a:t>
            </a:r>
            <a:r>
              <a:rPr dirty="0" sz="700" spc="500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</a:rPr>
              <a:t>Ɨ:</a:t>
            </a:r>
            <a:r>
              <a:rPr dirty="0" sz="700" spc="-20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</a:rPr>
              <a:t>p&lt;0.05</a:t>
            </a:r>
            <a:r>
              <a:rPr dirty="0" sz="700" spc="-5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</a:rPr>
              <a:t>for</a:t>
            </a:r>
            <a:r>
              <a:rPr dirty="0" sz="700" spc="-20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</a:rPr>
              <a:t>switchers vs</a:t>
            </a:r>
            <a:r>
              <a:rPr dirty="0" sz="700" spc="-25">
                <a:latin typeface="Arial"/>
                <a:cs typeface="Arial"/>
              </a:rPr>
              <a:t> </a:t>
            </a:r>
            <a:r>
              <a:rPr dirty="0" sz="700" spc="-10">
                <a:latin typeface="Arial"/>
                <a:cs typeface="Arial"/>
              </a:rPr>
              <a:t>continuers</a:t>
            </a:r>
            <a:endParaRPr sz="700">
              <a:latin typeface="Arial"/>
              <a:cs typeface="Arial"/>
            </a:endParaRPr>
          </a:p>
        </p:txBody>
      </p:sp>
      <p:sp>
        <p:nvSpPr>
          <p:cNvPr id="51" name="object 51" descr=""/>
          <p:cNvSpPr/>
          <p:nvPr/>
        </p:nvSpPr>
        <p:spPr>
          <a:xfrm>
            <a:off x="1584960" y="844296"/>
            <a:ext cx="6238240" cy="452755"/>
          </a:xfrm>
          <a:custGeom>
            <a:avLst/>
            <a:gdLst/>
            <a:ahLst/>
            <a:cxnLst/>
            <a:rect l="l" t="t" r="r" b="b"/>
            <a:pathLst>
              <a:path w="6238240" h="452755">
                <a:moveTo>
                  <a:pt x="6162294" y="0"/>
                </a:moveTo>
                <a:lnTo>
                  <a:pt x="75438" y="0"/>
                </a:lnTo>
                <a:lnTo>
                  <a:pt x="46077" y="5929"/>
                </a:lnTo>
                <a:lnTo>
                  <a:pt x="22098" y="22098"/>
                </a:lnTo>
                <a:lnTo>
                  <a:pt x="5929" y="46077"/>
                </a:lnTo>
                <a:lnTo>
                  <a:pt x="0" y="75437"/>
                </a:lnTo>
                <a:lnTo>
                  <a:pt x="0" y="377189"/>
                </a:lnTo>
                <a:lnTo>
                  <a:pt x="5929" y="406550"/>
                </a:lnTo>
                <a:lnTo>
                  <a:pt x="22097" y="430529"/>
                </a:lnTo>
                <a:lnTo>
                  <a:pt x="46077" y="446698"/>
                </a:lnTo>
                <a:lnTo>
                  <a:pt x="75438" y="452627"/>
                </a:lnTo>
                <a:lnTo>
                  <a:pt x="6162294" y="452627"/>
                </a:lnTo>
                <a:lnTo>
                  <a:pt x="6191654" y="446698"/>
                </a:lnTo>
                <a:lnTo>
                  <a:pt x="6215634" y="430529"/>
                </a:lnTo>
                <a:lnTo>
                  <a:pt x="6231802" y="406550"/>
                </a:lnTo>
                <a:lnTo>
                  <a:pt x="6237732" y="377189"/>
                </a:lnTo>
                <a:lnTo>
                  <a:pt x="6237732" y="75437"/>
                </a:lnTo>
                <a:lnTo>
                  <a:pt x="6231802" y="46077"/>
                </a:lnTo>
                <a:lnTo>
                  <a:pt x="6215634" y="22098"/>
                </a:lnTo>
                <a:lnTo>
                  <a:pt x="6191654" y="5929"/>
                </a:lnTo>
                <a:lnTo>
                  <a:pt x="6162294" y="0"/>
                </a:lnTo>
                <a:close/>
              </a:path>
            </a:pathLst>
          </a:custGeom>
          <a:solidFill>
            <a:srgbClr val="07376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 descr=""/>
          <p:cNvSpPr txBox="1"/>
          <p:nvPr/>
        </p:nvSpPr>
        <p:spPr>
          <a:xfrm>
            <a:off x="1850898" y="870280"/>
            <a:ext cx="5704840" cy="3924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solidFill>
                  <a:srgbClr val="FFFFFF"/>
                </a:solidFill>
                <a:latin typeface="Arial"/>
                <a:cs typeface="Arial"/>
              </a:rPr>
              <a:t>Pre-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biologic</a:t>
            </a:r>
            <a:r>
              <a:rPr dirty="0" sz="12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initiation,</a:t>
            </a:r>
            <a:r>
              <a:rPr dirty="0" sz="1200" spc="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9900"/>
                </a:solidFill>
                <a:latin typeface="Arial"/>
                <a:cs typeface="Arial"/>
              </a:rPr>
              <a:t>stoppers</a:t>
            </a:r>
            <a:r>
              <a:rPr dirty="0" sz="1200" spc="-30" b="1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9900"/>
                </a:solidFill>
                <a:latin typeface="Arial"/>
                <a:cs typeface="Arial"/>
              </a:rPr>
              <a:t>and</a:t>
            </a:r>
            <a:r>
              <a:rPr dirty="0" sz="1200" spc="-5" b="1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9900"/>
                </a:solidFill>
                <a:latin typeface="Arial"/>
                <a:cs typeface="Arial"/>
              </a:rPr>
              <a:t>switchers</a:t>
            </a:r>
            <a:r>
              <a:rPr dirty="0" sz="1200" spc="-60" b="1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were</a:t>
            </a:r>
            <a:r>
              <a:rPr dirty="0" sz="1200" spc="-6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more</a:t>
            </a:r>
            <a:r>
              <a:rPr dirty="0" sz="12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likely</a:t>
            </a:r>
            <a:r>
              <a:rPr dirty="0" sz="1200" spc="-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dirty="0" sz="1200" spc="-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have</a:t>
            </a:r>
            <a:r>
              <a:rPr dirty="0" sz="12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FFFFFF"/>
                </a:solidFill>
                <a:latin typeface="Arial"/>
                <a:cs typeface="Arial"/>
              </a:rPr>
              <a:t>poorer</a:t>
            </a:r>
            <a:endParaRPr sz="1200">
              <a:latin typeface="Arial"/>
              <a:cs typeface="Arial"/>
            </a:endParaRPr>
          </a:p>
          <a:p>
            <a:pPr algn="ctr" marL="1905">
              <a:lnSpc>
                <a:spcPct val="100000"/>
              </a:lnSpc>
              <a:spcBef>
                <a:spcPts val="5"/>
              </a:spcBef>
            </a:pP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lung</a:t>
            </a:r>
            <a:r>
              <a:rPr dirty="0" sz="12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function</a:t>
            </a:r>
            <a:r>
              <a:rPr dirty="0" sz="12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12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greater</a:t>
            </a:r>
            <a:r>
              <a:rPr dirty="0" sz="1200" spc="-6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healthcare</a:t>
            </a:r>
            <a:r>
              <a:rPr dirty="0" sz="1200" spc="-4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resource</a:t>
            </a:r>
            <a:r>
              <a:rPr dirty="0" sz="1200" spc="-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utilization</a:t>
            </a:r>
            <a:r>
              <a:rPr dirty="0" sz="1200" spc="-4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than</a:t>
            </a:r>
            <a:r>
              <a:rPr dirty="0" sz="1200" spc="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FF9900"/>
                </a:solidFill>
                <a:latin typeface="Arial"/>
                <a:cs typeface="Arial"/>
              </a:rPr>
              <a:t>continuers</a:t>
            </a:r>
            <a:endParaRPr sz="1200">
              <a:latin typeface="Arial"/>
              <a:cs typeface="Arial"/>
            </a:endParaRPr>
          </a:p>
        </p:txBody>
      </p:sp>
      <p:sp>
        <p:nvSpPr>
          <p:cNvPr id="55" name="object 55" descr=""/>
          <p:cNvSpPr txBox="1"/>
          <p:nvPr/>
        </p:nvSpPr>
        <p:spPr>
          <a:xfrm>
            <a:off x="78739" y="4999029"/>
            <a:ext cx="2230120" cy="11112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 sz="600" spc="-10">
                <a:latin typeface="Arial"/>
                <a:cs typeface="Arial"/>
              </a:rPr>
              <a:t>Menzies-</a:t>
            </a:r>
            <a:r>
              <a:rPr dirty="0" sz="600">
                <a:latin typeface="Arial"/>
                <a:cs typeface="Arial"/>
              </a:rPr>
              <a:t>Gow</a:t>
            </a:r>
            <a:r>
              <a:rPr dirty="0" sz="600" spc="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AN,</a:t>
            </a:r>
            <a:r>
              <a:rPr dirty="0" sz="600" spc="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Price D</a:t>
            </a:r>
            <a:r>
              <a:rPr dirty="0" sz="600" spc="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et al.</a:t>
            </a:r>
            <a:r>
              <a:rPr dirty="0" sz="600" spc="5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J</a:t>
            </a:r>
            <a:r>
              <a:rPr dirty="0" sz="600" spc="-10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Asthma</a:t>
            </a:r>
            <a:r>
              <a:rPr dirty="0" sz="600" spc="10" i="1">
                <a:latin typeface="Arial"/>
                <a:cs typeface="Arial"/>
              </a:rPr>
              <a:t> </a:t>
            </a:r>
            <a:r>
              <a:rPr dirty="0" sz="600" spc="-10" i="1">
                <a:latin typeface="Arial"/>
                <a:cs typeface="Arial"/>
              </a:rPr>
              <a:t>Allergy</a:t>
            </a:r>
            <a:r>
              <a:rPr dirty="0" sz="600" spc="10" i="1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2022;15:63-</a:t>
            </a:r>
            <a:r>
              <a:rPr dirty="0" sz="600" spc="-25">
                <a:latin typeface="Arial"/>
                <a:cs typeface="Arial"/>
              </a:rPr>
              <a:t>78.</a:t>
            </a:r>
            <a:endParaRPr sz="600">
              <a:latin typeface="Arial"/>
              <a:cs typeface="Arial"/>
            </a:endParaRPr>
          </a:p>
        </p:txBody>
      </p:sp>
      <p:sp>
        <p:nvSpPr>
          <p:cNvPr id="53" name="object 53" descr=""/>
          <p:cNvSpPr txBox="1"/>
          <p:nvPr/>
        </p:nvSpPr>
        <p:spPr>
          <a:xfrm>
            <a:off x="8970644" y="29972"/>
            <a:ext cx="958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0">
                <a:solidFill>
                  <a:srgbClr val="A1A1A1"/>
                </a:solidFill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</p:txBody>
      </p:sp>
      <p:sp>
        <p:nvSpPr>
          <p:cNvPr id="54" name="object 5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Demographic</a:t>
            </a:r>
            <a:r>
              <a:rPr dirty="0" spc="-35"/>
              <a:t> </a:t>
            </a:r>
            <a:r>
              <a:rPr dirty="0"/>
              <a:t>and</a:t>
            </a:r>
            <a:r>
              <a:rPr dirty="0" spc="-55"/>
              <a:t> </a:t>
            </a:r>
            <a:r>
              <a:rPr dirty="0"/>
              <a:t>clinical</a:t>
            </a:r>
            <a:r>
              <a:rPr dirty="0" spc="-40"/>
              <a:t> </a:t>
            </a:r>
            <a:r>
              <a:rPr dirty="0"/>
              <a:t>characteristics</a:t>
            </a:r>
            <a:r>
              <a:rPr dirty="0" spc="-25"/>
              <a:t> </a:t>
            </a:r>
            <a:r>
              <a:rPr dirty="0"/>
              <a:t>of</a:t>
            </a:r>
            <a:r>
              <a:rPr dirty="0" spc="-45"/>
              <a:t> </a:t>
            </a:r>
            <a:r>
              <a:rPr dirty="0"/>
              <a:t>severe</a:t>
            </a:r>
            <a:r>
              <a:rPr dirty="0" spc="-30"/>
              <a:t> </a:t>
            </a:r>
            <a:r>
              <a:rPr dirty="0"/>
              <a:t>asthma</a:t>
            </a:r>
            <a:r>
              <a:rPr dirty="0" spc="-40"/>
              <a:t> </a:t>
            </a:r>
            <a:r>
              <a:rPr dirty="0"/>
              <a:t>patients</a:t>
            </a:r>
            <a:r>
              <a:rPr dirty="0" spc="-35"/>
              <a:t> </a:t>
            </a:r>
            <a:r>
              <a:rPr dirty="0" spc="-10"/>
              <a:t>before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initiation</a:t>
            </a:r>
            <a:r>
              <a:rPr dirty="0" spc="15"/>
              <a:t> </a:t>
            </a:r>
            <a:r>
              <a:rPr dirty="0"/>
              <a:t>of</a:t>
            </a:r>
            <a:r>
              <a:rPr dirty="0" spc="-30"/>
              <a:t> </a:t>
            </a:r>
            <a:r>
              <a:rPr dirty="0"/>
              <a:t>the</a:t>
            </a:r>
            <a:r>
              <a:rPr dirty="0" spc="-20"/>
              <a:t> </a:t>
            </a:r>
            <a:r>
              <a:rPr dirty="0"/>
              <a:t>first</a:t>
            </a:r>
            <a:r>
              <a:rPr dirty="0" spc="-15"/>
              <a:t> </a:t>
            </a:r>
            <a:r>
              <a:rPr dirty="0" spc="-10"/>
              <a:t>biologic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88464" y="1543572"/>
            <a:ext cx="4852785" cy="3112247"/>
          </a:xfrm>
          <a:prstGeom prst="rect">
            <a:avLst/>
          </a:prstGeom>
        </p:spPr>
      </p:pic>
      <p:sp>
        <p:nvSpPr>
          <p:cNvPr id="3" name="object 3" descr=""/>
          <p:cNvSpPr/>
          <p:nvPr/>
        </p:nvSpPr>
        <p:spPr>
          <a:xfrm>
            <a:off x="925067" y="858011"/>
            <a:ext cx="7048500" cy="306705"/>
          </a:xfrm>
          <a:custGeom>
            <a:avLst/>
            <a:gdLst/>
            <a:ahLst/>
            <a:cxnLst/>
            <a:rect l="l" t="t" r="r" b="b"/>
            <a:pathLst>
              <a:path w="7048500" h="306705">
                <a:moveTo>
                  <a:pt x="6997446" y="0"/>
                </a:moveTo>
                <a:lnTo>
                  <a:pt x="51053" y="0"/>
                </a:lnTo>
                <a:lnTo>
                  <a:pt x="31182" y="4012"/>
                </a:lnTo>
                <a:lnTo>
                  <a:pt x="14954" y="14954"/>
                </a:lnTo>
                <a:lnTo>
                  <a:pt x="4012" y="31182"/>
                </a:lnTo>
                <a:lnTo>
                  <a:pt x="0" y="51053"/>
                </a:lnTo>
                <a:lnTo>
                  <a:pt x="0" y="255270"/>
                </a:lnTo>
                <a:lnTo>
                  <a:pt x="4012" y="275141"/>
                </a:lnTo>
                <a:lnTo>
                  <a:pt x="14954" y="291369"/>
                </a:lnTo>
                <a:lnTo>
                  <a:pt x="31182" y="302311"/>
                </a:lnTo>
                <a:lnTo>
                  <a:pt x="51053" y="306324"/>
                </a:lnTo>
                <a:lnTo>
                  <a:pt x="6997446" y="306324"/>
                </a:lnTo>
                <a:lnTo>
                  <a:pt x="7017317" y="302311"/>
                </a:lnTo>
                <a:lnTo>
                  <a:pt x="7033545" y="291369"/>
                </a:lnTo>
                <a:lnTo>
                  <a:pt x="7044487" y="275141"/>
                </a:lnTo>
                <a:lnTo>
                  <a:pt x="7048500" y="255270"/>
                </a:lnTo>
                <a:lnTo>
                  <a:pt x="7048500" y="51053"/>
                </a:lnTo>
                <a:lnTo>
                  <a:pt x="7044487" y="31182"/>
                </a:lnTo>
                <a:lnTo>
                  <a:pt x="7033545" y="14954"/>
                </a:lnTo>
                <a:lnTo>
                  <a:pt x="7017317" y="4012"/>
                </a:lnTo>
                <a:lnTo>
                  <a:pt x="6997446" y="0"/>
                </a:lnTo>
                <a:close/>
              </a:path>
            </a:pathLst>
          </a:custGeom>
          <a:solidFill>
            <a:srgbClr val="07376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1213510" y="902334"/>
            <a:ext cx="64712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Over</a:t>
            </a:r>
            <a:r>
              <a:rPr dirty="0" sz="12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time,</a:t>
            </a:r>
            <a:r>
              <a:rPr dirty="0" sz="12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12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proportional</a:t>
            </a:r>
            <a:r>
              <a:rPr dirty="0" sz="1200" spc="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use</a:t>
            </a:r>
            <a:r>
              <a:rPr dirty="0" sz="12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1200" spc="-4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20" b="1">
                <a:solidFill>
                  <a:srgbClr val="FF9900"/>
                </a:solidFill>
                <a:latin typeface="Arial"/>
                <a:cs typeface="Arial"/>
              </a:rPr>
              <a:t>Anti-</a:t>
            </a:r>
            <a:r>
              <a:rPr dirty="0" sz="1200" b="1">
                <a:solidFill>
                  <a:srgbClr val="FF9900"/>
                </a:solidFill>
                <a:latin typeface="Arial"/>
                <a:cs typeface="Arial"/>
              </a:rPr>
              <a:t>IgE</a:t>
            </a:r>
            <a:r>
              <a:rPr dirty="0" sz="1200" spc="35" b="1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9900"/>
                </a:solidFill>
                <a:latin typeface="Arial"/>
                <a:cs typeface="Arial"/>
              </a:rPr>
              <a:t>therapy</a:t>
            </a:r>
            <a:r>
              <a:rPr dirty="0" sz="1200" spc="-25" b="1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9900"/>
                </a:solidFill>
                <a:latin typeface="Arial"/>
                <a:cs typeface="Arial"/>
              </a:rPr>
              <a:t>↓</a:t>
            </a:r>
            <a:r>
              <a:rPr dirty="0" sz="1200" spc="-15" b="1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while</a:t>
            </a:r>
            <a:r>
              <a:rPr dirty="0" sz="1200" spc="-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that</a:t>
            </a:r>
            <a:r>
              <a:rPr dirty="0" sz="12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1200" spc="-5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20" b="1">
                <a:solidFill>
                  <a:srgbClr val="FF9900"/>
                </a:solidFill>
                <a:latin typeface="Arial"/>
                <a:cs typeface="Arial"/>
              </a:rPr>
              <a:t>Anti-</a:t>
            </a:r>
            <a:r>
              <a:rPr dirty="0" sz="1200" b="1">
                <a:solidFill>
                  <a:srgbClr val="FF9900"/>
                </a:solidFill>
                <a:latin typeface="Arial"/>
                <a:cs typeface="Arial"/>
              </a:rPr>
              <a:t>IL5/5R</a:t>
            </a:r>
            <a:r>
              <a:rPr dirty="0" sz="1200" spc="15" b="1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9900"/>
                </a:solidFill>
                <a:latin typeface="Arial"/>
                <a:cs typeface="Arial"/>
              </a:rPr>
              <a:t>therapies</a:t>
            </a:r>
            <a:r>
              <a:rPr dirty="0" sz="1200" spc="-35" b="1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200" spc="-25" b="1">
                <a:solidFill>
                  <a:srgbClr val="FF9900"/>
                </a:solidFill>
                <a:latin typeface="Arial"/>
                <a:cs typeface="Arial"/>
              </a:rPr>
              <a:t>↑.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72034" y="4891739"/>
            <a:ext cx="2236470" cy="21844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 sz="600">
                <a:latin typeface="Arial"/>
                <a:cs typeface="Arial"/>
              </a:rPr>
              <a:t>IgE</a:t>
            </a:r>
            <a:r>
              <a:rPr dirty="0" sz="600" spc="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= </a:t>
            </a:r>
            <a:r>
              <a:rPr dirty="0" sz="600" spc="-10">
                <a:latin typeface="Arial"/>
                <a:cs typeface="Arial"/>
              </a:rPr>
              <a:t>Immunoglobulin</a:t>
            </a:r>
            <a:r>
              <a:rPr dirty="0" sz="600" spc="4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E; IL5/5R</a:t>
            </a:r>
            <a:r>
              <a:rPr dirty="0" sz="600" spc="1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=</a:t>
            </a:r>
            <a:r>
              <a:rPr dirty="0" sz="600" spc="10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Interleukin</a:t>
            </a:r>
            <a:r>
              <a:rPr dirty="0" sz="600" spc="-2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5/5</a:t>
            </a:r>
            <a:r>
              <a:rPr dirty="0" sz="600" spc="1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receptor</a:t>
            </a:r>
            <a:endParaRPr sz="600">
              <a:latin typeface="Arial"/>
              <a:cs typeface="Arial"/>
            </a:endParaRPr>
          </a:p>
          <a:p>
            <a:pPr marL="19050">
              <a:lnSpc>
                <a:spcPct val="100000"/>
              </a:lnSpc>
              <a:spcBef>
                <a:spcPts val="125"/>
              </a:spcBef>
            </a:pPr>
            <a:r>
              <a:rPr dirty="0" sz="600" spc="-10">
                <a:latin typeface="Arial"/>
                <a:cs typeface="Arial"/>
              </a:rPr>
              <a:t>Menzies-</a:t>
            </a:r>
            <a:r>
              <a:rPr dirty="0" sz="600">
                <a:latin typeface="Arial"/>
                <a:cs typeface="Arial"/>
              </a:rPr>
              <a:t>Gow</a:t>
            </a:r>
            <a:r>
              <a:rPr dirty="0" sz="600" spc="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AN,</a:t>
            </a:r>
            <a:r>
              <a:rPr dirty="0" sz="600" spc="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Price D</a:t>
            </a:r>
            <a:r>
              <a:rPr dirty="0" sz="600" spc="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et al.</a:t>
            </a:r>
            <a:r>
              <a:rPr dirty="0" sz="600" spc="5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J</a:t>
            </a:r>
            <a:r>
              <a:rPr dirty="0" sz="600" spc="-10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Asthma</a:t>
            </a:r>
            <a:r>
              <a:rPr dirty="0" sz="600" spc="10" i="1">
                <a:latin typeface="Arial"/>
                <a:cs typeface="Arial"/>
              </a:rPr>
              <a:t> </a:t>
            </a:r>
            <a:r>
              <a:rPr dirty="0" sz="600" spc="-10" i="1">
                <a:latin typeface="Arial"/>
                <a:cs typeface="Arial"/>
              </a:rPr>
              <a:t>Allergy</a:t>
            </a:r>
            <a:r>
              <a:rPr dirty="0" sz="600" spc="10" i="1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2022;15:63-</a:t>
            </a:r>
            <a:r>
              <a:rPr dirty="0" sz="600" spc="-25">
                <a:latin typeface="Arial"/>
                <a:cs typeface="Arial"/>
              </a:rPr>
              <a:t>78.</a:t>
            </a:r>
            <a:endParaRPr sz="6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8970644" y="29972"/>
            <a:ext cx="958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0">
                <a:solidFill>
                  <a:srgbClr val="A1A1A1"/>
                </a:solidFill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72059" rIns="0" bIns="0" rtlCol="0" vert="horz">
            <a:spAutoFit/>
          </a:bodyPr>
          <a:lstStyle/>
          <a:p>
            <a:pPr marL="5080">
              <a:lnSpc>
                <a:spcPct val="100000"/>
              </a:lnSpc>
              <a:spcBef>
                <a:spcPts val="95"/>
              </a:spcBef>
            </a:pPr>
            <a:r>
              <a:rPr dirty="0"/>
              <a:t>Patterns</a:t>
            </a:r>
            <a:r>
              <a:rPr dirty="0" spc="-40"/>
              <a:t> </a:t>
            </a:r>
            <a:r>
              <a:rPr dirty="0"/>
              <a:t>of</a:t>
            </a:r>
            <a:r>
              <a:rPr dirty="0" spc="-50"/>
              <a:t> </a:t>
            </a:r>
            <a:r>
              <a:rPr dirty="0"/>
              <a:t>biologic</a:t>
            </a:r>
            <a:r>
              <a:rPr dirty="0" spc="-20"/>
              <a:t> </a:t>
            </a:r>
            <a:r>
              <a:rPr dirty="0"/>
              <a:t>use</a:t>
            </a:r>
            <a:r>
              <a:rPr dirty="0" spc="-45"/>
              <a:t> </a:t>
            </a:r>
            <a:r>
              <a:rPr dirty="0"/>
              <a:t>over</a:t>
            </a:r>
            <a:r>
              <a:rPr dirty="0" spc="-10"/>
              <a:t> </a:t>
            </a:r>
            <a:r>
              <a:rPr dirty="0"/>
              <a:t>time</a:t>
            </a:r>
            <a:r>
              <a:rPr dirty="0" spc="-35"/>
              <a:t> </a:t>
            </a:r>
            <a:r>
              <a:rPr dirty="0"/>
              <a:t>by</a:t>
            </a:r>
            <a:r>
              <a:rPr dirty="0" spc="-45"/>
              <a:t> </a:t>
            </a:r>
            <a:r>
              <a:rPr dirty="0"/>
              <a:t>biologic</a:t>
            </a:r>
            <a:r>
              <a:rPr dirty="0" spc="-20"/>
              <a:t> </a:t>
            </a:r>
            <a:r>
              <a:rPr dirty="0" spc="-10"/>
              <a:t>class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1655064" y="821436"/>
            <a:ext cx="5834380" cy="3947160"/>
            <a:chOff x="1655064" y="821436"/>
            <a:chExt cx="5834380" cy="3947160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55064" y="1321308"/>
              <a:ext cx="5833871" cy="3447239"/>
            </a:xfrm>
            <a:prstGeom prst="rect">
              <a:avLst/>
            </a:prstGeom>
          </p:spPr>
        </p:pic>
        <p:sp>
          <p:nvSpPr>
            <p:cNvPr id="4" name="object 4" descr=""/>
            <p:cNvSpPr/>
            <p:nvPr/>
          </p:nvSpPr>
          <p:spPr>
            <a:xfrm>
              <a:off x="1655064" y="821436"/>
              <a:ext cx="5834380" cy="500380"/>
            </a:xfrm>
            <a:custGeom>
              <a:avLst/>
              <a:gdLst/>
              <a:ahLst/>
              <a:cxnLst/>
              <a:rect l="l" t="t" r="r" b="b"/>
              <a:pathLst>
                <a:path w="5834380" h="500380">
                  <a:moveTo>
                    <a:pt x="5750560" y="0"/>
                  </a:moveTo>
                  <a:lnTo>
                    <a:pt x="83312" y="0"/>
                  </a:lnTo>
                  <a:lnTo>
                    <a:pt x="50899" y="6552"/>
                  </a:lnTo>
                  <a:lnTo>
                    <a:pt x="24415" y="24415"/>
                  </a:lnTo>
                  <a:lnTo>
                    <a:pt x="6552" y="50899"/>
                  </a:lnTo>
                  <a:lnTo>
                    <a:pt x="0" y="83312"/>
                  </a:lnTo>
                  <a:lnTo>
                    <a:pt x="0" y="416560"/>
                  </a:lnTo>
                  <a:lnTo>
                    <a:pt x="6552" y="448972"/>
                  </a:lnTo>
                  <a:lnTo>
                    <a:pt x="24415" y="475456"/>
                  </a:lnTo>
                  <a:lnTo>
                    <a:pt x="50899" y="493319"/>
                  </a:lnTo>
                  <a:lnTo>
                    <a:pt x="83312" y="499872"/>
                  </a:lnTo>
                  <a:lnTo>
                    <a:pt x="5750560" y="499872"/>
                  </a:lnTo>
                  <a:lnTo>
                    <a:pt x="5782972" y="493319"/>
                  </a:lnTo>
                  <a:lnTo>
                    <a:pt x="5809456" y="475456"/>
                  </a:lnTo>
                  <a:lnTo>
                    <a:pt x="5827319" y="448972"/>
                  </a:lnTo>
                  <a:lnTo>
                    <a:pt x="5833871" y="416560"/>
                  </a:lnTo>
                  <a:lnTo>
                    <a:pt x="5833871" y="83312"/>
                  </a:lnTo>
                  <a:lnTo>
                    <a:pt x="5827319" y="50899"/>
                  </a:lnTo>
                  <a:lnTo>
                    <a:pt x="5809456" y="24415"/>
                  </a:lnTo>
                  <a:lnTo>
                    <a:pt x="5782972" y="6552"/>
                  </a:lnTo>
                  <a:lnTo>
                    <a:pt x="5750560" y="0"/>
                  </a:lnTo>
                  <a:close/>
                </a:path>
              </a:pathLst>
            </a:custGeom>
            <a:solidFill>
              <a:srgbClr val="073762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 descr=""/>
          <p:cNvSpPr txBox="1"/>
          <p:nvPr/>
        </p:nvSpPr>
        <p:spPr>
          <a:xfrm>
            <a:off x="1965705" y="871473"/>
            <a:ext cx="520827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50875" marR="5080" indent="-63881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79%</a:t>
            </a:r>
            <a:r>
              <a:rPr dirty="0" sz="1200" spc="-5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12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patients</a:t>
            </a:r>
            <a:r>
              <a:rPr dirty="0" sz="12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9900"/>
                </a:solidFill>
                <a:latin typeface="Arial"/>
                <a:cs typeface="Arial"/>
              </a:rPr>
              <a:t>continued</a:t>
            </a:r>
            <a:r>
              <a:rPr dirty="0" sz="1200" spc="-5" b="1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their</a:t>
            </a:r>
            <a:r>
              <a:rPr dirty="0" sz="12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first</a:t>
            </a:r>
            <a:r>
              <a:rPr dirty="0" sz="1200" spc="-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biologic</a:t>
            </a:r>
            <a:r>
              <a:rPr dirty="0" sz="1200" spc="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dirty="0" sz="12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at</a:t>
            </a:r>
            <a:r>
              <a:rPr dirty="0" sz="12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least</a:t>
            </a:r>
            <a:r>
              <a:rPr dirty="0" sz="1200" spc="-5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6</a:t>
            </a:r>
            <a:r>
              <a:rPr dirty="0" sz="1200" spc="-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months</a:t>
            </a:r>
            <a:r>
              <a:rPr dirty="0" sz="1200" spc="-10" b="1">
                <a:solidFill>
                  <a:srgbClr val="FFFFFF"/>
                </a:solidFill>
                <a:latin typeface="Arial"/>
                <a:cs typeface="Arial"/>
              </a:rPr>
              <a:t> while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10.2%</a:t>
            </a:r>
            <a:r>
              <a:rPr dirty="0" sz="1200" spc="-5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9900"/>
                </a:solidFill>
                <a:latin typeface="Arial"/>
                <a:cs typeface="Arial"/>
              </a:rPr>
              <a:t>stopped</a:t>
            </a:r>
            <a:r>
              <a:rPr dirty="0" sz="1200" spc="-5" b="1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12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10.8%</a:t>
            </a:r>
            <a:r>
              <a:rPr dirty="0" sz="1200" spc="-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9900"/>
                </a:solidFill>
                <a:latin typeface="Arial"/>
                <a:cs typeface="Arial"/>
              </a:rPr>
              <a:t>switched</a:t>
            </a:r>
            <a:r>
              <a:rPr dirty="0" sz="1200" spc="-50" b="1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during follow</a:t>
            </a:r>
            <a:r>
              <a:rPr dirty="0" sz="12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20" b="1">
                <a:solidFill>
                  <a:srgbClr val="FFFFFF"/>
                </a:solidFill>
                <a:latin typeface="Arial"/>
                <a:cs typeface="Arial"/>
              </a:rPr>
              <a:t>ups.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78739" y="4906674"/>
            <a:ext cx="5739765" cy="20256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40"/>
              </a:spcBef>
            </a:pPr>
            <a:r>
              <a:rPr dirty="0" sz="600">
                <a:solidFill>
                  <a:srgbClr val="212121"/>
                </a:solidFill>
                <a:latin typeface="Arial"/>
                <a:cs typeface="Arial"/>
              </a:rPr>
              <a:t>ISAR</a:t>
            </a:r>
            <a:r>
              <a:rPr dirty="0" sz="600" spc="5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dirty="0" sz="600">
                <a:solidFill>
                  <a:srgbClr val="212121"/>
                </a:solidFill>
                <a:latin typeface="Arial"/>
                <a:cs typeface="Arial"/>
              </a:rPr>
              <a:t>= </a:t>
            </a:r>
            <a:r>
              <a:rPr dirty="0" sz="600" spc="-10">
                <a:solidFill>
                  <a:srgbClr val="212121"/>
                </a:solidFill>
                <a:latin typeface="Arial"/>
                <a:cs typeface="Arial"/>
              </a:rPr>
              <a:t>International Severe</a:t>
            </a:r>
            <a:r>
              <a:rPr dirty="0" sz="600" spc="-5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dirty="0" sz="600">
                <a:solidFill>
                  <a:srgbClr val="212121"/>
                </a:solidFill>
                <a:latin typeface="Arial"/>
                <a:cs typeface="Arial"/>
              </a:rPr>
              <a:t>Asthma</a:t>
            </a:r>
            <a:r>
              <a:rPr dirty="0" sz="600" spc="3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dirty="0" sz="600" spc="-10">
                <a:solidFill>
                  <a:srgbClr val="212121"/>
                </a:solidFill>
                <a:latin typeface="Arial"/>
                <a:cs typeface="Arial"/>
              </a:rPr>
              <a:t>Registry;</a:t>
            </a:r>
            <a:r>
              <a:rPr dirty="0" sz="600" spc="-2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dirty="0" sz="600">
                <a:solidFill>
                  <a:srgbClr val="212121"/>
                </a:solidFill>
                <a:latin typeface="Arial"/>
                <a:cs typeface="Arial"/>
              </a:rPr>
              <a:t>CHRONICLE</a:t>
            </a:r>
            <a:r>
              <a:rPr dirty="0" sz="600" spc="25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dirty="0" sz="600">
                <a:solidFill>
                  <a:srgbClr val="212121"/>
                </a:solidFill>
                <a:latin typeface="Arial"/>
                <a:cs typeface="Arial"/>
              </a:rPr>
              <a:t>=</a:t>
            </a:r>
            <a:r>
              <a:rPr dirty="0" sz="600" spc="5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Observational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Study</a:t>
            </a:r>
            <a:r>
              <a:rPr dirty="0" sz="600" spc="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of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Characteristics,</a:t>
            </a:r>
            <a:r>
              <a:rPr dirty="0" sz="600" spc="-20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Treatment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and</a:t>
            </a:r>
            <a:r>
              <a:rPr dirty="0" sz="600" spc="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Outcomes</a:t>
            </a:r>
            <a:r>
              <a:rPr dirty="0" sz="600" spc="1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With</a:t>
            </a:r>
            <a:r>
              <a:rPr dirty="0" sz="600" spc="-4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Severe</a:t>
            </a:r>
            <a:r>
              <a:rPr dirty="0" sz="600" spc="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Asthma</a:t>
            </a:r>
            <a:r>
              <a:rPr dirty="0" sz="600" spc="3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in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the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United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States</a:t>
            </a:r>
            <a:r>
              <a:rPr dirty="0" sz="600" spc="500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Menzies-</a:t>
            </a:r>
            <a:r>
              <a:rPr dirty="0" sz="600">
                <a:latin typeface="Arial"/>
                <a:cs typeface="Arial"/>
              </a:rPr>
              <a:t>Gow</a:t>
            </a:r>
            <a:r>
              <a:rPr dirty="0" sz="600" spc="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AN,</a:t>
            </a:r>
            <a:r>
              <a:rPr dirty="0" sz="600" spc="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Price D</a:t>
            </a:r>
            <a:r>
              <a:rPr dirty="0" sz="600" spc="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et al.</a:t>
            </a:r>
            <a:r>
              <a:rPr dirty="0" sz="600" spc="5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J</a:t>
            </a:r>
            <a:r>
              <a:rPr dirty="0" sz="600" spc="-10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Asthma</a:t>
            </a:r>
            <a:r>
              <a:rPr dirty="0" sz="600" spc="10" i="1">
                <a:latin typeface="Arial"/>
                <a:cs typeface="Arial"/>
              </a:rPr>
              <a:t> </a:t>
            </a:r>
            <a:r>
              <a:rPr dirty="0" sz="600" spc="-10" i="1">
                <a:latin typeface="Arial"/>
                <a:cs typeface="Arial"/>
              </a:rPr>
              <a:t>Allergy</a:t>
            </a:r>
            <a:r>
              <a:rPr dirty="0" sz="600" spc="10" i="1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2022;15:63-</a:t>
            </a:r>
            <a:r>
              <a:rPr dirty="0" sz="600" spc="-25">
                <a:latin typeface="Arial"/>
                <a:cs typeface="Arial"/>
              </a:rPr>
              <a:t>78.</a:t>
            </a:r>
            <a:endParaRPr sz="600">
              <a:latin typeface="Arial"/>
              <a:cs typeface="Arial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8970644" y="29972"/>
            <a:ext cx="958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0">
                <a:solidFill>
                  <a:srgbClr val="A1A1A1"/>
                </a:solidFill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5435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/>
              <a:t>Patterns</a:t>
            </a:r>
            <a:r>
              <a:rPr dirty="0" spc="-35"/>
              <a:t> </a:t>
            </a:r>
            <a:r>
              <a:rPr dirty="0"/>
              <a:t>of</a:t>
            </a:r>
            <a:r>
              <a:rPr dirty="0" spc="-45"/>
              <a:t> </a:t>
            </a:r>
            <a:r>
              <a:rPr dirty="0"/>
              <a:t>biologic</a:t>
            </a:r>
            <a:r>
              <a:rPr dirty="0" spc="-15"/>
              <a:t> </a:t>
            </a:r>
            <a:r>
              <a:rPr dirty="0"/>
              <a:t>use</a:t>
            </a:r>
            <a:r>
              <a:rPr dirty="0" spc="-40"/>
              <a:t> </a:t>
            </a:r>
            <a:r>
              <a:rPr dirty="0"/>
              <a:t>in</a:t>
            </a:r>
            <a:r>
              <a:rPr dirty="0" spc="-40"/>
              <a:t> </a:t>
            </a:r>
            <a:r>
              <a:rPr dirty="0"/>
              <a:t>patients</a:t>
            </a:r>
            <a:r>
              <a:rPr dirty="0" spc="-20"/>
              <a:t> </a:t>
            </a:r>
            <a:r>
              <a:rPr dirty="0"/>
              <a:t>with</a:t>
            </a:r>
            <a:r>
              <a:rPr dirty="0" spc="-60"/>
              <a:t> </a:t>
            </a:r>
            <a:r>
              <a:rPr dirty="0"/>
              <a:t>severe </a:t>
            </a:r>
            <a:r>
              <a:rPr dirty="0" spc="-10"/>
              <a:t>asthma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1751076" y="813816"/>
            <a:ext cx="5835650" cy="4097654"/>
            <a:chOff x="1751076" y="813816"/>
            <a:chExt cx="5835650" cy="4097654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01952" y="1354052"/>
              <a:ext cx="5294104" cy="3557167"/>
            </a:xfrm>
            <a:prstGeom prst="rect">
              <a:avLst/>
            </a:prstGeom>
          </p:spPr>
        </p:pic>
        <p:sp>
          <p:nvSpPr>
            <p:cNvPr id="4" name="object 4" descr=""/>
            <p:cNvSpPr/>
            <p:nvPr/>
          </p:nvSpPr>
          <p:spPr>
            <a:xfrm>
              <a:off x="1751076" y="813816"/>
              <a:ext cx="5835650" cy="500380"/>
            </a:xfrm>
            <a:custGeom>
              <a:avLst/>
              <a:gdLst/>
              <a:ahLst/>
              <a:cxnLst/>
              <a:rect l="l" t="t" r="r" b="b"/>
              <a:pathLst>
                <a:path w="5835650" h="500380">
                  <a:moveTo>
                    <a:pt x="5752083" y="0"/>
                  </a:moveTo>
                  <a:lnTo>
                    <a:pt x="83312" y="0"/>
                  </a:lnTo>
                  <a:lnTo>
                    <a:pt x="50899" y="6552"/>
                  </a:lnTo>
                  <a:lnTo>
                    <a:pt x="24415" y="24415"/>
                  </a:lnTo>
                  <a:lnTo>
                    <a:pt x="6552" y="50899"/>
                  </a:lnTo>
                  <a:lnTo>
                    <a:pt x="0" y="83312"/>
                  </a:lnTo>
                  <a:lnTo>
                    <a:pt x="0" y="416560"/>
                  </a:lnTo>
                  <a:lnTo>
                    <a:pt x="6552" y="448972"/>
                  </a:lnTo>
                  <a:lnTo>
                    <a:pt x="24415" y="475456"/>
                  </a:lnTo>
                  <a:lnTo>
                    <a:pt x="50899" y="493319"/>
                  </a:lnTo>
                  <a:lnTo>
                    <a:pt x="83312" y="499872"/>
                  </a:lnTo>
                  <a:lnTo>
                    <a:pt x="5752083" y="499872"/>
                  </a:lnTo>
                  <a:lnTo>
                    <a:pt x="5784496" y="493319"/>
                  </a:lnTo>
                  <a:lnTo>
                    <a:pt x="5810980" y="475456"/>
                  </a:lnTo>
                  <a:lnTo>
                    <a:pt x="5828843" y="448972"/>
                  </a:lnTo>
                  <a:lnTo>
                    <a:pt x="5835396" y="416560"/>
                  </a:lnTo>
                  <a:lnTo>
                    <a:pt x="5835396" y="83312"/>
                  </a:lnTo>
                  <a:lnTo>
                    <a:pt x="5828843" y="50899"/>
                  </a:lnTo>
                  <a:lnTo>
                    <a:pt x="5810980" y="24415"/>
                  </a:lnTo>
                  <a:lnTo>
                    <a:pt x="5784496" y="6552"/>
                  </a:lnTo>
                  <a:lnTo>
                    <a:pt x="5752083" y="0"/>
                  </a:lnTo>
                  <a:close/>
                </a:path>
              </a:pathLst>
            </a:custGeom>
            <a:solidFill>
              <a:srgbClr val="073762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 descr=""/>
          <p:cNvSpPr txBox="1"/>
          <p:nvPr/>
        </p:nvSpPr>
        <p:spPr>
          <a:xfrm>
            <a:off x="2172461" y="863549"/>
            <a:ext cx="4987925" cy="3924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7145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Most</a:t>
            </a:r>
            <a:r>
              <a:rPr dirty="0" sz="12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patients</a:t>
            </a:r>
            <a:r>
              <a:rPr dirty="0" sz="12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stopped</a:t>
            </a:r>
            <a:r>
              <a:rPr dirty="0" sz="12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their</a:t>
            </a:r>
            <a:r>
              <a:rPr dirty="0" sz="12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first</a:t>
            </a:r>
            <a:r>
              <a:rPr dirty="0" sz="12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biologic within</a:t>
            </a:r>
            <a:r>
              <a:rPr dirty="0" sz="12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12</a:t>
            </a:r>
            <a:r>
              <a:rPr dirty="0" sz="12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months.</a:t>
            </a:r>
            <a:r>
              <a:rPr dirty="0" sz="12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12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20" b="1">
                <a:solidFill>
                  <a:srgbClr val="FFFFFF"/>
                </a:solidFill>
                <a:latin typeface="Arial"/>
                <a:cs typeface="Arial"/>
              </a:rPr>
              <a:t>time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patients</a:t>
            </a:r>
            <a:r>
              <a:rPr dirty="0" sz="1200" spc="-4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received</a:t>
            </a:r>
            <a:r>
              <a:rPr dirty="0" sz="1200" spc="-5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their</a:t>
            </a:r>
            <a:r>
              <a:rPr dirty="0" sz="1200" spc="-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initial</a:t>
            </a:r>
            <a:r>
              <a:rPr dirty="0" sz="12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biologic</a:t>
            </a:r>
            <a:r>
              <a:rPr dirty="0" sz="12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varied</a:t>
            </a:r>
            <a:r>
              <a:rPr dirty="0" sz="1200" spc="-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dirty="0" sz="1200" spc="-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those</a:t>
            </a:r>
            <a:r>
              <a:rPr dirty="0" sz="12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who</a:t>
            </a:r>
            <a:r>
              <a:rPr dirty="0" sz="1200" spc="-5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FFFFFF"/>
                </a:solidFill>
                <a:latin typeface="Arial"/>
                <a:cs typeface="Arial"/>
              </a:rPr>
              <a:t>switched.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78739" y="4885339"/>
            <a:ext cx="2230120" cy="22479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 sz="600">
                <a:latin typeface="Arial"/>
                <a:cs typeface="Arial"/>
              </a:rPr>
              <a:t>Bx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=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Biologic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dirty="0" sz="600" spc="-10">
                <a:latin typeface="Arial"/>
                <a:cs typeface="Arial"/>
              </a:rPr>
              <a:t>Menzies-</a:t>
            </a:r>
            <a:r>
              <a:rPr dirty="0" sz="600">
                <a:latin typeface="Arial"/>
                <a:cs typeface="Arial"/>
              </a:rPr>
              <a:t>Gow</a:t>
            </a:r>
            <a:r>
              <a:rPr dirty="0" sz="600" spc="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AN,</a:t>
            </a:r>
            <a:r>
              <a:rPr dirty="0" sz="600" spc="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Price D</a:t>
            </a:r>
            <a:r>
              <a:rPr dirty="0" sz="600" spc="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et al.</a:t>
            </a:r>
            <a:r>
              <a:rPr dirty="0" sz="600" spc="5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J</a:t>
            </a:r>
            <a:r>
              <a:rPr dirty="0" sz="600" spc="-10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Asthma</a:t>
            </a:r>
            <a:r>
              <a:rPr dirty="0" sz="600" spc="10" i="1">
                <a:latin typeface="Arial"/>
                <a:cs typeface="Arial"/>
              </a:rPr>
              <a:t> </a:t>
            </a:r>
            <a:r>
              <a:rPr dirty="0" sz="600" spc="-10" i="1">
                <a:latin typeface="Arial"/>
                <a:cs typeface="Arial"/>
              </a:rPr>
              <a:t>Allergy</a:t>
            </a:r>
            <a:r>
              <a:rPr dirty="0" sz="600" spc="10" i="1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2022;15:63-</a:t>
            </a:r>
            <a:r>
              <a:rPr dirty="0" sz="600" spc="-25">
                <a:latin typeface="Arial"/>
                <a:cs typeface="Arial"/>
              </a:rPr>
              <a:t>78.</a:t>
            </a:r>
            <a:endParaRPr sz="600">
              <a:latin typeface="Arial"/>
              <a:cs typeface="Arial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8970644" y="29972"/>
            <a:ext cx="958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0">
                <a:solidFill>
                  <a:srgbClr val="A1A1A1"/>
                </a:solidFill>
                <a:latin typeface="Arial"/>
                <a:cs typeface="Arial"/>
              </a:rPr>
              <a:t>6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49783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/>
              <a:t>Time</a:t>
            </a:r>
            <a:r>
              <a:rPr dirty="0" spc="-40"/>
              <a:t> </a:t>
            </a:r>
            <a:r>
              <a:rPr dirty="0"/>
              <a:t>to</a:t>
            </a:r>
            <a:r>
              <a:rPr dirty="0" spc="-45"/>
              <a:t> </a:t>
            </a:r>
            <a:r>
              <a:rPr dirty="0"/>
              <a:t>biologic</a:t>
            </a:r>
            <a:r>
              <a:rPr dirty="0" spc="-25"/>
              <a:t> </a:t>
            </a:r>
            <a:r>
              <a:rPr dirty="0"/>
              <a:t>cessation</a:t>
            </a:r>
            <a:r>
              <a:rPr dirty="0" spc="-35"/>
              <a:t> </a:t>
            </a:r>
            <a:r>
              <a:rPr dirty="0"/>
              <a:t>in</a:t>
            </a:r>
            <a:r>
              <a:rPr dirty="0" spc="-40"/>
              <a:t> </a:t>
            </a:r>
            <a:r>
              <a:rPr dirty="0"/>
              <a:t>patients</a:t>
            </a:r>
            <a:r>
              <a:rPr dirty="0" spc="-25"/>
              <a:t> </a:t>
            </a:r>
            <a:r>
              <a:rPr dirty="0"/>
              <a:t>with</a:t>
            </a:r>
            <a:r>
              <a:rPr dirty="0" spc="-55"/>
              <a:t> </a:t>
            </a:r>
            <a:r>
              <a:rPr dirty="0"/>
              <a:t>severe</a:t>
            </a:r>
            <a:r>
              <a:rPr dirty="0" spc="-20"/>
              <a:t> </a:t>
            </a:r>
            <a:r>
              <a:rPr dirty="0" spc="-10"/>
              <a:t>asthma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4535423" y="2394204"/>
            <a:ext cx="0" cy="1577340"/>
          </a:xfrm>
          <a:custGeom>
            <a:avLst/>
            <a:gdLst/>
            <a:ahLst/>
            <a:cxnLst/>
            <a:rect l="l" t="t" r="r" b="b"/>
            <a:pathLst>
              <a:path w="0" h="1577339">
                <a:moveTo>
                  <a:pt x="0" y="0"/>
                </a:moveTo>
                <a:lnTo>
                  <a:pt x="0" y="1577339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4535423" y="1918716"/>
            <a:ext cx="0" cy="306705"/>
          </a:xfrm>
          <a:custGeom>
            <a:avLst/>
            <a:gdLst/>
            <a:ahLst/>
            <a:cxnLst/>
            <a:rect l="l" t="t" r="r" b="b"/>
            <a:pathLst>
              <a:path w="0" h="306705">
                <a:moveTo>
                  <a:pt x="0" y="0"/>
                </a:moveTo>
                <a:lnTo>
                  <a:pt x="0" y="306323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4535423" y="1597152"/>
            <a:ext cx="0" cy="152400"/>
          </a:xfrm>
          <a:custGeom>
            <a:avLst/>
            <a:gdLst/>
            <a:ahLst/>
            <a:cxnLst/>
            <a:rect l="l" t="t" r="r" b="b"/>
            <a:pathLst>
              <a:path w="0" h="152400">
                <a:moveTo>
                  <a:pt x="0" y="0"/>
                </a:moveTo>
                <a:lnTo>
                  <a:pt x="0" y="15240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5408676" y="2394204"/>
            <a:ext cx="0" cy="1577340"/>
          </a:xfrm>
          <a:custGeom>
            <a:avLst/>
            <a:gdLst/>
            <a:ahLst/>
            <a:cxnLst/>
            <a:rect l="l" t="t" r="r" b="b"/>
            <a:pathLst>
              <a:path w="0" h="1577339">
                <a:moveTo>
                  <a:pt x="0" y="0"/>
                </a:moveTo>
                <a:lnTo>
                  <a:pt x="0" y="1577339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5408676" y="1918716"/>
            <a:ext cx="0" cy="306705"/>
          </a:xfrm>
          <a:custGeom>
            <a:avLst/>
            <a:gdLst/>
            <a:ahLst/>
            <a:cxnLst/>
            <a:rect l="l" t="t" r="r" b="b"/>
            <a:pathLst>
              <a:path w="0" h="306705">
                <a:moveTo>
                  <a:pt x="0" y="0"/>
                </a:moveTo>
                <a:lnTo>
                  <a:pt x="0" y="306323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5408676" y="1597152"/>
            <a:ext cx="0" cy="152400"/>
          </a:xfrm>
          <a:custGeom>
            <a:avLst/>
            <a:gdLst/>
            <a:ahLst/>
            <a:cxnLst/>
            <a:rect l="l" t="t" r="r" b="b"/>
            <a:pathLst>
              <a:path w="0" h="152400">
                <a:moveTo>
                  <a:pt x="0" y="0"/>
                </a:moveTo>
                <a:lnTo>
                  <a:pt x="0" y="15240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6281928" y="1918716"/>
            <a:ext cx="0" cy="2052955"/>
          </a:xfrm>
          <a:custGeom>
            <a:avLst/>
            <a:gdLst/>
            <a:ahLst/>
            <a:cxnLst/>
            <a:rect l="l" t="t" r="r" b="b"/>
            <a:pathLst>
              <a:path w="0" h="2052954">
                <a:moveTo>
                  <a:pt x="0" y="0"/>
                </a:moveTo>
                <a:lnTo>
                  <a:pt x="0" y="2052827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6281928" y="1597152"/>
            <a:ext cx="0" cy="152400"/>
          </a:xfrm>
          <a:custGeom>
            <a:avLst/>
            <a:gdLst/>
            <a:ahLst/>
            <a:cxnLst/>
            <a:rect l="l" t="t" r="r" b="b"/>
            <a:pathLst>
              <a:path w="0" h="152400">
                <a:moveTo>
                  <a:pt x="0" y="0"/>
                </a:moveTo>
                <a:lnTo>
                  <a:pt x="0" y="15240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/>
          <p:nvPr/>
        </p:nvSpPr>
        <p:spPr>
          <a:xfrm>
            <a:off x="7153656" y="1597152"/>
            <a:ext cx="0" cy="2374900"/>
          </a:xfrm>
          <a:custGeom>
            <a:avLst/>
            <a:gdLst/>
            <a:ahLst/>
            <a:cxnLst/>
            <a:rect l="l" t="t" r="r" b="b"/>
            <a:pathLst>
              <a:path w="0" h="2374900">
                <a:moveTo>
                  <a:pt x="0" y="0"/>
                </a:moveTo>
                <a:lnTo>
                  <a:pt x="0" y="2374392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/>
          <p:nvPr/>
        </p:nvSpPr>
        <p:spPr>
          <a:xfrm>
            <a:off x="3662171" y="3649979"/>
            <a:ext cx="367665" cy="169545"/>
          </a:xfrm>
          <a:custGeom>
            <a:avLst/>
            <a:gdLst/>
            <a:ahLst/>
            <a:cxnLst/>
            <a:rect l="l" t="t" r="r" b="b"/>
            <a:pathLst>
              <a:path w="367664" h="169545">
                <a:moveTo>
                  <a:pt x="367283" y="0"/>
                </a:moveTo>
                <a:lnTo>
                  <a:pt x="0" y="0"/>
                </a:lnTo>
                <a:lnTo>
                  <a:pt x="0" y="169164"/>
                </a:lnTo>
                <a:lnTo>
                  <a:pt x="367283" y="169164"/>
                </a:lnTo>
                <a:lnTo>
                  <a:pt x="367283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/>
          <p:nvPr/>
        </p:nvSpPr>
        <p:spPr>
          <a:xfrm>
            <a:off x="3662171" y="3174492"/>
            <a:ext cx="419100" cy="169545"/>
          </a:xfrm>
          <a:custGeom>
            <a:avLst/>
            <a:gdLst/>
            <a:ahLst/>
            <a:cxnLst/>
            <a:rect l="l" t="t" r="r" b="b"/>
            <a:pathLst>
              <a:path w="419100" h="169545">
                <a:moveTo>
                  <a:pt x="419100" y="0"/>
                </a:moveTo>
                <a:lnTo>
                  <a:pt x="0" y="0"/>
                </a:lnTo>
                <a:lnTo>
                  <a:pt x="0" y="169163"/>
                </a:lnTo>
                <a:lnTo>
                  <a:pt x="419100" y="169163"/>
                </a:lnTo>
                <a:lnTo>
                  <a:pt x="419100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/>
          <p:nvPr/>
        </p:nvSpPr>
        <p:spPr>
          <a:xfrm>
            <a:off x="3662171" y="2700527"/>
            <a:ext cx="506095" cy="167640"/>
          </a:xfrm>
          <a:custGeom>
            <a:avLst/>
            <a:gdLst/>
            <a:ahLst/>
            <a:cxnLst/>
            <a:rect l="l" t="t" r="r" b="b"/>
            <a:pathLst>
              <a:path w="506095" h="167639">
                <a:moveTo>
                  <a:pt x="505967" y="0"/>
                </a:moveTo>
                <a:lnTo>
                  <a:pt x="0" y="0"/>
                </a:lnTo>
                <a:lnTo>
                  <a:pt x="0" y="167640"/>
                </a:lnTo>
                <a:lnTo>
                  <a:pt x="505967" y="167640"/>
                </a:lnTo>
                <a:lnTo>
                  <a:pt x="505967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/>
          <p:nvPr/>
        </p:nvSpPr>
        <p:spPr>
          <a:xfrm>
            <a:off x="3662171" y="2225039"/>
            <a:ext cx="2025650" cy="169545"/>
          </a:xfrm>
          <a:custGeom>
            <a:avLst/>
            <a:gdLst/>
            <a:ahLst/>
            <a:cxnLst/>
            <a:rect l="l" t="t" r="r" b="b"/>
            <a:pathLst>
              <a:path w="2025650" h="169544">
                <a:moveTo>
                  <a:pt x="2025395" y="0"/>
                </a:moveTo>
                <a:lnTo>
                  <a:pt x="0" y="0"/>
                </a:lnTo>
                <a:lnTo>
                  <a:pt x="0" y="169164"/>
                </a:lnTo>
                <a:lnTo>
                  <a:pt x="2025395" y="169164"/>
                </a:lnTo>
                <a:lnTo>
                  <a:pt x="2025395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5" name="object 15" descr=""/>
          <p:cNvGrpSpPr/>
          <p:nvPr/>
        </p:nvGrpSpPr>
        <p:grpSpPr>
          <a:xfrm>
            <a:off x="3657409" y="1597152"/>
            <a:ext cx="3269615" cy="2374900"/>
            <a:chOff x="3657409" y="1597152"/>
            <a:chExt cx="3269615" cy="2374900"/>
          </a:xfrm>
        </p:grpSpPr>
        <p:sp>
          <p:nvSpPr>
            <p:cNvPr id="16" name="object 16" descr=""/>
            <p:cNvSpPr/>
            <p:nvPr/>
          </p:nvSpPr>
          <p:spPr>
            <a:xfrm>
              <a:off x="3662171" y="1749552"/>
              <a:ext cx="3264535" cy="169545"/>
            </a:xfrm>
            <a:custGeom>
              <a:avLst/>
              <a:gdLst/>
              <a:ahLst/>
              <a:cxnLst/>
              <a:rect l="l" t="t" r="r" b="b"/>
              <a:pathLst>
                <a:path w="3264534" h="169544">
                  <a:moveTo>
                    <a:pt x="3264407" y="0"/>
                  </a:moveTo>
                  <a:lnTo>
                    <a:pt x="0" y="0"/>
                  </a:lnTo>
                  <a:lnTo>
                    <a:pt x="0" y="169164"/>
                  </a:lnTo>
                  <a:lnTo>
                    <a:pt x="3264407" y="169164"/>
                  </a:lnTo>
                  <a:lnTo>
                    <a:pt x="3264407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3662171" y="1597152"/>
              <a:ext cx="0" cy="2374900"/>
            </a:xfrm>
            <a:custGeom>
              <a:avLst/>
              <a:gdLst/>
              <a:ahLst/>
              <a:cxnLst/>
              <a:rect l="l" t="t" r="r" b="b"/>
              <a:pathLst>
                <a:path w="0" h="2374900">
                  <a:moveTo>
                    <a:pt x="0" y="2374392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 descr=""/>
          <p:cNvSpPr txBox="1"/>
          <p:nvPr/>
        </p:nvSpPr>
        <p:spPr>
          <a:xfrm>
            <a:off x="4092321" y="3633342"/>
            <a:ext cx="18097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5">
                <a:latin typeface="Arial"/>
                <a:cs typeface="Arial"/>
              </a:rPr>
              <a:t>21</a:t>
            </a:r>
            <a:endParaRPr sz="1100">
              <a:latin typeface="Arial"/>
              <a:cs typeface="Aria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4144771" y="3158109"/>
            <a:ext cx="18097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5">
                <a:latin typeface="Arial"/>
                <a:cs typeface="Arial"/>
              </a:rPr>
              <a:t>24</a:t>
            </a:r>
            <a:endParaRPr sz="1100">
              <a:latin typeface="Arial"/>
              <a:cs typeface="Arial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4231894" y="2683002"/>
            <a:ext cx="18161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5">
                <a:latin typeface="Arial"/>
                <a:cs typeface="Arial"/>
              </a:rPr>
              <a:t>29</a:t>
            </a:r>
            <a:endParaRPr sz="1100">
              <a:latin typeface="Arial"/>
              <a:cs typeface="Aria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5751957" y="2207768"/>
            <a:ext cx="259079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5">
                <a:latin typeface="Arial"/>
                <a:cs typeface="Arial"/>
              </a:rPr>
              <a:t>116</a:t>
            </a:r>
            <a:endParaRPr sz="1100">
              <a:latin typeface="Arial"/>
              <a:cs typeface="Arial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6991857" y="1732533"/>
            <a:ext cx="259079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25">
                <a:latin typeface="Arial"/>
                <a:cs typeface="Arial"/>
              </a:rPr>
              <a:t>187</a:t>
            </a:r>
            <a:endParaRPr sz="1100">
              <a:latin typeface="Arial"/>
              <a:cs typeface="Aria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2558288" y="4009761"/>
            <a:ext cx="4051935" cy="606425"/>
          </a:xfrm>
          <a:prstGeom prst="rect">
            <a:avLst/>
          </a:prstGeom>
        </p:spPr>
        <p:txBody>
          <a:bodyPr wrap="square" lIns="0" tIns="34290" rIns="0" bIns="0" rtlCol="0" vert="horz">
            <a:spAutoFit/>
          </a:bodyPr>
          <a:lstStyle/>
          <a:p>
            <a:pPr marL="1065530">
              <a:lnSpc>
                <a:spcPct val="100000"/>
              </a:lnSpc>
              <a:spcBef>
                <a:spcPts val="270"/>
              </a:spcBef>
              <a:tabLst>
                <a:tab pos="1899920" algn="l"/>
                <a:tab pos="2733675" algn="l"/>
                <a:tab pos="3607435" algn="l"/>
              </a:tabLst>
            </a:pPr>
            <a:r>
              <a:rPr dirty="0" sz="1100" spc="-50">
                <a:latin typeface="Arial"/>
                <a:cs typeface="Arial"/>
              </a:rPr>
              <a:t>0</a:t>
            </a:r>
            <a:r>
              <a:rPr dirty="0" sz="1100">
                <a:latin typeface="Arial"/>
                <a:cs typeface="Arial"/>
              </a:rPr>
              <a:t>	</a:t>
            </a:r>
            <a:r>
              <a:rPr dirty="0" sz="1100" spc="-25">
                <a:latin typeface="Arial"/>
                <a:cs typeface="Arial"/>
              </a:rPr>
              <a:t>50</a:t>
            </a:r>
            <a:r>
              <a:rPr dirty="0" sz="1100">
                <a:latin typeface="Arial"/>
                <a:cs typeface="Arial"/>
              </a:rPr>
              <a:t>	</a:t>
            </a:r>
            <a:r>
              <a:rPr dirty="0" sz="1100" spc="-25">
                <a:latin typeface="Arial"/>
                <a:cs typeface="Arial"/>
              </a:rPr>
              <a:t>100</a:t>
            </a:r>
            <a:r>
              <a:rPr dirty="0" sz="1100">
                <a:latin typeface="Arial"/>
                <a:cs typeface="Arial"/>
              </a:rPr>
              <a:t>	</a:t>
            </a:r>
            <a:r>
              <a:rPr dirty="0" sz="1100" spc="-25">
                <a:latin typeface="Arial"/>
                <a:cs typeface="Arial"/>
              </a:rPr>
              <a:t>150</a:t>
            </a:r>
            <a:endParaRPr sz="1100">
              <a:latin typeface="Arial"/>
              <a:cs typeface="Arial"/>
            </a:endParaRPr>
          </a:p>
          <a:p>
            <a:pPr marL="2358390">
              <a:lnSpc>
                <a:spcPct val="100000"/>
              </a:lnSpc>
              <a:spcBef>
                <a:spcPts val="165"/>
              </a:spcBef>
            </a:pPr>
            <a:r>
              <a:rPr dirty="0" sz="1100">
                <a:latin typeface="Arial"/>
                <a:cs typeface="Arial"/>
              </a:rPr>
              <a:t>Number</a:t>
            </a:r>
            <a:r>
              <a:rPr dirty="0" sz="1100" spc="-2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of</a:t>
            </a:r>
            <a:r>
              <a:rPr dirty="0" sz="1100" spc="-3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Patients</a:t>
            </a:r>
            <a:r>
              <a:rPr dirty="0" sz="1100" spc="30">
                <a:latin typeface="Arial"/>
                <a:cs typeface="Arial"/>
              </a:rPr>
              <a:t> </a:t>
            </a:r>
            <a:r>
              <a:rPr dirty="0" baseline="2777" sz="1500" spc="-15">
                <a:latin typeface="Arial"/>
                <a:cs typeface="Arial"/>
              </a:rPr>
              <a:t>(n=377)</a:t>
            </a:r>
            <a:endParaRPr baseline="2777" sz="1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dirty="0" sz="900">
                <a:solidFill>
                  <a:srgbClr val="C8C2D1"/>
                </a:solidFill>
                <a:latin typeface="Arial"/>
                <a:cs typeface="Arial"/>
              </a:rPr>
              <a:t>Patterns</a:t>
            </a:r>
            <a:r>
              <a:rPr dirty="0" sz="900" spc="-20">
                <a:solidFill>
                  <a:srgbClr val="C8C2D1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C8C2D1"/>
                </a:solidFill>
                <a:latin typeface="Arial"/>
                <a:cs typeface="Arial"/>
              </a:rPr>
              <a:t>are</a:t>
            </a:r>
            <a:r>
              <a:rPr dirty="0" sz="900" spc="-15">
                <a:solidFill>
                  <a:srgbClr val="C8C2D1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C8C2D1"/>
                </a:solidFill>
                <a:latin typeface="Arial"/>
                <a:cs typeface="Arial"/>
              </a:rPr>
              <a:t>mutually</a:t>
            </a:r>
            <a:r>
              <a:rPr dirty="0" sz="900" spc="-25">
                <a:solidFill>
                  <a:srgbClr val="C8C2D1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C8C2D1"/>
                </a:solidFill>
                <a:latin typeface="Arial"/>
                <a:cs typeface="Arial"/>
              </a:rPr>
              <a:t>exclusive;</a:t>
            </a:r>
            <a:r>
              <a:rPr dirty="0" sz="900" spc="-15">
                <a:solidFill>
                  <a:srgbClr val="C8C2D1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C8C2D1"/>
                </a:solidFill>
                <a:latin typeface="Arial"/>
                <a:cs typeface="Arial"/>
              </a:rPr>
              <a:t>│:</a:t>
            </a:r>
            <a:r>
              <a:rPr dirty="0" sz="900" spc="5">
                <a:solidFill>
                  <a:srgbClr val="C8C2D1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C8C2D1"/>
                </a:solidFill>
                <a:latin typeface="Arial"/>
                <a:cs typeface="Arial"/>
              </a:rPr>
              <a:t>or,</a:t>
            </a:r>
            <a:r>
              <a:rPr dirty="0" sz="900" spc="-15">
                <a:solidFill>
                  <a:srgbClr val="C8C2D1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C8C2D1"/>
                </a:solidFill>
                <a:latin typeface="Arial"/>
                <a:cs typeface="Arial"/>
              </a:rPr>
              <a:t>&lt;</a:t>
            </a:r>
            <a:r>
              <a:rPr dirty="0" sz="900" spc="-5">
                <a:solidFill>
                  <a:srgbClr val="C8C2D1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C8C2D1"/>
                </a:solidFill>
                <a:latin typeface="Arial"/>
                <a:cs typeface="Arial"/>
              </a:rPr>
              <a:t>,</a:t>
            </a:r>
            <a:r>
              <a:rPr dirty="0" sz="900" spc="-10">
                <a:solidFill>
                  <a:srgbClr val="C8C2D1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C8C2D1"/>
                </a:solidFill>
                <a:latin typeface="Arial"/>
                <a:cs typeface="Arial"/>
              </a:rPr>
              <a:t>&gt;:</a:t>
            </a:r>
            <a:r>
              <a:rPr dirty="0" sz="900" spc="-5">
                <a:solidFill>
                  <a:srgbClr val="C8C2D1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C8C2D1"/>
                </a:solidFill>
                <a:latin typeface="Arial"/>
                <a:cs typeface="Arial"/>
              </a:rPr>
              <a:t>sequence</a:t>
            </a:r>
            <a:r>
              <a:rPr dirty="0" sz="900" spc="-25">
                <a:solidFill>
                  <a:srgbClr val="C8C2D1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C8C2D1"/>
                </a:solidFill>
                <a:latin typeface="Arial"/>
                <a:cs typeface="Arial"/>
              </a:rPr>
              <a:t>of</a:t>
            </a:r>
            <a:r>
              <a:rPr dirty="0" sz="900" spc="-15">
                <a:solidFill>
                  <a:srgbClr val="C8C2D1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C8C2D1"/>
                </a:solidFill>
                <a:latin typeface="Arial"/>
                <a:cs typeface="Arial"/>
              </a:rPr>
              <a:t>switch;</a:t>
            </a:r>
            <a:r>
              <a:rPr dirty="0" sz="900" spc="-15">
                <a:solidFill>
                  <a:srgbClr val="C8C2D1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C8C2D1"/>
                </a:solidFill>
                <a:latin typeface="Arial"/>
                <a:cs typeface="Arial"/>
              </a:rPr>
              <a:t>+:</a:t>
            </a:r>
            <a:r>
              <a:rPr dirty="0" sz="900" spc="-10">
                <a:solidFill>
                  <a:srgbClr val="C8C2D1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C8C2D1"/>
                </a:solidFill>
                <a:latin typeface="Arial"/>
                <a:cs typeface="Arial"/>
              </a:rPr>
              <a:t>add-on</a:t>
            </a:r>
            <a:r>
              <a:rPr dirty="0" sz="900" spc="-25">
                <a:solidFill>
                  <a:srgbClr val="C8C2D1"/>
                </a:solidFill>
                <a:latin typeface="Arial"/>
                <a:cs typeface="Arial"/>
              </a:rPr>
              <a:t> use</a:t>
            </a:r>
            <a:endParaRPr sz="90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7026020" y="4030472"/>
            <a:ext cx="259079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25">
                <a:latin typeface="Arial"/>
                <a:cs typeface="Arial"/>
              </a:rPr>
              <a:t>200</a:t>
            </a:r>
            <a:endParaRPr sz="1100">
              <a:latin typeface="Arial"/>
              <a:cs typeface="Arial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2052954" y="3629025"/>
            <a:ext cx="150304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10">
                <a:latin typeface="Arial"/>
                <a:cs typeface="Arial"/>
              </a:rPr>
              <a:t>Anti-</a:t>
            </a:r>
            <a:r>
              <a:rPr dirty="0" sz="1100">
                <a:latin typeface="Arial"/>
                <a:cs typeface="Arial"/>
              </a:rPr>
              <a:t>IgE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&lt;│+│&gt; </a:t>
            </a:r>
            <a:r>
              <a:rPr dirty="0" sz="1100" spc="-10">
                <a:latin typeface="Arial"/>
                <a:cs typeface="Arial"/>
              </a:rPr>
              <a:t>Anti-</a:t>
            </a:r>
            <a:r>
              <a:rPr dirty="0" sz="1100" spc="-25">
                <a:latin typeface="Arial"/>
                <a:cs typeface="Arial"/>
              </a:rPr>
              <a:t>IL4</a:t>
            </a:r>
            <a:endParaRPr sz="1100">
              <a:latin typeface="Arial"/>
              <a:cs typeface="Arial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2041905" y="3153918"/>
            <a:ext cx="151574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10">
                <a:latin typeface="Arial"/>
                <a:cs typeface="Arial"/>
              </a:rPr>
              <a:t>Anti-</a:t>
            </a:r>
            <a:r>
              <a:rPr dirty="0" sz="1100">
                <a:latin typeface="Arial"/>
                <a:cs typeface="Arial"/>
              </a:rPr>
              <a:t>IL5/5R</a:t>
            </a:r>
            <a:r>
              <a:rPr dirty="0" sz="1100" spc="5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+│&gt;Anti-</a:t>
            </a:r>
            <a:r>
              <a:rPr dirty="0" sz="1100" spc="-25">
                <a:latin typeface="Arial"/>
                <a:cs typeface="Arial"/>
              </a:rPr>
              <a:t>IgE</a:t>
            </a:r>
            <a:endParaRPr sz="1100">
              <a:latin typeface="Arial"/>
              <a:cs typeface="Arial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2019680" y="2678379"/>
            <a:ext cx="1537335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10">
                <a:latin typeface="Arial"/>
                <a:cs typeface="Arial"/>
              </a:rPr>
              <a:t>Anti-</a:t>
            </a:r>
            <a:r>
              <a:rPr dirty="0" sz="1100">
                <a:latin typeface="Arial"/>
                <a:cs typeface="Arial"/>
              </a:rPr>
              <a:t>IL5/5R +│&gt;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Anti-</a:t>
            </a:r>
            <a:r>
              <a:rPr dirty="0" sz="1100" spc="-25">
                <a:latin typeface="Arial"/>
                <a:cs typeface="Arial"/>
              </a:rPr>
              <a:t>IL4</a:t>
            </a:r>
            <a:endParaRPr sz="1100">
              <a:latin typeface="Arial"/>
              <a:cs typeface="Arial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1802638" y="2203145"/>
            <a:ext cx="1755139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10">
                <a:latin typeface="Arial"/>
                <a:cs typeface="Arial"/>
              </a:rPr>
              <a:t>Anti-</a:t>
            </a:r>
            <a:r>
              <a:rPr dirty="0" sz="1100">
                <a:latin typeface="Arial"/>
                <a:cs typeface="Arial"/>
              </a:rPr>
              <a:t>IL5/5R +│&gt;</a:t>
            </a:r>
            <a:r>
              <a:rPr dirty="0" sz="1100" spc="1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Anti-IL5/5R</a:t>
            </a:r>
            <a:endParaRPr sz="1100">
              <a:latin typeface="Arial"/>
              <a:cs typeface="Arial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2004441" y="1728597"/>
            <a:ext cx="1551940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10">
                <a:latin typeface="Arial"/>
                <a:cs typeface="Arial"/>
              </a:rPr>
              <a:t>Anti-</a:t>
            </a:r>
            <a:r>
              <a:rPr dirty="0" sz="1100">
                <a:latin typeface="Arial"/>
                <a:cs typeface="Arial"/>
              </a:rPr>
              <a:t>IgE</a:t>
            </a:r>
            <a:r>
              <a:rPr dirty="0" sz="1100" spc="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+│&gt;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Anti-IL5/5R</a:t>
            </a:r>
            <a:endParaRPr sz="1100">
              <a:latin typeface="Arial"/>
              <a:cs typeface="Arial"/>
            </a:endParaRPr>
          </a:p>
        </p:txBody>
      </p:sp>
      <p:sp>
        <p:nvSpPr>
          <p:cNvPr id="30" name="object 30" descr=""/>
          <p:cNvSpPr/>
          <p:nvPr/>
        </p:nvSpPr>
        <p:spPr>
          <a:xfrm>
            <a:off x="1312163" y="868680"/>
            <a:ext cx="6642100" cy="459105"/>
          </a:xfrm>
          <a:custGeom>
            <a:avLst/>
            <a:gdLst/>
            <a:ahLst/>
            <a:cxnLst/>
            <a:rect l="l" t="t" r="r" b="b"/>
            <a:pathLst>
              <a:path w="6642100" h="459105">
                <a:moveTo>
                  <a:pt x="6565138" y="0"/>
                </a:moveTo>
                <a:lnTo>
                  <a:pt x="76454" y="0"/>
                </a:lnTo>
                <a:lnTo>
                  <a:pt x="46720" y="6016"/>
                </a:lnTo>
                <a:lnTo>
                  <a:pt x="22415" y="22415"/>
                </a:lnTo>
                <a:lnTo>
                  <a:pt x="6016" y="46720"/>
                </a:lnTo>
                <a:lnTo>
                  <a:pt x="0" y="76454"/>
                </a:lnTo>
                <a:lnTo>
                  <a:pt x="0" y="382270"/>
                </a:lnTo>
                <a:lnTo>
                  <a:pt x="6016" y="412003"/>
                </a:lnTo>
                <a:lnTo>
                  <a:pt x="22415" y="436308"/>
                </a:lnTo>
                <a:lnTo>
                  <a:pt x="46720" y="452707"/>
                </a:lnTo>
                <a:lnTo>
                  <a:pt x="76454" y="458724"/>
                </a:lnTo>
                <a:lnTo>
                  <a:pt x="6565138" y="458724"/>
                </a:lnTo>
                <a:lnTo>
                  <a:pt x="6594871" y="452707"/>
                </a:lnTo>
                <a:lnTo>
                  <a:pt x="6619176" y="436308"/>
                </a:lnTo>
                <a:lnTo>
                  <a:pt x="6635575" y="412003"/>
                </a:lnTo>
                <a:lnTo>
                  <a:pt x="6641592" y="382270"/>
                </a:lnTo>
                <a:lnTo>
                  <a:pt x="6641592" y="76454"/>
                </a:lnTo>
                <a:lnTo>
                  <a:pt x="6635575" y="46720"/>
                </a:lnTo>
                <a:lnTo>
                  <a:pt x="6619176" y="22415"/>
                </a:lnTo>
                <a:lnTo>
                  <a:pt x="6594871" y="6016"/>
                </a:lnTo>
                <a:lnTo>
                  <a:pt x="6565138" y="0"/>
                </a:lnTo>
                <a:close/>
              </a:path>
            </a:pathLst>
          </a:custGeom>
          <a:solidFill>
            <a:srgbClr val="07376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 descr=""/>
          <p:cNvSpPr txBox="1"/>
          <p:nvPr/>
        </p:nvSpPr>
        <p:spPr>
          <a:xfrm>
            <a:off x="1490599" y="898397"/>
            <a:ext cx="628332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99770" marR="5080" indent="-687705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12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patients</a:t>
            </a:r>
            <a:r>
              <a:rPr dirty="0" sz="1200" spc="-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who</a:t>
            </a:r>
            <a:r>
              <a:rPr dirty="0" sz="1200" spc="-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stopped</a:t>
            </a:r>
            <a:r>
              <a:rPr dirty="0" sz="12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dirty="0" sz="12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switched</a:t>
            </a:r>
            <a:r>
              <a:rPr dirty="0" sz="1200" spc="-5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their</a:t>
            </a:r>
            <a:r>
              <a:rPr dirty="0" sz="12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first</a:t>
            </a:r>
            <a:r>
              <a:rPr dirty="0" sz="12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biologic,</a:t>
            </a:r>
            <a:r>
              <a:rPr dirty="0" sz="12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12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most</a:t>
            </a:r>
            <a:r>
              <a:rPr dirty="0" sz="1200" spc="-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common</a:t>
            </a:r>
            <a:r>
              <a:rPr dirty="0" sz="1200" spc="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9900"/>
                </a:solidFill>
                <a:latin typeface="Arial"/>
                <a:cs typeface="Arial"/>
              </a:rPr>
              <a:t>first</a:t>
            </a:r>
            <a:r>
              <a:rPr dirty="0" sz="1200" spc="-25" b="1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FF9900"/>
                </a:solidFill>
                <a:latin typeface="Arial"/>
                <a:cs typeface="Arial"/>
              </a:rPr>
              <a:t>switch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was</a:t>
            </a:r>
            <a:r>
              <a:rPr dirty="0" sz="1200" spc="-6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from</a:t>
            </a:r>
            <a:r>
              <a:rPr dirty="0" sz="12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9900"/>
                </a:solidFill>
                <a:latin typeface="Arial"/>
                <a:cs typeface="Arial"/>
              </a:rPr>
              <a:t>omalizumab</a:t>
            </a:r>
            <a:r>
              <a:rPr dirty="0" sz="1200" spc="-35" b="1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dirty="0" sz="12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(or,</a:t>
            </a:r>
            <a:r>
              <a:rPr dirty="0" sz="12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FFFFFF"/>
                </a:solidFill>
                <a:latin typeface="Arial"/>
                <a:cs typeface="Arial"/>
              </a:rPr>
              <a:t>rarely,</a:t>
            </a:r>
            <a:r>
              <a:rPr dirty="0" sz="12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combined</a:t>
            </a:r>
            <a:r>
              <a:rPr dirty="0" sz="12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with)</a:t>
            </a:r>
            <a:r>
              <a:rPr dirty="0" sz="1200" spc="-4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an</a:t>
            </a:r>
            <a:r>
              <a:rPr dirty="0" sz="12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FF9900"/>
                </a:solidFill>
                <a:latin typeface="Arial"/>
                <a:cs typeface="Arial"/>
              </a:rPr>
              <a:t>anti–IL-5/5R</a:t>
            </a:r>
            <a:r>
              <a:rPr dirty="0" sz="1200" spc="-10" b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35" name="object 35" descr=""/>
          <p:cNvSpPr txBox="1"/>
          <p:nvPr/>
        </p:nvSpPr>
        <p:spPr>
          <a:xfrm>
            <a:off x="78739" y="4999029"/>
            <a:ext cx="2230120" cy="11112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 sz="600" spc="-10">
                <a:latin typeface="Arial"/>
                <a:cs typeface="Arial"/>
              </a:rPr>
              <a:t>Menzies-</a:t>
            </a:r>
            <a:r>
              <a:rPr dirty="0" sz="600">
                <a:latin typeface="Arial"/>
                <a:cs typeface="Arial"/>
              </a:rPr>
              <a:t>Gow</a:t>
            </a:r>
            <a:r>
              <a:rPr dirty="0" sz="600" spc="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AN,</a:t>
            </a:r>
            <a:r>
              <a:rPr dirty="0" sz="600" spc="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Price D</a:t>
            </a:r>
            <a:r>
              <a:rPr dirty="0" sz="600" spc="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et al.</a:t>
            </a:r>
            <a:r>
              <a:rPr dirty="0" sz="600" spc="5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J</a:t>
            </a:r>
            <a:r>
              <a:rPr dirty="0" sz="600" spc="-10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Asthma</a:t>
            </a:r>
            <a:r>
              <a:rPr dirty="0" sz="600" spc="10" i="1">
                <a:latin typeface="Arial"/>
                <a:cs typeface="Arial"/>
              </a:rPr>
              <a:t> </a:t>
            </a:r>
            <a:r>
              <a:rPr dirty="0" sz="600" spc="-10" i="1">
                <a:latin typeface="Arial"/>
                <a:cs typeface="Arial"/>
              </a:rPr>
              <a:t>Allergy</a:t>
            </a:r>
            <a:r>
              <a:rPr dirty="0" sz="600" spc="10" i="1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2022;15:63-</a:t>
            </a:r>
            <a:r>
              <a:rPr dirty="0" sz="600" spc="-25">
                <a:latin typeface="Arial"/>
                <a:cs typeface="Arial"/>
              </a:rPr>
              <a:t>78.</a:t>
            </a:r>
            <a:endParaRPr sz="600">
              <a:latin typeface="Arial"/>
              <a:cs typeface="Arial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72034" y="4884521"/>
            <a:ext cx="2835275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>
                <a:latin typeface="Arial"/>
                <a:cs typeface="Arial"/>
              </a:rPr>
              <a:t>IgE</a:t>
            </a:r>
            <a:r>
              <a:rPr dirty="0" sz="600" spc="1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=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Immunoglobulin</a:t>
            </a:r>
            <a:r>
              <a:rPr dirty="0" sz="600" spc="4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E;</a:t>
            </a:r>
            <a:r>
              <a:rPr dirty="0" sz="600" spc="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IL4/13</a:t>
            </a:r>
            <a:r>
              <a:rPr dirty="0" sz="600" spc="1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=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Interleukin </a:t>
            </a:r>
            <a:r>
              <a:rPr dirty="0" sz="600">
                <a:latin typeface="Arial"/>
                <a:cs typeface="Arial"/>
              </a:rPr>
              <a:t>4/13;</a:t>
            </a:r>
            <a:r>
              <a:rPr dirty="0" sz="600" spc="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IL5/5R</a:t>
            </a:r>
            <a:r>
              <a:rPr dirty="0" sz="600" spc="1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=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Interleukin </a:t>
            </a:r>
            <a:r>
              <a:rPr dirty="0" sz="600">
                <a:latin typeface="Arial"/>
                <a:cs typeface="Arial"/>
              </a:rPr>
              <a:t>5/5</a:t>
            </a:r>
            <a:r>
              <a:rPr dirty="0" sz="600" spc="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receptor</a:t>
            </a:r>
            <a:endParaRPr sz="600">
              <a:latin typeface="Arial"/>
              <a:cs typeface="Arial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8970644" y="29972"/>
            <a:ext cx="958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0">
                <a:solidFill>
                  <a:srgbClr val="A1A1A1"/>
                </a:solidFill>
                <a:latin typeface="Arial"/>
                <a:cs typeface="Arial"/>
              </a:rPr>
              <a:t>7</a:t>
            </a:r>
            <a:endParaRPr sz="1000">
              <a:latin typeface="Arial"/>
              <a:cs typeface="Arial"/>
            </a:endParaRPr>
          </a:p>
        </p:txBody>
      </p:sp>
      <p:sp>
        <p:nvSpPr>
          <p:cNvPr id="34" name="object 3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78993" rIns="0" bIns="0" rtlCol="0" vert="horz">
            <a:spAutoFit/>
          </a:bodyPr>
          <a:lstStyle/>
          <a:p>
            <a:pPr marL="33020">
              <a:lnSpc>
                <a:spcPct val="100000"/>
              </a:lnSpc>
              <a:spcBef>
                <a:spcPts val="95"/>
              </a:spcBef>
            </a:pPr>
            <a:r>
              <a:rPr dirty="0"/>
              <a:t>Patterns</a:t>
            </a:r>
            <a:r>
              <a:rPr dirty="0" spc="-40"/>
              <a:t> </a:t>
            </a:r>
            <a:r>
              <a:rPr dirty="0"/>
              <a:t>of</a:t>
            </a:r>
            <a:r>
              <a:rPr dirty="0" spc="-45"/>
              <a:t> </a:t>
            </a:r>
            <a:r>
              <a:rPr dirty="0"/>
              <a:t>biologic</a:t>
            </a:r>
            <a:r>
              <a:rPr dirty="0" spc="-25"/>
              <a:t> </a:t>
            </a:r>
            <a:r>
              <a:rPr dirty="0"/>
              <a:t>switches</a:t>
            </a:r>
            <a:r>
              <a:rPr dirty="0" spc="-60"/>
              <a:t> </a:t>
            </a:r>
            <a:r>
              <a:rPr dirty="0"/>
              <a:t>for</a:t>
            </a:r>
            <a:r>
              <a:rPr dirty="0" spc="-30"/>
              <a:t> </a:t>
            </a:r>
            <a:r>
              <a:rPr dirty="0"/>
              <a:t>patients</a:t>
            </a:r>
            <a:r>
              <a:rPr dirty="0" spc="-20"/>
              <a:t> </a:t>
            </a:r>
            <a:r>
              <a:rPr dirty="0"/>
              <a:t>with</a:t>
            </a:r>
            <a:r>
              <a:rPr dirty="0" spc="-70"/>
              <a:t> </a:t>
            </a:r>
            <a:r>
              <a:rPr dirty="0"/>
              <a:t>severe</a:t>
            </a:r>
            <a:r>
              <a:rPr dirty="0" spc="-5"/>
              <a:t> </a:t>
            </a:r>
            <a:r>
              <a:rPr dirty="0" spc="-10"/>
              <a:t>asthma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2034" y="4884521"/>
            <a:ext cx="7393940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>
                <a:latin typeface="Arial"/>
                <a:cs typeface="Arial"/>
              </a:rPr>
              <a:t>CRSwNP</a:t>
            </a:r>
            <a:r>
              <a:rPr dirty="0" sz="600" spc="4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=</a:t>
            </a:r>
            <a:r>
              <a:rPr dirty="0" sz="600" spc="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Chronic rhinosinusitis</a:t>
            </a:r>
            <a:r>
              <a:rPr dirty="0" sz="600" spc="-2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with</a:t>
            </a:r>
            <a:r>
              <a:rPr dirty="0" sz="600" spc="2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nasal</a:t>
            </a:r>
            <a:r>
              <a:rPr dirty="0" sz="600" spc="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polyps;</a:t>
            </a:r>
            <a:r>
              <a:rPr dirty="0" sz="600" spc="1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IgE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=</a:t>
            </a:r>
            <a:r>
              <a:rPr dirty="0" sz="600" spc="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Immunoglobulin</a:t>
            </a:r>
            <a:r>
              <a:rPr dirty="0" sz="600" spc="3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E; IL4</a:t>
            </a:r>
            <a:r>
              <a:rPr dirty="0" sz="600" spc="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=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Interleukin</a:t>
            </a:r>
            <a:r>
              <a:rPr dirty="0" sz="600" spc="-2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4; IL5/5R</a:t>
            </a:r>
            <a:r>
              <a:rPr dirty="0" sz="600" spc="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=</a:t>
            </a:r>
            <a:r>
              <a:rPr dirty="0" sz="600" spc="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Interleukin</a:t>
            </a:r>
            <a:r>
              <a:rPr dirty="0" sz="600" spc="-3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5/5</a:t>
            </a:r>
            <a:r>
              <a:rPr dirty="0" sz="600" spc="10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receptor;</a:t>
            </a:r>
            <a:r>
              <a:rPr dirty="0" sz="600" spc="-1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LTOCS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=</a:t>
            </a:r>
            <a:r>
              <a:rPr dirty="0" sz="600" spc="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Long-term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oral</a:t>
            </a:r>
            <a:r>
              <a:rPr dirty="0" sz="600" spc="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corticosteroid;</a:t>
            </a:r>
            <a:r>
              <a:rPr dirty="0" sz="600" spc="-2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NP =</a:t>
            </a:r>
            <a:r>
              <a:rPr dirty="0" sz="600" spc="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Nasal</a:t>
            </a:r>
            <a:r>
              <a:rPr dirty="0" sz="600" spc="2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polyps;</a:t>
            </a:r>
            <a:r>
              <a:rPr dirty="0" sz="600" spc="-2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OCS</a:t>
            </a:r>
            <a:r>
              <a:rPr dirty="0" sz="600" spc="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=</a:t>
            </a:r>
            <a:r>
              <a:rPr dirty="0" sz="600" spc="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Oral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corticosteroids</a:t>
            </a:r>
            <a:endParaRPr sz="600">
              <a:latin typeface="Arial"/>
              <a:cs typeface="Arial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95938" y="2862082"/>
            <a:ext cx="3258029" cy="1663927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40841" y="2891543"/>
            <a:ext cx="3257550" cy="1663936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66241" y="967486"/>
            <a:ext cx="3257550" cy="1644650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913376" y="771144"/>
            <a:ext cx="3396996" cy="1885187"/>
          </a:xfrm>
          <a:prstGeom prst="rect">
            <a:avLst/>
          </a:prstGeom>
        </p:spPr>
      </p:pic>
      <p:sp>
        <p:nvSpPr>
          <p:cNvPr id="7" name="object 7" descr=""/>
          <p:cNvSpPr txBox="1"/>
          <p:nvPr/>
        </p:nvSpPr>
        <p:spPr>
          <a:xfrm>
            <a:off x="3955160" y="1624685"/>
            <a:ext cx="311150" cy="564515"/>
          </a:xfrm>
          <a:prstGeom prst="rect">
            <a:avLst/>
          </a:prstGeom>
        </p:spPr>
        <p:txBody>
          <a:bodyPr wrap="square" lIns="0" tIns="679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dirty="0" sz="800" spc="-20">
                <a:latin typeface="Arial"/>
                <a:cs typeface="Arial"/>
              </a:rPr>
              <a:t>n=18</a:t>
            </a:r>
            <a:endParaRPr sz="800">
              <a:latin typeface="Arial"/>
              <a:cs typeface="Arial"/>
            </a:endParaRPr>
          </a:p>
          <a:p>
            <a:pPr marL="12700" marR="5080">
              <a:lnSpc>
                <a:spcPts val="1450"/>
              </a:lnSpc>
              <a:spcBef>
                <a:spcPts val="45"/>
              </a:spcBef>
            </a:pPr>
            <a:r>
              <a:rPr dirty="0" sz="800" spc="-25">
                <a:latin typeface="Arial"/>
                <a:cs typeface="Arial"/>
              </a:rPr>
              <a:t>n=8</a:t>
            </a:r>
            <a:r>
              <a:rPr dirty="0" sz="800" spc="-20">
                <a:latin typeface="Arial"/>
                <a:cs typeface="Arial"/>
              </a:rPr>
              <a:t> n=140</a:t>
            </a:r>
            <a:endParaRPr sz="800">
              <a:latin typeface="Arial"/>
              <a:cs typeface="Arial"/>
            </a:endParaRPr>
          </a:p>
        </p:txBody>
      </p:sp>
      <p:sp>
        <p:nvSpPr>
          <p:cNvPr id="8" name="object 8" descr=""/>
          <p:cNvSpPr/>
          <p:nvPr/>
        </p:nvSpPr>
        <p:spPr>
          <a:xfrm>
            <a:off x="4566665" y="928877"/>
            <a:ext cx="52705" cy="3601085"/>
          </a:xfrm>
          <a:custGeom>
            <a:avLst/>
            <a:gdLst/>
            <a:ahLst/>
            <a:cxnLst/>
            <a:rect l="l" t="t" r="r" b="b"/>
            <a:pathLst>
              <a:path w="52704" h="3601085">
                <a:moveTo>
                  <a:pt x="0" y="0"/>
                </a:moveTo>
                <a:lnTo>
                  <a:pt x="52578" y="3600589"/>
                </a:lnTo>
              </a:path>
            </a:pathLst>
          </a:custGeom>
          <a:ln w="19050">
            <a:solidFill>
              <a:srgbClr val="D2D2D2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709422" y="1462277"/>
            <a:ext cx="3580129" cy="222885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 lIns="0" tIns="46355" rIns="0" bIns="0" rtlCol="0" vert="horz">
            <a:spAutoFit/>
          </a:bodyPr>
          <a:lstStyle/>
          <a:p>
            <a:pPr algn="r" marR="84455">
              <a:lnSpc>
                <a:spcPct val="100000"/>
              </a:lnSpc>
              <a:spcBef>
                <a:spcPts val="365"/>
              </a:spcBef>
            </a:pPr>
            <a:r>
              <a:rPr dirty="0" sz="800" spc="-20">
                <a:latin typeface="Arial"/>
                <a:cs typeface="Arial"/>
              </a:rPr>
              <a:t>n=11</a:t>
            </a:r>
            <a:endParaRPr sz="8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78739" y="4999029"/>
            <a:ext cx="2230120" cy="11112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 sz="600" spc="-10">
                <a:latin typeface="Arial"/>
                <a:cs typeface="Arial"/>
              </a:rPr>
              <a:t>Menzies-</a:t>
            </a:r>
            <a:r>
              <a:rPr dirty="0" sz="600">
                <a:latin typeface="Arial"/>
                <a:cs typeface="Arial"/>
              </a:rPr>
              <a:t>Gow</a:t>
            </a:r>
            <a:r>
              <a:rPr dirty="0" sz="600" spc="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AN,</a:t>
            </a:r>
            <a:r>
              <a:rPr dirty="0" sz="600" spc="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Price D</a:t>
            </a:r>
            <a:r>
              <a:rPr dirty="0" sz="600" spc="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et al.</a:t>
            </a:r>
            <a:r>
              <a:rPr dirty="0" sz="600" spc="5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J</a:t>
            </a:r>
            <a:r>
              <a:rPr dirty="0" sz="600" spc="-10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Asthma</a:t>
            </a:r>
            <a:r>
              <a:rPr dirty="0" sz="600" spc="10" i="1">
                <a:latin typeface="Arial"/>
                <a:cs typeface="Arial"/>
              </a:rPr>
              <a:t> </a:t>
            </a:r>
            <a:r>
              <a:rPr dirty="0" sz="600" spc="-10" i="1">
                <a:latin typeface="Arial"/>
                <a:cs typeface="Arial"/>
              </a:rPr>
              <a:t>Allergy</a:t>
            </a:r>
            <a:r>
              <a:rPr dirty="0" sz="600" spc="10" i="1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2022;15:63-</a:t>
            </a:r>
            <a:r>
              <a:rPr dirty="0" sz="600" spc="-25">
                <a:latin typeface="Arial"/>
                <a:cs typeface="Arial"/>
              </a:rPr>
              <a:t>78.</a:t>
            </a:r>
            <a:endParaRPr sz="600">
              <a:latin typeface="Arial"/>
              <a:cs typeface="Arial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3955160" y="1302512"/>
            <a:ext cx="254635" cy="147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 spc="-20">
                <a:latin typeface="Arial"/>
                <a:cs typeface="Arial"/>
              </a:rPr>
              <a:t>n=76</a:t>
            </a:r>
            <a:endParaRPr sz="8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3931411" y="3149701"/>
            <a:ext cx="328295" cy="966469"/>
          </a:xfrm>
          <a:prstGeom prst="rect">
            <a:avLst/>
          </a:prstGeom>
        </p:spPr>
        <p:txBody>
          <a:bodyPr wrap="square" lIns="0" tIns="19685" rIns="0" bIns="0" rtlCol="0" vert="horz">
            <a:spAutoFit/>
          </a:bodyPr>
          <a:lstStyle/>
          <a:p>
            <a:pPr algn="just" marL="19050" marR="60960" indent="-6985">
              <a:lnSpc>
                <a:spcPct val="150600"/>
              </a:lnSpc>
              <a:spcBef>
                <a:spcPts val="155"/>
              </a:spcBef>
            </a:pPr>
            <a:r>
              <a:rPr dirty="0" sz="800" spc="-20">
                <a:latin typeface="Arial"/>
                <a:cs typeface="Arial"/>
              </a:rPr>
              <a:t>n=69 n=27 n=20</a:t>
            </a:r>
            <a:endParaRPr sz="800">
              <a:latin typeface="Arial"/>
              <a:cs typeface="Arial"/>
            </a:endParaRPr>
          </a:p>
          <a:p>
            <a:pPr marL="29845">
              <a:lnSpc>
                <a:spcPct val="100000"/>
              </a:lnSpc>
              <a:spcBef>
                <a:spcPts val="635"/>
              </a:spcBef>
            </a:pPr>
            <a:r>
              <a:rPr dirty="0" sz="800" spc="-20">
                <a:latin typeface="Arial"/>
                <a:cs typeface="Arial"/>
              </a:rPr>
              <a:t>n=20</a:t>
            </a:r>
            <a:endParaRPr sz="800">
              <a:latin typeface="Arial"/>
              <a:cs typeface="Arial"/>
            </a:endParaRPr>
          </a:p>
          <a:p>
            <a:pPr marL="29845">
              <a:lnSpc>
                <a:spcPct val="100000"/>
              </a:lnSpc>
              <a:spcBef>
                <a:spcPts val="455"/>
              </a:spcBef>
            </a:pPr>
            <a:r>
              <a:rPr dirty="0" sz="800" spc="-10">
                <a:latin typeface="Arial"/>
                <a:cs typeface="Arial"/>
              </a:rPr>
              <a:t>n=132</a:t>
            </a:r>
            <a:endParaRPr sz="8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5019294" y="2004822"/>
            <a:ext cx="3709670" cy="233679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 lIns="0" tIns="52069" rIns="0" bIns="0" rtlCol="0" vert="horz">
            <a:spAutoFit/>
          </a:bodyPr>
          <a:lstStyle/>
          <a:p>
            <a:pPr algn="r" marR="87630">
              <a:lnSpc>
                <a:spcPct val="100000"/>
              </a:lnSpc>
              <a:spcBef>
                <a:spcPts val="409"/>
              </a:spcBef>
            </a:pPr>
            <a:r>
              <a:rPr dirty="0" sz="800" spc="-20">
                <a:latin typeface="Arial"/>
                <a:cs typeface="Arial"/>
              </a:rPr>
              <a:t>n=70</a:t>
            </a:r>
            <a:endParaRPr sz="800">
              <a:latin typeface="Arial"/>
              <a:cs typeface="Aria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8358378" y="1237589"/>
            <a:ext cx="254635" cy="78867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dirty="0" sz="800" spc="-20">
                <a:latin typeface="Arial"/>
                <a:cs typeface="Arial"/>
              </a:rPr>
              <a:t>n=20</a:t>
            </a:r>
            <a:endParaRPr sz="800">
              <a:latin typeface="Arial"/>
              <a:cs typeface="Arial"/>
            </a:endParaRPr>
          </a:p>
          <a:p>
            <a:pPr marL="15875">
              <a:lnSpc>
                <a:spcPct val="100000"/>
              </a:lnSpc>
              <a:spcBef>
                <a:spcPts val="480"/>
              </a:spcBef>
            </a:pPr>
            <a:r>
              <a:rPr dirty="0" sz="800" spc="-25">
                <a:latin typeface="Arial"/>
                <a:cs typeface="Arial"/>
              </a:rPr>
              <a:t>n=5</a:t>
            </a:r>
            <a:endParaRPr sz="800">
              <a:latin typeface="Arial"/>
              <a:cs typeface="Arial"/>
            </a:endParaRPr>
          </a:p>
          <a:p>
            <a:pPr marL="38100" marR="34925" indent="-6985">
              <a:lnSpc>
                <a:spcPct val="156000"/>
              </a:lnSpc>
              <a:spcBef>
                <a:spcPts val="130"/>
              </a:spcBef>
            </a:pPr>
            <a:r>
              <a:rPr dirty="0" sz="800" spc="-25">
                <a:latin typeface="Arial"/>
                <a:cs typeface="Arial"/>
              </a:rPr>
              <a:t>n=0</a:t>
            </a:r>
            <a:r>
              <a:rPr dirty="0" sz="800" spc="500">
                <a:latin typeface="Arial"/>
                <a:cs typeface="Arial"/>
              </a:rPr>
              <a:t> </a:t>
            </a:r>
            <a:r>
              <a:rPr dirty="0" sz="800" spc="-25">
                <a:latin typeface="Arial"/>
                <a:cs typeface="Arial"/>
              </a:rPr>
              <a:t>n=3</a:t>
            </a:r>
            <a:endParaRPr sz="8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8351266" y="3199257"/>
            <a:ext cx="351790" cy="8820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20">
                <a:latin typeface="Arial"/>
                <a:cs typeface="Arial"/>
              </a:rPr>
              <a:t>n=96</a:t>
            </a:r>
            <a:endParaRPr sz="800">
              <a:latin typeface="Arial"/>
              <a:cs typeface="Arial"/>
            </a:endParaRPr>
          </a:p>
          <a:p>
            <a:pPr marL="41275" marR="5080" indent="-18415">
              <a:lnSpc>
                <a:spcPct val="143300"/>
              </a:lnSpc>
              <a:spcBef>
                <a:spcPts val="275"/>
              </a:spcBef>
            </a:pPr>
            <a:r>
              <a:rPr dirty="0" sz="800" spc="-20">
                <a:latin typeface="Arial"/>
                <a:cs typeface="Arial"/>
              </a:rPr>
              <a:t>n=27 n=14 n=14 </a:t>
            </a:r>
            <a:r>
              <a:rPr dirty="0" sz="800" spc="-10">
                <a:latin typeface="Arial"/>
                <a:cs typeface="Arial"/>
              </a:rPr>
              <a:t>n=104</a:t>
            </a:r>
            <a:endParaRPr sz="8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8970644" y="29972"/>
            <a:ext cx="958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0">
                <a:solidFill>
                  <a:srgbClr val="A1A1A1"/>
                </a:solidFill>
                <a:latin typeface="Arial"/>
                <a:cs typeface="Arial"/>
              </a:rPr>
              <a:t>8</a:t>
            </a:r>
            <a:endParaRPr sz="1000">
              <a:latin typeface="Arial"/>
              <a:cs typeface="Arial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26034">
              <a:lnSpc>
                <a:spcPct val="100000"/>
              </a:lnSpc>
              <a:spcBef>
                <a:spcPts val="95"/>
              </a:spcBef>
            </a:pPr>
            <a:r>
              <a:rPr dirty="0"/>
              <a:t>Patterns</a:t>
            </a:r>
            <a:r>
              <a:rPr dirty="0" spc="-30"/>
              <a:t> </a:t>
            </a:r>
            <a:r>
              <a:rPr dirty="0"/>
              <a:t>of</a:t>
            </a:r>
            <a:r>
              <a:rPr dirty="0" spc="-45"/>
              <a:t> </a:t>
            </a:r>
            <a:r>
              <a:rPr dirty="0"/>
              <a:t>biologic</a:t>
            </a:r>
            <a:r>
              <a:rPr dirty="0" spc="-15"/>
              <a:t> </a:t>
            </a:r>
            <a:r>
              <a:rPr dirty="0"/>
              <a:t>switches</a:t>
            </a:r>
            <a:r>
              <a:rPr dirty="0" spc="-55"/>
              <a:t> </a:t>
            </a:r>
            <a:r>
              <a:rPr dirty="0"/>
              <a:t>by</a:t>
            </a:r>
            <a:r>
              <a:rPr dirty="0" spc="-35"/>
              <a:t> </a:t>
            </a:r>
            <a:r>
              <a:rPr dirty="0"/>
              <a:t>age,</a:t>
            </a:r>
            <a:r>
              <a:rPr dirty="0" spc="-40"/>
              <a:t> </a:t>
            </a:r>
            <a:r>
              <a:rPr dirty="0" spc="-20"/>
              <a:t>LTOCS</a:t>
            </a:r>
            <a:r>
              <a:rPr dirty="0" spc="-30"/>
              <a:t> </a:t>
            </a:r>
            <a:r>
              <a:rPr dirty="0"/>
              <a:t>use,</a:t>
            </a:r>
            <a:r>
              <a:rPr dirty="0" spc="-30"/>
              <a:t> </a:t>
            </a:r>
            <a:r>
              <a:rPr dirty="0"/>
              <a:t>age</a:t>
            </a:r>
            <a:r>
              <a:rPr dirty="0" spc="-50"/>
              <a:t> </a:t>
            </a:r>
            <a:r>
              <a:rPr dirty="0"/>
              <a:t>of</a:t>
            </a:r>
            <a:r>
              <a:rPr dirty="0" spc="-30"/>
              <a:t> </a:t>
            </a:r>
            <a:r>
              <a:rPr dirty="0"/>
              <a:t>asthma</a:t>
            </a:r>
            <a:r>
              <a:rPr dirty="0" spc="-30"/>
              <a:t> </a:t>
            </a:r>
            <a:r>
              <a:rPr dirty="0"/>
              <a:t>onset</a:t>
            </a:r>
            <a:r>
              <a:rPr dirty="0" spc="-30"/>
              <a:t> </a:t>
            </a:r>
            <a:r>
              <a:rPr dirty="0" spc="-25"/>
              <a:t>and</a:t>
            </a:r>
          </a:p>
          <a:p>
            <a:pPr marL="26034">
              <a:lnSpc>
                <a:spcPct val="100000"/>
              </a:lnSpc>
            </a:pPr>
            <a:r>
              <a:rPr dirty="0"/>
              <a:t>presence</a:t>
            </a:r>
            <a:r>
              <a:rPr dirty="0" spc="-20"/>
              <a:t> </a:t>
            </a:r>
            <a:r>
              <a:rPr dirty="0"/>
              <a:t>of</a:t>
            </a:r>
            <a:r>
              <a:rPr dirty="0" spc="-25"/>
              <a:t> </a:t>
            </a:r>
            <a:r>
              <a:rPr dirty="0"/>
              <a:t>nasal </a:t>
            </a:r>
            <a:r>
              <a:rPr dirty="0" spc="-10"/>
              <a:t>polyps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1625472" y="1891792"/>
          <a:ext cx="5628005" cy="18205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29155"/>
                <a:gridCol w="1600199"/>
                <a:gridCol w="1809750"/>
              </a:tblGrid>
              <a:tr h="4756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Reason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460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376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Stopped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algn="ctr" marL="635">
                        <a:lnSpc>
                          <a:spcPts val="1275"/>
                        </a:lnSpc>
                        <a:spcBef>
                          <a:spcPts val="660"/>
                        </a:spcBef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(n=139)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95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376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Switched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algn="ctr" marL="1905">
                        <a:lnSpc>
                          <a:spcPts val="1275"/>
                        </a:lnSpc>
                        <a:spcBef>
                          <a:spcPts val="660"/>
                        </a:spcBef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(n=280)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95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3762"/>
                    </a:solidFill>
                  </a:tcPr>
                </a:tc>
              </a:tr>
              <a:tr h="224154">
                <a:tc>
                  <a:txBody>
                    <a:bodyPr/>
                    <a:lstStyle/>
                    <a:p>
                      <a:pPr marL="68580">
                        <a:lnSpc>
                          <a:spcPts val="1275"/>
                        </a:lnSpc>
                        <a:spcBef>
                          <a:spcPts val="39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Reason</a:t>
                      </a:r>
                      <a:r>
                        <a:rPr dirty="0" sz="11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available</a:t>
                      </a:r>
                      <a:r>
                        <a:rPr dirty="0" sz="1100" spc="-3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1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(%)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95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376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275"/>
                        </a:lnSpc>
                        <a:spcBef>
                          <a:spcPts val="390"/>
                        </a:spcBef>
                      </a:pPr>
                      <a:r>
                        <a:rPr dirty="0" sz="1100" spc="-2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113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95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ts val="1275"/>
                        </a:lnSpc>
                        <a:spcBef>
                          <a:spcPts val="390"/>
                        </a:spcBef>
                      </a:pPr>
                      <a:r>
                        <a:rPr dirty="0" sz="1100" spc="-2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183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95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99999"/>
                    </a:solidFill>
                  </a:tcPr>
                </a:tc>
              </a:tr>
              <a:tr h="224154">
                <a:tc>
                  <a:txBody>
                    <a:bodyPr/>
                    <a:lstStyle/>
                    <a:p>
                      <a:pPr marL="68580">
                        <a:lnSpc>
                          <a:spcPts val="1275"/>
                        </a:lnSpc>
                        <a:spcBef>
                          <a:spcPts val="39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Insufficient</a:t>
                      </a:r>
                      <a:r>
                        <a:rPr dirty="0" sz="1100" spc="-6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Clinical</a:t>
                      </a:r>
                      <a:r>
                        <a:rPr dirty="0" sz="1100" spc="-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Efficacy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95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376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75"/>
                        </a:lnSpc>
                        <a:spcBef>
                          <a:spcPts val="390"/>
                        </a:spcBef>
                      </a:pPr>
                      <a:r>
                        <a:rPr dirty="0" sz="11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72</a:t>
                      </a:r>
                      <a:r>
                        <a:rPr dirty="0" sz="11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(63.7%)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95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ts val="1275"/>
                        </a:lnSpc>
                        <a:spcBef>
                          <a:spcPts val="390"/>
                        </a:spcBef>
                      </a:pPr>
                      <a:r>
                        <a:rPr dirty="0" sz="11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158</a:t>
                      </a:r>
                      <a:r>
                        <a:rPr dirty="0" sz="11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(86.3%)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95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99999"/>
                    </a:solidFill>
                  </a:tcPr>
                </a:tc>
              </a:tr>
              <a:tr h="224154">
                <a:tc>
                  <a:txBody>
                    <a:bodyPr/>
                    <a:lstStyle/>
                    <a:p>
                      <a:pPr marL="68580">
                        <a:lnSpc>
                          <a:spcPts val="1270"/>
                        </a:lnSpc>
                        <a:spcBef>
                          <a:spcPts val="39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Potential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Adverse</a:t>
                      </a:r>
                      <a:r>
                        <a:rPr dirty="0" sz="11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Outcomes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376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70"/>
                        </a:lnSpc>
                        <a:spcBef>
                          <a:spcPts val="395"/>
                        </a:spcBef>
                      </a:pPr>
                      <a:r>
                        <a:rPr dirty="0" sz="11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18</a:t>
                      </a:r>
                      <a:r>
                        <a:rPr dirty="0" sz="11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(15.9%)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ts val="1270"/>
                        </a:lnSpc>
                        <a:spcBef>
                          <a:spcPts val="395"/>
                        </a:spcBef>
                      </a:pPr>
                      <a:r>
                        <a:rPr dirty="0" sz="11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14</a:t>
                      </a:r>
                      <a:r>
                        <a:rPr dirty="0" sz="11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(7.7%)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99999"/>
                    </a:solidFill>
                  </a:tcPr>
                </a:tc>
              </a:tr>
              <a:tr h="224154">
                <a:tc>
                  <a:txBody>
                    <a:bodyPr/>
                    <a:lstStyle/>
                    <a:p>
                      <a:pPr marL="68580">
                        <a:lnSpc>
                          <a:spcPts val="1275"/>
                        </a:lnSpc>
                        <a:spcBef>
                          <a:spcPts val="39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Biologic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Access</a:t>
                      </a:r>
                      <a:r>
                        <a:rPr dirty="0" sz="1100" spc="-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Restriction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376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75"/>
                        </a:lnSpc>
                        <a:spcBef>
                          <a:spcPts val="395"/>
                        </a:spcBef>
                      </a:pPr>
                      <a:r>
                        <a:rPr dirty="0" sz="11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8</a:t>
                      </a:r>
                      <a:r>
                        <a:rPr dirty="0" sz="11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(7.1%)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75"/>
                        </a:lnSpc>
                        <a:spcBef>
                          <a:spcPts val="395"/>
                        </a:spcBef>
                      </a:pPr>
                      <a:r>
                        <a:rPr dirty="0" sz="11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</a:t>
                      </a:r>
                      <a:r>
                        <a:rPr dirty="0" sz="11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(2.7%)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99999"/>
                    </a:solidFill>
                  </a:tcPr>
                </a:tc>
              </a:tr>
              <a:tr h="224154">
                <a:tc>
                  <a:txBody>
                    <a:bodyPr/>
                    <a:lstStyle/>
                    <a:p>
                      <a:pPr marL="68580">
                        <a:lnSpc>
                          <a:spcPts val="1270"/>
                        </a:lnSpc>
                        <a:spcBef>
                          <a:spcPts val="39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Patient</a:t>
                      </a:r>
                      <a:r>
                        <a:rPr dirty="0" sz="1100" spc="-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Preference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376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70"/>
                        </a:lnSpc>
                        <a:spcBef>
                          <a:spcPts val="395"/>
                        </a:spcBef>
                      </a:pPr>
                      <a:r>
                        <a:rPr dirty="0" sz="11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</a:t>
                      </a:r>
                      <a:r>
                        <a:rPr dirty="0" sz="11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(3.5%)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70"/>
                        </a:lnSpc>
                        <a:spcBef>
                          <a:spcPts val="395"/>
                        </a:spcBef>
                      </a:pPr>
                      <a:r>
                        <a:rPr dirty="0" sz="11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</a:t>
                      </a:r>
                      <a:r>
                        <a:rPr dirty="0" sz="11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(1.6%)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99999"/>
                    </a:solidFill>
                  </a:tcPr>
                </a:tc>
              </a:tr>
              <a:tr h="224154">
                <a:tc>
                  <a:txBody>
                    <a:bodyPr/>
                    <a:lstStyle/>
                    <a:p>
                      <a:pPr marL="68580">
                        <a:lnSpc>
                          <a:spcPts val="1270"/>
                        </a:lnSpc>
                        <a:spcBef>
                          <a:spcPts val="395"/>
                        </a:spcBef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Other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376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70"/>
                        </a:lnSpc>
                        <a:spcBef>
                          <a:spcPts val="395"/>
                        </a:spcBef>
                      </a:pPr>
                      <a:r>
                        <a:rPr dirty="0" sz="11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12</a:t>
                      </a:r>
                      <a:r>
                        <a:rPr dirty="0" sz="11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(10.6%)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270"/>
                        </a:lnSpc>
                        <a:spcBef>
                          <a:spcPts val="395"/>
                        </a:spcBef>
                      </a:pPr>
                      <a:r>
                        <a:rPr dirty="0" sz="11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11</a:t>
                      </a:r>
                      <a:r>
                        <a:rPr dirty="0" sz="11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(6.0%)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99999"/>
                    </a:solidFill>
                  </a:tcPr>
                </a:tc>
              </a:tr>
            </a:tbl>
          </a:graphicData>
        </a:graphic>
      </p:graphicFrame>
      <p:sp>
        <p:nvSpPr>
          <p:cNvPr id="3" name="object 3" descr=""/>
          <p:cNvSpPr/>
          <p:nvPr/>
        </p:nvSpPr>
        <p:spPr>
          <a:xfrm>
            <a:off x="1632204" y="1307591"/>
            <a:ext cx="5538470" cy="413384"/>
          </a:xfrm>
          <a:custGeom>
            <a:avLst/>
            <a:gdLst/>
            <a:ahLst/>
            <a:cxnLst/>
            <a:rect l="l" t="t" r="r" b="b"/>
            <a:pathLst>
              <a:path w="5538470" h="413385">
                <a:moveTo>
                  <a:pt x="5469382" y="0"/>
                </a:moveTo>
                <a:lnTo>
                  <a:pt x="68833" y="0"/>
                </a:lnTo>
                <a:lnTo>
                  <a:pt x="42058" y="5415"/>
                </a:lnTo>
                <a:lnTo>
                  <a:pt x="20177" y="20177"/>
                </a:lnTo>
                <a:lnTo>
                  <a:pt x="5415" y="42058"/>
                </a:lnTo>
                <a:lnTo>
                  <a:pt x="0" y="68834"/>
                </a:lnTo>
                <a:lnTo>
                  <a:pt x="0" y="344170"/>
                </a:lnTo>
                <a:lnTo>
                  <a:pt x="5415" y="370945"/>
                </a:lnTo>
                <a:lnTo>
                  <a:pt x="20177" y="392826"/>
                </a:lnTo>
                <a:lnTo>
                  <a:pt x="42058" y="407588"/>
                </a:lnTo>
                <a:lnTo>
                  <a:pt x="68833" y="413004"/>
                </a:lnTo>
                <a:lnTo>
                  <a:pt x="5469382" y="413004"/>
                </a:lnTo>
                <a:lnTo>
                  <a:pt x="5496157" y="407588"/>
                </a:lnTo>
                <a:lnTo>
                  <a:pt x="5518038" y="392826"/>
                </a:lnTo>
                <a:lnTo>
                  <a:pt x="5532800" y="370945"/>
                </a:lnTo>
                <a:lnTo>
                  <a:pt x="5538216" y="344170"/>
                </a:lnTo>
                <a:lnTo>
                  <a:pt x="5538216" y="68834"/>
                </a:lnTo>
                <a:lnTo>
                  <a:pt x="5532800" y="42058"/>
                </a:lnTo>
                <a:lnTo>
                  <a:pt x="5518038" y="20177"/>
                </a:lnTo>
                <a:lnTo>
                  <a:pt x="5496157" y="5415"/>
                </a:lnTo>
                <a:lnTo>
                  <a:pt x="5469382" y="0"/>
                </a:lnTo>
                <a:close/>
              </a:path>
            </a:pathLst>
          </a:custGeom>
          <a:solidFill>
            <a:srgbClr val="07376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1818258" y="1314703"/>
            <a:ext cx="516255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28955" marR="5080" indent="-51689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12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most</a:t>
            </a:r>
            <a:r>
              <a:rPr dirty="0" sz="12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FFFFFF"/>
                </a:solidFill>
                <a:latin typeface="Arial"/>
                <a:cs typeface="Arial"/>
              </a:rPr>
              <a:t>commonly</a:t>
            </a:r>
            <a:r>
              <a:rPr dirty="0" sz="12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cited</a:t>
            </a:r>
            <a:r>
              <a:rPr dirty="0" sz="12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reasons</a:t>
            </a:r>
            <a:r>
              <a:rPr dirty="0" sz="1200" spc="-5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dirty="0" sz="12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stopping or</a:t>
            </a:r>
            <a:r>
              <a:rPr dirty="0" sz="12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switching</a:t>
            </a:r>
            <a:r>
              <a:rPr dirty="0" sz="1200" spc="-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2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FFFFFF"/>
                </a:solidFill>
                <a:latin typeface="Arial"/>
                <a:cs typeface="Arial"/>
              </a:rPr>
              <a:t>biologic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were</a:t>
            </a:r>
            <a:r>
              <a:rPr dirty="0" sz="1200" spc="-6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66830"/>
                </a:solidFill>
                <a:latin typeface="Arial"/>
                <a:cs typeface="Arial"/>
              </a:rPr>
              <a:t>insufficient</a:t>
            </a:r>
            <a:r>
              <a:rPr dirty="0" sz="1200" spc="-10" b="1">
                <a:solidFill>
                  <a:srgbClr val="E66830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66830"/>
                </a:solidFill>
                <a:latin typeface="Arial"/>
                <a:cs typeface="Arial"/>
              </a:rPr>
              <a:t>clinical</a:t>
            </a:r>
            <a:r>
              <a:rPr dirty="0" sz="1200" spc="-45" b="1">
                <a:solidFill>
                  <a:srgbClr val="E66830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66830"/>
                </a:solidFill>
                <a:latin typeface="Arial"/>
                <a:cs typeface="Arial"/>
              </a:rPr>
              <a:t>efficacy</a:t>
            </a:r>
            <a:r>
              <a:rPr dirty="0" sz="1200" spc="-60" b="1">
                <a:solidFill>
                  <a:srgbClr val="E66830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12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66830"/>
                </a:solidFill>
                <a:latin typeface="Arial"/>
                <a:cs typeface="Arial"/>
              </a:rPr>
              <a:t>adverse</a:t>
            </a:r>
            <a:r>
              <a:rPr dirty="0" sz="1200" spc="-40" b="1">
                <a:solidFill>
                  <a:srgbClr val="E66830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E66830"/>
                </a:solidFill>
                <a:latin typeface="Arial"/>
                <a:cs typeface="Arial"/>
              </a:rPr>
              <a:t>outcomes</a:t>
            </a:r>
            <a:r>
              <a:rPr dirty="0" sz="1200" spc="-10" b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78739" y="4999029"/>
            <a:ext cx="2230120" cy="11112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 sz="600" spc="-10">
                <a:latin typeface="Arial"/>
                <a:cs typeface="Arial"/>
              </a:rPr>
              <a:t>Menzies-</a:t>
            </a:r>
            <a:r>
              <a:rPr dirty="0" sz="600">
                <a:latin typeface="Arial"/>
                <a:cs typeface="Arial"/>
              </a:rPr>
              <a:t>Gow</a:t>
            </a:r>
            <a:r>
              <a:rPr dirty="0" sz="600" spc="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AN,</a:t>
            </a:r>
            <a:r>
              <a:rPr dirty="0" sz="600" spc="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Price D</a:t>
            </a:r>
            <a:r>
              <a:rPr dirty="0" sz="600" spc="1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et al.</a:t>
            </a:r>
            <a:r>
              <a:rPr dirty="0" sz="600" spc="5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J</a:t>
            </a:r>
            <a:r>
              <a:rPr dirty="0" sz="600" spc="-10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Asthma</a:t>
            </a:r>
            <a:r>
              <a:rPr dirty="0" sz="600" spc="10" i="1">
                <a:latin typeface="Arial"/>
                <a:cs typeface="Arial"/>
              </a:rPr>
              <a:t> </a:t>
            </a:r>
            <a:r>
              <a:rPr dirty="0" sz="600" spc="-10" i="1">
                <a:latin typeface="Arial"/>
                <a:cs typeface="Arial"/>
              </a:rPr>
              <a:t>Allergy</a:t>
            </a:r>
            <a:r>
              <a:rPr dirty="0" sz="600" spc="10" i="1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2022;15:63-</a:t>
            </a:r>
            <a:r>
              <a:rPr dirty="0" sz="600" spc="-25">
                <a:latin typeface="Arial"/>
                <a:cs typeface="Arial"/>
              </a:rPr>
              <a:t>78.</a:t>
            </a:r>
            <a:endParaRPr sz="6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8970644" y="29972"/>
            <a:ext cx="958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0">
                <a:solidFill>
                  <a:srgbClr val="A1A1A1"/>
                </a:solidFill>
                <a:latin typeface="Arial"/>
                <a:cs typeface="Arial"/>
              </a:rPr>
              <a:t>9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41274" rIns="0" bIns="0" rtlCol="0" vert="horz">
            <a:spAutoFit/>
          </a:bodyPr>
          <a:lstStyle/>
          <a:p>
            <a:pPr marL="5080">
              <a:lnSpc>
                <a:spcPct val="100000"/>
              </a:lnSpc>
              <a:spcBef>
                <a:spcPts val="95"/>
              </a:spcBef>
            </a:pPr>
            <a:r>
              <a:rPr dirty="0"/>
              <a:t>Reasons</a:t>
            </a:r>
            <a:r>
              <a:rPr dirty="0" spc="-40"/>
              <a:t> </a:t>
            </a:r>
            <a:r>
              <a:rPr dirty="0"/>
              <a:t>a</a:t>
            </a:r>
            <a:r>
              <a:rPr dirty="0" spc="-45"/>
              <a:t> </a:t>
            </a:r>
            <a:r>
              <a:rPr dirty="0"/>
              <a:t>patient</a:t>
            </a:r>
            <a:r>
              <a:rPr dirty="0" spc="-20"/>
              <a:t> </a:t>
            </a:r>
            <a:r>
              <a:rPr dirty="0"/>
              <a:t>stopped</a:t>
            </a:r>
            <a:r>
              <a:rPr dirty="0" spc="-20"/>
              <a:t> </a:t>
            </a:r>
            <a:r>
              <a:rPr dirty="0"/>
              <a:t>or</a:t>
            </a:r>
            <a:r>
              <a:rPr dirty="0" spc="-35"/>
              <a:t> </a:t>
            </a:r>
            <a:r>
              <a:rPr dirty="0"/>
              <a:t>switched</a:t>
            </a:r>
            <a:r>
              <a:rPr dirty="0" spc="-45"/>
              <a:t> </a:t>
            </a:r>
            <a:r>
              <a:rPr dirty="0"/>
              <a:t>their</a:t>
            </a:r>
            <a:r>
              <a:rPr dirty="0" spc="-20"/>
              <a:t> </a:t>
            </a:r>
            <a:r>
              <a:rPr dirty="0" spc="-10"/>
              <a:t>first-</a:t>
            </a:r>
            <a:r>
              <a:rPr dirty="0"/>
              <a:t>prescribed</a:t>
            </a:r>
            <a:r>
              <a:rPr dirty="0" spc="-5"/>
              <a:t> </a:t>
            </a:r>
            <a:r>
              <a:rPr dirty="0" spc="-10"/>
              <a:t>biologic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6141BDA2721B41837B8BA28E55ACAF" ma:contentTypeVersion="20" ma:contentTypeDescription="Create a new document." ma:contentTypeScope="" ma:versionID="81ba27eebadeb43cb7d70786a59d7827">
  <xsd:schema xmlns:xsd="http://www.w3.org/2001/XMLSchema" xmlns:xs="http://www.w3.org/2001/XMLSchema" xmlns:p="http://schemas.microsoft.com/office/2006/metadata/properties" xmlns:ns2="45fb3224-858f-4285-b885-596f231a21c4" xmlns:ns3="2f033571-d360-456b-af5c-15748b9eebf1" targetNamespace="http://schemas.microsoft.com/office/2006/metadata/properties" ma:root="true" ma:fieldsID="552b9d3c7b5cf9f7eb65250a6663d295" ns2:_="" ns3:_="">
    <xsd:import namespace="45fb3224-858f-4285-b885-596f231a21c4"/>
    <xsd:import namespace="2f033571-d360-456b-af5c-15748b9eebf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LengthInSeconds" minOccurs="0"/>
                <xsd:element ref="ns3:MediaServiceDateTaken" minOccurs="0"/>
                <xsd:element ref="ns3:MediaServiceObjectDetectorVersion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Status" minOccurs="0"/>
                <xsd:element ref="ns3:ProjectLead" minOccurs="0"/>
                <xsd:element ref="ns3:ProjectCode" minOccurs="0"/>
                <xsd:element ref="ns3:Uploaded_x003f_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fb3224-858f-4285-b885-596f231a21c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3d70a7d1-828f-4c33-bf04-e2adf9cef425}" ma:internalName="TaxCatchAll" ma:showField="CatchAllData" ma:web="45fb3224-858f-4285-b885-596f231a21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033571-d360-456b-af5c-15748b9eeb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5ed13bda-c4fe-452c-9652-5df4252020b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Status" ma:index="21" nillable="true" ma:displayName="Current Status" ma:format="Dropdown" ma:internalName="Status">
      <xsd:simpleType>
        <xsd:restriction base="dms:Choice">
          <xsd:enumeration value="0 - Proposal (Collaborative)"/>
          <xsd:enumeration value="1 - Protocol"/>
          <xsd:enumeration value="2 - Ethics"/>
          <xsd:enumeration value="3 - Data"/>
          <xsd:enumeration value="4 - Analysis"/>
          <xsd:enumeration value="5 - Study Report"/>
          <xsd:enumeration value="6.1 - Kickoff"/>
          <xsd:enumeration value="6.2 - Outline"/>
          <xsd:enumeration value="6.3 - MS 1st Draft"/>
          <xsd:enumeration value="6.4 - MS 2nd Draft"/>
          <xsd:enumeration value="6.5 - MS Final Draft"/>
          <xsd:enumeration value="6.6 - Submission"/>
          <xsd:enumeration value="6.7 - Resubmission"/>
          <xsd:enumeration value="6.8 - Accepted"/>
          <xsd:enumeration value="6.9 Article Proof"/>
          <xsd:enumeration value="7 - Published"/>
        </xsd:restriction>
      </xsd:simpleType>
    </xsd:element>
    <xsd:element name="ProjectLead" ma:index="22" nillable="true" ma:displayName="Project Lead" ma:format="Dropdown" ma:list="UserInfo" ma:SharePointGroup="0" ma:internalName="ProjectLead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ProjectCode" ma:index="23" nillable="true" ma:displayName="Project Code" ma:format="Dropdown" ma:internalName="ProjectCode">
      <xsd:simpleType>
        <xsd:restriction base="dms:Text">
          <xsd:maxLength value="255"/>
        </xsd:restriction>
      </xsd:simpleType>
    </xsd:element>
    <xsd:element name="Uploaded_x003f_" ma:index="24" nillable="true" ma:displayName="Uploaded?" ma:format="Dropdown" ma:internalName="Uploaded_x003f_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Uploaded"/>
                    <xsd:enumeration value="Pui Yee to Upload"/>
                    <xsd:enumeration value="Pui Yee to move to completed"/>
                    <xsd:enumeration value="Pui Yee to double check/organise"/>
                    <xsd:enumeration value="Team to upload"/>
                    <xsd:enumeration value="N/A"/>
                  </xsd:restriction>
                </xsd:simpleType>
              </xsd:element>
            </xsd:sequence>
          </xsd:extension>
        </xsd:complexContent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2f033571-d360-456b-af5c-15748b9eebf1" xsi:nil="true"/>
    <TaxCatchAll xmlns="45fb3224-858f-4285-b885-596f231a21c4" xsi:nil="true"/>
    <ProjectCode xmlns="2f033571-d360-456b-af5c-15748b9eebf1" xsi:nil="true"/>
    <lcf76f155ced4ddcb4097134ff3c332f xmlns="2f033571-d360-456b-af5c-15748b9eebf1">
      <Terms xmlns="http://schemas.microsoft.com/office/infopath/2007/PartnerControls"/>
    </lcf76f155ced4ddcb4097134ff3c332f>
    <Uploaded_x003f_ xmlns="2f033571-d360-456b-af5c-15748b9eebf1" xsi:nil="true"/>
    <ProjectLead xmlns="2f033571-d360-456b-af5c-15748b9eebf1">
      <UserInfo>
        <DisplayName/>
        <AccountId xsi:nil="true"/>
        <AccountType/>
      </UserInfo>
    </ProjectLead>
  </documentManagement>
</p:properties>
</file>

<file path=customXml/itemProps1.xml><?xml version="1.0" encoding="utf-8"?>
<ds:datastoreItem xmlns:ds="http://schemas.openxmlformats.org/officeDocument/2006/customXml" ds:itemID="{40EC3F7B-E345-4B48-B03E-B493E89A1D4E}"/>
</file>

<file path=customXml/itemProps2.xml><?xml version="1.0" encoding="utf-8"?>
<ds:datastoreItem xmlns:ds="http://schemas.openxmlformats.org/officeDocument/2006/customXml" ds:itemID="{A7A22F3C-A5FD-4D14-AB40-5D0AC1EBE34F}"/>
</file>

<file path=customXml/itemProps3.xml><?xml version="1.0" encoding="utf-8"?>
<ds:datastoreItem xmlns:ds="http://schemas.openxmlformats.org/officeDocument/2006/customXml" ds:itemID="{EF773C5A-7B62-4D59-BCDF-861F8DBB9A30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Thendral Uthaman</dc:creator>
  <dcterms:created xsi:type="dcterms:W3CDTF">2024-09-23T03:42:21Z</dcterms:created>
  <dcterms:modified xsi:type="dcterms:W3CDTF">2024-09-23T03:42:21Z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2023-09-04T00:00:00Z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2024-09-23T00:00:00Z</vt:filetime>
  </property>
  <property fmtid="{D5CDD505-2E9C-101B-9397-08002B2CF9AE}" pid="5" name="Producer">
    <vt:lpwstr>Microsoft® PowerPoint® for Microsoft 365</vt:lpwstr>
  </property>
  <property fmtid="{D5CDD505-2E9C-101B-9397-08002B2CF9AE}" pid="6" name="ContentTypeId">
    <vt:lpwstr>0x010100876141BDA2721B41837B8BA28E55ACAF</vt:lpwstr>
  </property>
</Properties>
</file>