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64" y="0"/>
            <a:ext cx="10727563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398258" y="806958"/>
            <a:ext cx="3763010" cy="4899660"/>
          </a:xfrm>
          <a:custGeom>
            <a:avLst/>
            <a:gdLst/>
            <a:ahLst/>
            <a:cxnLst/>
            <a:rect l="l" t="t" r="r" b="b"/>
            <a:pathLst>
              <a:path w="3763009" h="4899660">
                <a:moveTo>
                  <a:pt x="3762755" y="0"/>
                </a:moveTo>
                <a:lnTo>
                  <a:pt x="0" y="0"/>
                </a:lnTo>
                <a:lnTo>
                  <a:pt x="0" y="4899660"/>
                </a:lnTo>
                <a:lnTo>
                  <a:pt x="3762755" y="4899660"/>
                </a:lnTo>
                <a:lnTo>
                  <a:pt x="3762755" y="0"/>
                </a:lnTo>
                <a:close/>
              </a:path>
            </a:pathLst>
          </a:custGeom>
          <a:solidFill>
            <a:srgbClr val="E8EA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398258" y="806958"/>
            <a:ext cx="3763010" cy="4899660"/>
          </a:xfrm>
          <a:custGeom>
            <a:avLst/>
            <a:gdLst/>
            <a:ahLst/>
            <a:cxnLst/>
            <a:rect l="l" t="t" r="r" b="b"/>
            <a:pathLst>
              <a:path w="3763009" h="4899660">
                <a:moveTo>
                  <a:pt x="0" y="4899660"/>
                </a:moveTo>
                <a:lnTo>
                  <a:pt x="3762755" y="4899660"/>
                </a:lnTo>
                <a:lnTo>
                  <a:pt x="3762755" y="0"/>
                </a:lnTo>
                <a:lnTo>
                  <a:pt x="0" y="0"/>
                </a:lnTo>
                <a:lnTo>
                  <a:pt x="0" y="4899660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270242" y="913638"/>
            <a:ext cx="3767454" cy="4924425"/>
          </a:xfrm>
          <a:custGeom>
            <a:avLst/>
            <a:gdLst/>
            <a:ahLst/>
            <a:cxnLst/>
            <a:rect l="l" t="t" r="r" b="b"/>
            <a:pathLst>
              <a:path w="3767454" h="4924425">
                <a:moveTo>
                  <a:pt x="3767328" y="0"/>
                </a:moveTo>
                <a:lnTo>
                  <a:pt x="0" y="0"/>
                </a:lnTo>
                <a:lnTo>
                  <a:pt x="0" y="4924044"/>
                </a:lnTo>
                <a:lnTo>
                  <a:pt x="3767328" y="4924044"/>
                </a:lnTo>
                <a:lnTo>
                  <a:pt x="3767328" y="0"/>
                </a:lnTo>
                <a:close/>
              </a:path>
            </a:pathLst>
          </a:custGeom>
          <a:solidFill>
            <a:srgbClr val="E8EA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270242" y="913638"/>
            <a:ext cx="3767454" cy="4924425"/>
          </a:xfrm>
          <a:custGeom>
            <a:avLst/>
            <a:gdLst/>
            <a:ahLst/>
            <a:cxnLst/>
            <a:rect l="l" t="t" r="r" b="b"/>
            <a:pathLst>
              <a:path w="3767454" h="4924425">
                <a:moveTo>
                  <a:pt x="0" y="4924044"/>
                </a:moveTo>
                <a:lnTo>
                  <a:pt x="3767328" y="4924044"/>
                </a:lnTo>
                <a:lnTo>
                  <a:pt x="3767328" y="0"/>
                </a:lnTo>
                <a:lnTo>
                  <a:pt x="0" y="0"/>
                </a:lnTo>
                <a:lnTo>
                  <a:pt x="0" y="4924044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7268" y="984694"/>
            <a:ext cx="3855529" cy="51478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407924"/>
            <a:ext cx="101917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60933"/>
            <a:ext cx="9219565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" y="-3"/>
            <a:ext cx="12190730" cy="6833870"/>
            <a:chOff x="1524" y="-3"/>
            <a:chExt cx="12190730" cy="68338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-3"/>
              <a:ext cx="12190476" cy="683361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460753" y="1629918"/>
              <a:ext cx="5492750" cy="1239520"/>
            </a:xfrm>
            <a:custGeom>
              <a:avLst/>
              <a:gdLst/>
              <a:ahLst/>
              <a:cxnLst/>
              <a:rect l="l" t="t" r="r" b="b"/>
              <a:pathLst>
                <a:path w="5492750" h="1239520">
                  <a:moveTo>
                    <a:pt x="5492496" y="0"/>
                  </a:moveTo>
                  <a:lnTo>
                    <a:pt x="0" y="0"/>
                  </a:lnTo>
                  <a:lnTo>
                    <a:pt x="0" y="1239012"/>
                  </a:lnTo>
                  <a:lnTo>
                    <a:pt x="5492496" y="1239012"/>
                  </a:lnTo>
                  <a:lnTo>
                    <a:pt x="5492496" y="0"/>
                  </a:lnTo>
                  <a:close/>
                </a:path>
              </a:pathLst>
            </a:custGeom>
            <a:solidFill>
              <a:srgbClr val="E8E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60753" y="1629918"/>
              <a:ext cx="5492750" cy="1239520"/>
            </a:xfrm>
            <a:custGeom>
              <a:avLst/>
              <a:gdLst/>
              <a:ahLst/>
              <a:cxnLst/>
              <a:rect l="l" t="t" r="r" b="b"/>
              <a:pathLst>
                <a:path w="5492750" h="1239520">
                  <a:moveTo>
                    <a:pt x="0" y="1239012"/>
                  </a:moveTo>
                  <a:lnTo>
                    <a:pt x="5492496" y="1239012"/>
                  </a:lnTo>
                  <a:lnTo>
                    <a:pt x="5492496" y="0"/>
                  </a:lnTo>
                  <a:lnTo>
                    <a:pt x="0" y="0"/>
                  </a:lnTo>
                  <a:lnTo>
                    <a:pt x="0" y="123901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1911" y="1734312"/>
              <a:ext cx="9546336" cy="20406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2331" y="5938646"/>
              <a:ext cx="7249667" cy="73265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5396" y="0"/>
              <a:ext cx="2546604" cy="66796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Aims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spc="-10"/>
              <a:t>Methods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5500" y="2033611"/>
            <a:ext cx="5903595" cy="61214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>
                <a:latin typeface="Calibri"/>
                <a:cs typeface="Calibri"/>
              </a:rPr>
              <a:t>1.</a:t>
            </a:r>
            <a:r>
              <a:rPr dirty="0" sz="1600" spc="7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Describe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profile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adult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patients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severe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asthma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eligible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for</a:t>
            </a:r>
            <a:endParaRPr sz="16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85"/>
              </a:spcBef>
            </a:pPr>
            <a:r>
              <a:rPr dirty="0" sz="1600">
                <a:latin typeface="Calibri"/>
                <a:cs typeface="Calibri"/>
              </a:rPr>
              <a:t>both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anti-</a:t>
            </a:r>
            <a:r>
              <a:rPr dirty="0" sz="1600">
                <a:latin typeface="Calibri"/>
                <a:cs typeface="Calibri"/>
              </a:rPr>
              <a:t>IgE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anti-IL5/5R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5500" y="2897886"/>
            <a:ext cx="57765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2.</a:t>
            </a:r>
            <a:r>
              <a:rPr dirty="0" sz="1600" spc="7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Compare the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effectiveness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both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classes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treatment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real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life.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16850" y="1354848"/>
            <a:ext cx="3068320" cy="582295"/>
            <a:chOff x="816850" y="1354848"/>
            <a:chExt cx="3068320" cy="58229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50" y="1357688"/>
              <a:ext cx="3067839" cy="5032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811" y="1354848"/>
              <a:ext cx="848855" cy="58215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38199" y="1379219"/>
              <a:ext cx="2974975" cy="410209"/>
            </a:xfrm>
            <a:custGeom>
              <a:avLst/>
              <a:gdLst/>
              <a:ahLst/>
              <a:cxnLst/>
              <a:rect l="l" t="t" r="r" b="b"/>
              <a:pathLst>
                <a:path w="2974975" h="410210">
                  <a:moveTo>
                    <a:pt x="2906522" y="0"/>
                  </a:moveTo>
                  <a:lnTo>
                    <a:pt x="68325" y="0"/>
                  </a:lnTo>
                  <a:lnTo>
                    <a:pt x="41732" y="5371"/>
                  </a:lnTo>
                  <a:lnTo>
                    <a:pt x="20013" y="20018"/>
                  </a:lnTo>
                  <a:lnTo>
                    <a:pt x="5369" y="41737"/>
                  </a:lnTo>
                  <a:lnTo>
                    <a:pt x="0" y="68325"/>
                  </a:lnTo>
                  <a:lnTo>
                    <a:pt x="0" y="341629"/>
                  </a:lnTo>
                  <a:lnTo>
                    <a:pt x="5369" y="368218"/>
                  </a:lnTo>
                  <a:lnTo>
                    <a:pt x="20013" y="389937"/>
                  </a:lnTo>
                  <a:lnTo>
                    <a:pt x="41732" y="404584"/>
                  </a:lnTo>
                  <a:lnTo>
                    <a:pt x="68325" y="409955"/>
                  </a:lnTo>
                  <a:lnTo>
                    <a:pt x="2906522" y="409955"/>
                  </a:lnTo>
                  <a:lnTo>
                    <a:pt x="2933110" y="404584"/>
                  </a:lnTo>
                  <a:lnTo>
                    <a:pt x="2954829" y="389937"/>
                  </a:lnTo>
                  <a:lnTo>
                    <a:pt x="2969476" y="368218"/>
                  </a:lnTo>
                  <a:lnTo>
                    <a:pt x="2974848" y="341629"/>
                  </a:lnTo>
                  <a:lnTo>
                    <a:pt x="2974848" y="68325"/>
                  </a:lnTo>
                  <a:lnTo>
                    <a:pt x="2969476" y="41737"/>
                  </a:lnTo>
                  <a:lnTo>
                    <a:pt x="2954829" y="20018"/>
                  </a:lnTo>
                  <a:lnTo>
                    <a:pt x="2933110" y="5371"/>
                  </a:lnTo>
                  <a:lnTo>
                    <a:pt x="29065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8199" y="1379219"/>
              <a:ext cx="2974975" cy="410209"/>
            </a:xfrm>
            <a:custGeom>
              <a:avLst/>
              <a:gdLst/>
              <a:ahLst/>
              <a:cxnLst/>
              <a:rect l="l" t="t" r="r" b="b"/>
              <a:pathLst>
                <a:path w="2974975" h="410210">
                  <a:moveTo>
                    <a:pt x="0" y="68325"/>
                  </a:moveTo>
                  <a:lnTo>
                    <a:pt x="5369" y="41737"/>
                  </a:lnTo>
                  <a:lnTo>
                    <a:pt x="20013" y="20018"/>
                  </a:lnTo>
                  <a:lnTo>
                    <a:pt x="41732" y="5371"/>
                  </a:lnTo>
                  <a:lnTo>
                    <a:pt x="68325" y="0"/>
                  </a:lnTo>
                  <a:lnTo>
                    <a:pt x="2906522" y="0"/>
                  </a:lnTo>
                  <a:lnTo>
                    <a:pt x="2933110" y="5371"/>
                  </a:lnTo>
                  <a:lnTo>
                    <a:pt x="2954829" y="20018"/>
                  </a:lnTo>
                  <a:lnTo>
                    <a:pt x="2969476" y="41737"/>
                  </a:lnTo>
                  <a:lnTo>
                    <a:pt x="2974848" y="68325"/>
                  </a:lnTo>
                  <a:lnTo>
                    <a:pt x="2974848" y="341629"/>
                  </a:lnTo>
                  <a:lnTo>
                    <a:pt x="2969476" y="368218"/>
                  </a:lnTo>
                  <a:lnTo>
                    <a:pt x="2954829" y="389937"/>
                  </a:lnTo>
                  <a:lnTo>
                    <a:pt x="2933110" y="404584"/>
                  </a:lnTo>
                  <a:lnTo>
                    <a:pt x="2906522" y="409955"/>
                  </a:lnTo>
                  <a:lnTo>
                    <a:pt x="68325" y="409955"/>
                  </a:lnTo>
                  <a:lnTo>
                    <a:pt x="41732" y="404584"/>
                  </a:lnTo>
                  <a:lnTo>
                    <a:pt x="20013" y="389937"/>
                  </a:lnTo>
                  <a:lnTo>
                    <a:pt x="5369" y="368218"/>
                  </a:lnTo>
                  <a:lnTo>
                    <a:pt x="0" y="341629"/>
                  </a:lnTo>
                  <a:lnTo>
                    <a:pt x="0" y="6832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075814" y="1423161"/>
            <a:ext cx="498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Aims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16939" y="4365752"/>
            <a:ext cx="333247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SzPct val="68750"/>
              <a:buFont typeface="Arial"/>
              <a:buChar char="•"/>
              <a:tabLst>
                <a:tab pos="299085" algn="l"/>
              </a:tabLst>
            </a:pPr>
            <a:r>
              <a:rPr dirty="0" sz="1600" b="1">
                <a:latin typeface="Calibri"/>
                <a:cs typeface="Calibri"/>
              </a:rPr>
              <a:t>Primary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outcome:</a:t>
            </a:r>
            <a:r>
              <a:rPr dirty="0" sz="1600" spc="-75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Exacerbation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rate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16939" y="4871110"/>
            <a:ext cx="3530600" cy="106870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29"/>
              </a:spcBef>
              <a:buSzPct val="68750"/>
              <a:buFont typeface="Arial"/>
              <a:buChar char="•"/>
              <a:tabLst>
                <a:tab pos="299085" algn="l"/>
              </a:tabLst>
            </a:pPr>
            <a:r>
              <a:rPr dirty="0" sz="1600" b="1">
                <a:latin typeface="Calibri"/>
                <a:cs typeface="Calibri"/>
              </a:rPr>
              <a:t>Secondary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outcomes:</a:t>
            </a:r>
            <a:endParaRPr sz="16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35"/>
              </a:spcBef>
              <a:buSzPct val="68750"/>
              <a:buFont typeface="Arial"/>
              <a:buChar char="•"/>
              <a:tabLst>
                <a:tab pos="756285" algn="l"/>
              </a:tabLst>
            </a:pPr>
            <a:r>
              <a:rPr dirty="0" sz="1600" spc="-10">
                <a:latin typeface="Calibri"/>
                <a:cs typeface="Calibri"/>
              </a:rPr>
              <a:t>Long-</a:t>
            </a:r>
            <a:r>
              <a:rPr dirty="0" sz="1600">
                <a:latin typeface="Calibri"/>
                <a:cs typeface="Calibri"/>
              </a:rPr>
              <a:t>term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oral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corticosteroid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use</a:t>
            </a:r>
            <a:endParaRPr sz="16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30"/>
              </a:spcBef>
              <a:buSzPct val="68750"/>
              <a:buFont typeface="Arial"/>
              <a:buChar char="•"/>
              <a:tabLst>
                <a:tab pos="756285" algn="l"/>
              </a:tabLst>
            </a:pPr>
            <a:r>
              <a:rPr dirty="0" sz="1600">
                <a:latin typeface="Calibri"/>
                <a:cs typeface="Calibri"/>
              </a:rPr>
              <a:t>Emergency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room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visits</a:t>
            </a:r>
            <a:endParaRPr sz="16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135"/>
              </a:spcBef>
              <a:buSzPct val="68750"/>
              <a:buFont typeface="Arial"/>
              <a:buChar char="•"/>
              <a:tabLst>
                <a:tab pos="756285" algn="l"/>
              </a:tabLst>
            </a:pPr>
            <a:r>
              <a:rPr dirty="0" sz="1600" spc="-10">
                <a:latin typeface="Calibri"/>
                <a:cs typeface="Calibri"/>
              </a:rPr>
              <a:t>Hospitalizations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16850" y="3540264"/>
            <a:ext cx="3068320" cy="582295"/>
            <a:chOff x="816850" y="3540264"/>
            <a:chExt cx="3068320" cy="582295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50" y="3544628"/>
              <a:ext cx="3067839" cy="50327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9447" y="3540264"/>
              <a:ext cx="1341120" cy="582155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38199" y="3566159"/>
              <a:ext cx="2974975" cy="410209"/>
            </a:xfrm>
            <a:custGeom>
              <a:avLst/>
              <a:gdLst/>
              <a:ahLst/>
              <a:cxnLst/>
              <a:rect l="l" t="t" r="r" b="b"/>
              <a:pathLst>
                <a:path w="2974975" h="410210">
                  <a:moveTo>
                    <a:pt x="2906522" y="0"/>
                  </a:moveTo>
                  <a:lnTo>
                    <a:pt x="68325" y="0"/>
                  </a:lnTo>
                  <a:lnTo>
                    <a:pt x="41732" y="5371"/>
                  </a:lnTo>
                  <a:lnTo>
                    <a:pt x="20013" y="20018"/>
                  </a:lnTo>
                  <a:lnTo>
                    <a:pt x="5369" y="41737"/>
                  </a:lnTo>
                  <a:lnTo>
                    <a:pt x="0" y="68325"/>
                  </a:lnTo>
                  <a:lnTo>
                    <a:pt x="0" y="341629"/>
                  </a:lnTo>
                  <a:lnTo>
                    <a:pt x="5369" y="368218"/>
                  </a:lnTo>
                  <a:lnTo>
                    <a:pt x="20013" y="389937"/>
                  </a:lnTo>
                  <a:lnTo>
                    <a:pt x="41732" y="404584"/>
                  </a:lnTo>
                  <a:lnTo>
                    <a:pt x="68325" y="409956"/>
                  </a:lnTo>
                  <a:lnTo>
                    <a:pt x="2906522" y="409956"/>
                  </a:lnTo>
                  <a:lnTo>
                    <a:pt x="2933110" y="404584"/>
                  </a:lnTo>
                  <a:lnTo>
                    <a:pt x="2954829" y="389937"/>
                  </a:lnTo>
                  <a:lnTo>
                    <a:pt x="2969476" y="368218"/>
                  </a:lnTo>
                  <a:lnTo>
                    <a:pt x="2974848" y="341629"/>
                  </a:lnTo>
                  <a:lnTo>
                    <a:pt x="2974848" y="68325"/>
                  </a:lnTo>
                  <a:lnTo>
                    <a:pt x="2969476" y="41737"/>
                  </a:lnTo>
                  <a:lnTo>
                    <a:pt x="2954829" y="20018"/>
                  </a:lnTo>
                  <a:lnTo>
                    <a:pt x="2933110" y="5371"/>
                  </a:lnTo>
                  <a:lnTo>
                    <a:pt x="290652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38199" y="3566159"/>
              <a:ext cx="2974975" cy="410209"/>
            </a:xfrm>
            <a:custGeom>
              <a:avLst/>
              <a:gdLst/>
              <a:ahLst/>
              <a:cxnLst/>
              <a:rect l="l" t="t" r="r" b="b"/>
              <a:pathLst>
                <a:path w="2974975" h="410210">
                  <a:moveTo>
                    <a:pt x="0" y="68325"/>
                  </a:moveTo>
                  <a:lnTo>
                    <a:pt x="5369" y="41737"/>
                  </a:lnTo>
                  <a:lnTo>
                    <a:pt x="20013" y="20018"/>
                  </a:lnTo>
                  <a:lnTo>
                    <a:pt x="41732" y="5371"/>
                  </a:lnTo>
                  <a:lnTo>
                    <a:pt x="68325" y="0"/>
                  </a:lnTo>
                  <a:lnTo>
                    <a:pt x="2906522" y="0"/>
                  </a:lnTo>
                  <a:lnTo>
                    <a:pt x="2933110" y="5371"/>
                  </a:lnTo>
                  <a:lnTo>
                    <a:pt x="2954829" y="20018"/>
                  </a:lnTo>
                  <a:lnTo>
                    <a:pt x="2969476" y="41737"/>
                  </a:lnTo>
                  <a:lnTo>
                    <a:pt x="2974848" y="68325"/>
                  </a:lnTo>
                  <a:lnTo>
                    <a:pt x="2974848" y="341629"/>
                  </a:lnTo>
                  <a:lnTo>
                    <a:pt x="2969476" y="368218"/>
                  </a:lnTo>
                  <a:lnTo>
                    <a:pt x="2954829" y="389937"/>
                  </a:lnTo>
                  <a:lnTo>
                    <a:pt x="2933110" y="404584"/>
                  </a:lnTo>
                  <a:lnTo>
                    <a:pt x="2906522" y="409956"/>
                  </a:lnTo>
                  <a:lnTo>
                    <a:pt x="68325" y="409956"/>
                  </a:lnTo>
                  <a:lnTo>
                    <a:pt x="41732" y="404584"/>
                  </a:lnTo>
                  <a:lnTo>
                    <a:pt x="20013" y="389937"/>
                  </a:lnTo>
                  <a:lnTo>
                    <a:pt x="5369" y="368218"/>
                  </a:lnTo>
                  <a:lnTo>
                    <a:pt x="0" y="341629"/>
                  </a:lnTo>
                  <a:lnTo>
                    <a:pt x="0" y="68325"/>
                  </a:lnTo>
                  <a:close/>
                </a:path>
              </a:pathLst>
            </a:custGeom>
            <a:ln w="9525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830451" y="3610482"/>
            <a:ext cx="989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Outcomes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8739" y="6472529"/>
            <a:ext cx="6854190" cy="345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latin typeface="Calibri"/>
                <a:cs typeface="Calibri"/>
              </a:rPr>
              <a:t>*OCS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dependence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is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defined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as</a:t>
            </a:r>
            <a:r>
              <a:rPr dirty="0" sz="700" spc="-2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being</a:t>
            </a:r>
            <a:r>
              <a:rPr dirty="0" sz="700" spc="-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on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long-</a:t>
            </a:r>
            <a:r>
              <a:rPr dirty="0" sz="700">
                <a:latin typeface="Calibri"/>
                <a:cs typeface="Calibri"/>
              </a:rPr>
              <a:t>term</a:t>
            </a:r>
            <a:r>
              <a:rPr dirty="0" sz="700" spc="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OCS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upon</a:t>
            </a:r>
            <a:r>
              <a:rPr dirty="0" sz="700" spc="-10">
                <a:latin typeface="Calibri"/>
                <a:cs typeface="Calibri"/>
              </a:rPr>
              <a:t> initiation</a:t>
            </a:r>
            <a:r>
              <a:rPr dirty="0" sz="700" spc="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of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biologic</a:t>
            </a:r>
            <a:r>
              <a:rPr dirty="0" sz="700" spc="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therapy.</a:t>
            </a:r>
            <a:r>
              <a:rPr dirty="0" sz="700" spc="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1:1</a:t>
            </a:r>
            <a:r>
              <a:rPr dirty="0" sz="700" spc="-3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matching</a:t>
            </a:r>
            <a:r>
              <a:rPr dirty="0" sz="700" spc="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by</a:t>
            </a:r>
            <a:r>
              <a:rPr dirty="0" sz="700" spc="-2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age,</a:t>
            </a:r>
            <a:r>
              <a:rPr dirty="0" sz="700" spc="-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gender</a:t>
            </a:r>
            <a:r>
              <a:rPr dirty="0" sz="700" spc="-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and</a:t>
            </a:r>
            <a:r>
              <a:rPr dirty="0" sz="700" spc="-2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LTOCS</a:t>
            </a:r>
            <a:r>
              <a:rPr dirty="0" sz="700" spc="30">
                <a:latin typeface="Calibri"/>
                <a:cs typeface="Calibri"/>
              </a:rPr>
              <a:t> </a:t>
            </a:r>
            <a:r>
              <a:rPr dirty="0" sz="700" spc="-25">
                <a:latin typeface="Calibri"/>
                <a:cs typeface="Calibri"/>
              </a:rPr>
              <a:t>use</a:t>
            </a:r>
            <a:endParaRPr sz="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700">
                <a:latin typeface="Calibri"/>
                <a:cs typeface="Calibri"/>
              </a:rPr>
              <a:t>Bx:</a:t>
            </a:r>
            <a:r>
              <a:rPr dirty="0" sz="700" spc="-3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biologic;</a:t>
            </a:r>
            <a:r>
              <a:rPr dirty="0" sz="700" spc="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IgE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Immunoglobulin</a:t>
            </a:r>
            <a:r>
              <a:rPr dirty="0" sz="700" spc="3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E;</a:t>
            </a:r>
            <a:r>
              <a:rPr dirty="0" sz="700" spc="-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IL5 =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IL5/5R</a:t>
            </a:r>
            <a:r>
              <a:rPr dirty="0" sz="700" spc="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Interleukin</a:t>
            </a:r>
            <a:r>
              <a:rPr dirty="0" sz="700" spc="20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5/5-</a:t>
            </a:r>
            <a:r>
              <a:rPr dirty="0" sz="700">
                <a:latin typeface="Calibri"/>
                <a:cs typeface="Calibri"/>
              </a:rPr>
              <a:t>receptor;</a:t>
            </a:r>
            <a:r>
              <a:rPr dirty="0" sz="700" spc="3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ISAR</a:t>
            </a:r>
            <a:r>
              <a:rPr dirty="0" sz="700" spc="-2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International</a:t>
            </a:r>
            <a:r>
              <a:rPr dirty="0" sz="700" spc="2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Severe</a:t>
            </a:r>
            <a:r>
              <a:rPr dirty="0" sz="700" spc="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Asthma</a:t>
            </a:r>
            <a:r>
              <a:rPr dirty="0" sz="700" spc="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Registry;</a:t>
            </a:r>
            <a:r>
              <a:rPr dirty="0" sz="700" spc="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LTOCS</a:t>
            </a:r>
            <a:r>
              <a:rPr dirty="0" sz="700" spc="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Long-</a:t>
            </a:r>
            <a:r>
              <a:rPr dirty="0" sz="700">
                <a:latin typeface="Calibri"/>
                <a:cs typeface="Calibri"/>
              </a:rPr>
              <a:t>term</a:t>
            </a:r>
            <a:r>
              <a:rPr dirty="0" sz="700" spc="3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oral </a:t>
            </a:r>
            <a:r>
              <a:rPr dirty="0" sz="700" spc="-10">
                <a:latin typeface="Calibri"/>
                <a:cs typeface="Calibri"/>
              </a:rPr>
              <a:t>corticosteroids;</a:t>
            </a:r>
            <a:r>
              <a:rPr dirty="0" sz="700" spc="4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OCS</a:t>
            </a:r>
            <a:r>
              <a:rPr dirty="0" sz="700" spc="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Oral </a:t>
            </a:r>
            <a:r>
              <a:rPr dirty="0" sz="700" spc="-10">
                <a:latin typeface="Calibri"/>
                <a:cs typeface="Calibri"/>
              </a:rPr>
              <a:t>corticosteroids</a:t>
            </a:r>
            <a:r>
              <a:rPr dirty="0" sz="700" spc="50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Pfeffer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P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et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al.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 i="1">
                <a:latin typeface="Calibri"/>
                <a:cs typeface="Calibri"/>
              </a:rPr>
              <a:t>Allergy</a:t>
            </a:r>
            <a:r>
              <a:rPr dirty="0" sz="700">
                <a:latin typeface="Calibri"/>
                <a:cs typeface="Calibri"/>
              </a:rPr>
              <a:t>.</a:t>
            </a:r>
            <a:r>
              <a:rPr dirty="0" sz="700" spc="-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(2023).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doi:</a:t>
            </a:r>
            <a:r>
              <a:rPr dirty="0" sz="700" spc="-10">
                <a:latin typeface="Calibri"/>
                <a:cs typeface="Calibri"/>
              </a:rPr>
              <a:t> 10.1111/all.15711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9309354" y="3164585"/>
            <a:ext cx="576580" cy="694055"/>
          </a:xfrm>
          <a:custGeom>
            <a:avLst/>
            <a:gdLst/>
            <a:ahLst/>
            <a:cxnLst/>
            <a:rect l="l" t="t" r="r" b="b"/>
            <a:pathLst>
              <a:path w="576579" h="694054">
                <a:moveTo>
                  <a:pt x="576072" y="693801"/>
                </a:moveTo>
                <a:lnTo>
                  <a:pt x="576072" y="234696"/>
                </a:lnTo>
              </a:path>
              <a:path w="576579" h="694054">
                <a:moveTo>
                  <a:pt x="576199" y="229615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8475344" y="3155060"/>
            <a:ext cx="595630" cy="704850"/>
            <a:chOff x="8475344" y="3155060"/>
            <a:chExt cx="595630" cy="704850"/>
          </a:xfrm>
        </p:grpSpPr>
        <p:sp>
          <p:nvSpPr>
            <p:cNvPr id="22" name="object 22" descr=""/>
            <p:cNvSpPr/>
            <p:nvPr/>
          </p:nvSpPr>
          <p:spPr>
            <a:xfrm>
              <a:off x="8484869" y="3400805"/>
              <a:ext cx="0" cy="459105"/>
            </a:xfrm>
            <a:custGeom>
              <a:avLst/>
              <a:gdLst/>
              <a:ahLst/>
              <a:cxnLst/>
              <a:rect l="l" t="t" r="r" b="b"/>
              <a:pathLst>
                <a:path w="0" h="459104">
                  <a:moveTo>
                    <a:pt x="0" y="45910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484869" y="3164585"/>
              <a:ext cx="576580" cy="229870"/>
            </a:xfrm>
            <a:custGeom>
              <a:avLst/>
              <a:gdLst/>
              <a:ahLst/>
              <a:cxnLst/>
              <a:rect l="l" t="t" r="r" b="b"/>
              <a:pathLst>
                <a:path w="576579" h="229870">
                  <a:moveTo>
                    <a:pt x="0" y="229615"/>
                  </a:moveTo>
                  <a:lnTo>
                    <a:pt x="576199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/>
          <p:nvPr/>
        </p:nvSpPr>
        <p:spPr>
          <a:xfrm>
            <a:off x="6827519" y="4475988"/>
            <a:ext cx="2234565" cy="607060"/>
          </a:xfrm>
          <a:custGeom>
            <a:avLst/>
            <a:gdLst/>
            <a:ahLst/>
            <a:cxnLst/>
            <a:rect l="l" t="t" r="r" b="b"/>
            <a:pathLst>
              <a:path w="2234565" h="607060">
                <a:moveTo>
                  <a:pt x="2133091" y="0"/>
                </a:moveTo>
                <a:lnTo>
                  <a:pt x="101091" y="0"/>
                </a:lnTo>
                <a:lnTo>
                  <a:pt x="61721" y="7937"/>
                </a:lnTo>
                <a:lnTo>
                  <a:pt x="29590" y="29591"/>
                </a:lnTo>
                <a:lnTo>
                  <a:pt x="7937" y="61722"/>
                </a:lnTo>
                <a:lnTo>
                  <a:pt x="0" y="101092"/>
                </a:lnTo>
                <a:lnTo>
                  <a:pt x="0" y="505460"/>
                </a:lnTo>
                <a:lnTo>
                  <a:pt x="7937" y="544830"/>
                </a:lnTo>
                <a:lnTo>
                  <a:pt x="29590" y="576961"/>
                </a:lnTo>
                <a:lnTo>
                  <a:pt x="61721" y="598614"/>
                </a:lnTo>
                <a:lnTo>
                  <a:pt x="101091" y="606551"/>
                </a:lnTo>
                <a:lnTo>
                  <a:pt x="2133091" y="606551"/>
                </a:lnTo>
                <a:lnTo>
                  <a:pt x="2172461" y="598614"/>
                </a:lnTo>
                <a:lnTo>
                  <a:pt x="2204592" y="576961"/>
                </a:lnTo>
                <a:lnTo>
                  <a:pt x="2226246" y="544830"/>
                </a:lnTo>
                <a:lnTo>
                  <a:pt x="2234183" y="505460"/>
                </a:lnTo>
                <a:lnTo>
                  <a:pt x="2234183" y="101092"/>
                </a:lnTo>
                <a:lnTo>
                  <a:pt x="2226246" y="61722"/>
                </a:lnTo>
                <a:lnTo>
                  <a:pt x="2204592" y="29591"/>
                </a:lnTo>
                <a:lnTo>
                  <a:pt x="2172461" y="7937"/>
                </a:lnTo>
                <a:lnTo>
                  <a:pt x="2133091" y="0"/>
                </a:lnTo>
                <a:close/>
              </a:path>
            </a:pathLst>
          </a:custGeom>
          <a:solidFill>
            <a:srgbClr val="2039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7132446" y="4478528"/>
            <a:ext cx="16243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7040" marR="5080" indent="-43497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Anti-IgE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initiated (n=350)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9308592" y="4475988"/>
            <a:ext cx="2234565" cy="607060"/>
          </a:xfrm>
          <a:custGeom>
            <a:avLst/>
            <a:gdLst/>
            <a:ahLst/>
            <a:cxnLst/>
            <a:rect l="l" t="t" r="r" b="b"/>
            <a:pathLst>
              <a:path w="2234565" h="607060">
                <a:moveTo>
                  <a:pt x="2133091" y="0"/>
                </a:moveTo>
                <a:lnTo>
                  <a:pt x="101091" y="0"/>
                </a:lnTo>
                <a:lnTo>
                  <a:pt x="61721" y="7937"/>
                </a:lnTo>
                <a:lnTo>
                  <a:pt x="29590" y="29591"/>
                </a:lnTo>
                <a:lnTo>
                  <a:pt x="7937" y="61722"/>
                </a:lnTo>
                <a:lnTo>
                  <a:pt x="0" y="101092"/>
                </a:lnTo>
                <a:lnTo>
                  <a:pt x="0" y="505460"/>
                </a:lnTo>
                <a:lnTo>
                  <a:pt x="7937" y="544830"/>
                </a:lnTo>
                <a:lnTo>
                  <a:pt x="29590" y="576961"/>
                </a:lnTo>
                <a:lnTo>
                  <a:pt x="61721" y="598614"/>
                </a:lnTo>
                <a:lnTo>
                  <a:pt x="101091" y="606551"/>
                </a:lnTo>
                <a:lnTo>
                  <a:pt x="2133091" y="606551"/>
                </a:lnTo>
                <a:lnTo>
                  <a:pt x="2172461" y="598614"/>
                </a:lnTo>
                <a:lnTo>
                  <a:pt x="2204592" y="576961"/>
                </a:lnTo>
                <a:lnTo>
                  <a:pt x="2226246" y="544830"/>
                </a:lnTo>
                <a:lnTo>
                  <a:pt x="2234183" y="505460"/>
                </a:lnTo>
                <a:lnTo>
                  <a:pt x="2234183" y="101092"/>
                </a:lnTo>
                <a:lnTo>
                  <a:pt x="2226246" y="61722"/>
                </a:lnTo>
                <a:lnTo>
                  <a:pt x="2204592" y="29591"/>
                </a:lnTo>
                <a:lnTo>
                  <a:pt x="2172461" y="7937"/>
                </a:lnTo>
                <a:lnTo>
                  <a:pt x="213309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9617202" y="4478528"/>
            <a:ext cx="16167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3865" marR="5080" indent="-4318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Anti-IL5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initiated (n=350)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3558" y="1751205"/>
            <a:ext cx="1607760" cy="486001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7834630" y="2387854"/>
            <a:ext cx="2700020" cy="617855"/>
            <a:chOff x="7834630" y="2387854"/>
            <a:chExt cx="2700020" cy="617855"/>
          </a:xfrm>
        </p:grpSpPr>
        <p:sp>
          <p:nvSpPr>
            <p:cNvPr id="30" name="object 30" descr=""/>
            <p:cNvSpPr/>
            <p:nvPr/>
          </p:nvSpPr>
          <p:spPr>
            <a:xfrm>
              <a:off x="7840980" y="2394204"/>
              <a:ext cx="2687320" cy="605155"/>
            </a:xfrm>
            <a:custGeom>
              <a:avLst/>
              <a:gdLst/>
              <a:ahLst/>
              <a:cxnLst/>
              <a:rect l="l" t="t" r="r" b="b"/>
              <a:pathLst>
                <a:path w="2687320" h="605155">
                  <a:moveTo>
                    <a:pt x="2585974" y="0"/>
                  </a:moveTo>
                  <a:lnTo>
                    <a:pt x="100838" y="0"/>
                  </a:lnTo>
                  <a:lnTo>
                    <a:pt x="61561" y="7915"/>
                  </a:lnTo>
                  <a:lnTo>
                    <a:pt x="29511" y="29511"/>
                  </a:lnTo>
                  <a:lnTo>
                    <a:pt x="7915" y="61561"/>
                  </a:lnTo>
                  <a:lnTo>
                    <a:pt x="0" y="100837"/>
                  </a:lnTo>
                  <a:lnTo>
                    <a:pt x="0" y="504190"/>
                  </a:lnTo>
                  <a:lnTo>
                    <a:pt x="7915" y="543466"/>
                  </a:lnTo>
                  <a:lnTo>
                    <a:pt x="29511" y="575516"/>
                  </a:lnTo>
                  <a:lnTo>
                    <a:pt x="61561" y="597112"/>
                  </a:lnTo>
                  <a:lnTo>
                    <a:pt x="100838" y="605028"/>
                  </a:lnTo>
                  <a:lnTo>
                    <a:pt x="2585974" y="605028"/>
                  </a:lnTo>
                  <a:lnTo>
                    <a:pt x="2625197" y="597112"/>
                  </a:lnTo>
                  <a:lnTo>
                    <a:pt x="2657252" y="575516"/>
                  </a:lnTo>
                  <a:lnTo>
                    <a:pt x="2678878" y="543466"/>
                  </a:lnTo>
                  <a:lnTo>
                    <a:pt x="2686812" y="504190"/>
                  </a:lnTo>
                  <a:lnTo>
                    <a:pt x="2686812" y="100837"/>
                  </a:lnTo>
                  <a:lnTo>
                    <a:pt x="2678878" y="61561"/>
                  </a:lnTo>
                  <a:lnTo>
                    <a:pt x="2657252" y="29511"/>
                  </a:lnTo>
                  <a:lnTo>
                    <a:pt x="2625197" y="7915"/>
                  </a:lnTo>
                  <a:lnTo>
                    <a:pt x="258597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840980" y="2394204"/>
              <a:ext cx="2687320" cy="605155"/>
            </a:xfrm>
            <a:custGeom>
              <a:avLst/>
              <a:gdLst/>
              <a:ahLst/>
              <a:cxnLst/>
              <a:rect l="l" t="t" r="r" b="b"/>
              <a:pathLst>
                <a:path w="2687320" h="605155">
                  <a:moveTo>
                    <a:pt x="0" y="100837"/>
                  </a:moveTo>
                  <a:lnTo>
                    <a:pt x="7915" y="61561"/>
                  </a:lnTo>
                  <a:lnTo>
                    <a:pt x="29511" y="29511"/>
                  </a:lnTo>
                  <a:lnTo>
                    <a:pt x="61561" y="7915"/>
                  </a:lnTo>
                  <a:lnTo>
                    <a:pt x="100838" y="0"/>
                  </a:lnTo>
                  <a:lnTo>
                    <a:pt x="2585974" y="0"/>
                  </a:lnTo>
                  <a:lnTo>
                    <a:pt x="2625197" y="7915"/>
                  </a:lnTo>
                  <a:lnTo>
                    <a:pt x="2657252" y="29511"/>
                  </a:lnTo>
                  <a:lnTo>
                    <a:pt x="2678878" y="61561"/>
                  </a:lnTo>
                  <a:lnTo>
                    <a:pt x="2686812" y="100837"/>
                  </a:lnTo>
                  <a:lnTo>
                    <a:pt x="2686812" y="504190"/>
                  </a:lnTo>
                  <a:lnTo>
                    <a:pt x="2678878" y="543466"/>
                  </a:lnTo>
                  <a:lnTo>
                    <a:pt x="2657252" y="575516"/>
                  </a:lnTo>
                  <a:lnTo>
                    <a:pt x="2625197" y="597112"/>
                  </a:lnTo>
                  <a:lnTo>
                    <a:pt x="2585974" y="605028"/>
                  </a:lnTo>
                  <a:lnTo>
                    <a:pt x="100838" y="605028"/>
                  </a:lnTo>
                  <a:lnTo>
                    <a:pt x="61561" y="597112"/>
                  </a:lnTo>
                  <a:lnTo>
                    <a:pt x="29511" y="575516"/>
                  </a:lnTo>
                  <a:lnTo>
                    <a:pt x="7915" y="543466"/>
                  </a:lnTo>
                  <a:lnTo>
                    <a:pt x="0" y="504190"/>
                  </a:lnTo>
                  <a:lnTo>
                    <a:pt x="0" y="100837"/>
                  </a:lnTo>
                  <a:close/>
                </a:path>
              </a:pathLst>
            </a:custGeom>
            <a:ln w="12700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8031226" y="2401315"/>
            <a:ext cx="23056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Adult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severe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asthma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eligible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Anti-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IgE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Anti-IL5/5R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068056" y="4009644"/>
            <a:ext cx="2234565" cy="384175"/>
          </a:xfrm>
          <a:prstGeom prst="rect">
            <a:avLst/>
          </a:prstGeom>
          <a:solidFill>
            <a:srgbClr val="9588A6"/>
          </a:solidFill>
          <a:ln w="12700">
            <a:solidFill>
              <a:srgbClr val="9588A6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204470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1:1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matched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cohort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/>
              <a:t>Associations</a:t>
            </a:r>
            <a:r>
              <a:rPr dirty="0" spc="-85"/>
              <a:t> </a:t>
            </a:r>
            <a:r>
              <a:rPr dirty="0"/>
              <a:t>between</a:t>
            </a:r>
            <a:r>
              <a:rPr dirty="0" spc="-110"/>
              <a:t> </a:t>
            </a:r>
            <a:r>
              <a:rPr dirty="0"/>
              <a:t>biologic</a:t>
            </a:r>
            <a:r>
              <a:rPr dirty="0" spc="-90"/>
              <a:t> </a:t>
            </a:r>
            <a:r>
              <a:rPr dirty="0"/>
              <a:t>therapy</a:t>
            </a:r>
            <a:r>
              <a:rPr dirty="0" spc="-95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/>
              <a:t>outcomes</a:t>
            </a:r>
            <a:r>
              <a:rPr dirty="0" spc="-95"/>
              <a:t> </a:t>
            </a:r>
            <a:r>
              <a:rPr dirty="0" spc="-25"/>
              <a:t>at post-</a:t>
            </a:r>
            <a:r>
              <a:rPr dirty="0" spc="-10"/>
              <a:t>therapy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02208" y="3255264"/>
            <a:ext cx="10186670" cy="1260475"/>
            <a:chOff x="902208" y="3255264"/>
            <a:chExt cx="10186670" cy="1260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208" y="3255264"/>
              <a:ext cx="10186327" cy="12600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83742" y="3434334"/>
              <a:ext cx="6323330" cy="242570"/>
            </a:xfrm>
            <a:custGeom>
              <a:avLst/>
              <a:gdLst/>
              <a:ahLst/>
              <a:cxnLst/>
              <a:rect l="l" t="t" r="r" b="b"/>
              <a:pathLst>
                <a:path w="6323330" h="242570">
                  <a:moveTo>
                    <a:pt x="0" y="242315"/>
                  </a:moveTo>
                  <a:lnTo>
                    <a:pt x="6323076" y="242315"/>
                  </a:lnTo>
                  <a:lnTo>
                    <a:pt x="6323076" y="0"/>
                  </a:lnTo>
                  <a:lnTo>
                    <a:pt x="0" y="0"/>
                  </a:lnTo>
                  <a:lnTo>
                    <a:pt x="0" y="242315"/>
                  </a:lnTo>
                  <a:close/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8739" y="6577685"/>
            <a:ext cx="392112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latin typeface="Calibri"/>
                <a:cs typeface="Calibri"/>
              </a:rPr>
              <a:t>BMI=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body</a:t>
            </a:r>
            <a:r>
              <a:rPr dirty="0" sz="700" spc="-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mass index; IgE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Immunoglobulin</a:t>
            </a:r>
            <a:r>
              <a:rPr dirty="0" sz="700" spc="4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E;</a:t>
            </a:r>
            <a:r>
              <a:rPr dirty="0" sz="700" spc="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IL5/5R</a:t>
            </a:r>
            <a:r>
              <a:rPr dirty="0" sz="700" spc="1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Interleukin</a:t>
            </a:r>
            <a:r>
              <a:rPr dirty="0" sz="700" spc="20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5/5-</a:t>
            </a:r>
            <a:r>
              <a:rPr dirty="0" sz="700">
                <a:latin typeface="Calibri"/>
                <a:cs typeface="Calibri"/>
              </a:rPr>
              <a:t>receptor;</a:t>
            </a:r>
            <a:r>
              <a:rPr dirty="0" sz="700" spc="4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IRR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 </a:t>
            </a:r>
            <a:r>
              <a:rPr dirty="0" sz="700" spc="-10">
                <a:latin typeface="Calibri"/>
                <a:cs typeface="Calibri"/>
              </a:rPr>
              <a:t>incidence</a:t>
            </a:r>
            <a:r>
              <a:rPr dirty="0" sz="700" spc="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rate</a:t>
            </a:r>
            <a:r>
              <a:rPr dirty="0" sz="700" spc="20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ratio</a:t>
            </a:r>
            <a:r>
              <a:rPr dirty="0" sz="700" spc="50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Pfeffer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P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et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al.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 i="1">
                <a:latin typeface="Calibri"/>
                <a:cs typeface="Calibri"/>
              </a:rPr>
              <a:t>Allergy</a:t>
            </a:r>
            <a:r>
              <a:rPr dirty="0" sz="700">
                <a:latin typeface="Calibri"/>
                <a:cs typeface="Calibri"/>
              </a:rPr>
              <a:t>.</a:t>
            </a:r>
            <a:r>
              <a:rPr dirty="0" sz="700" spc="-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(2023).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doi:</a:t>
            </a:r>
            <a:r>
              <a:rPr dirty="0" sz="700" spc="-10">
                <a:latin typeface="Calibri"/>
                <a:cs typeface="Calibri"/>
              </a:rPr>
              <a:t> 10.1111/all.15711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58318"/>
            <a:ext cx="10102215" cy="9531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100"/>
              </a:spcBef>
            </a:pPr>
            <a:r>
              <a:rPr dirty="0"/>
              <a:t>Determining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/>
              <a:t>‘right’</a:t>
            </a:r>
            <a:r>
              <a:rPr dirty="0" spc="-60"/>
              <a:t> </a:t>
            </a:r>
            <a:r>
              <a:rPr dirty="0"/>
              <a:t>biologic</a:t>
            </a:r>
            <a:r>
              <a:rPr dirty="0" spc="-65"/>
              <a:t> </a:t>
            </a:r>
            <a:r>
              <a:rPr dirty="0"/>
              <a:t>when</a:t>
            </a:r>
            <a:r>
              <a:rPr dirty="0" spc="-70"/>
              <a:t> </a:t>
            </a:r>
            <a:r>
              <a:rPr dirty="0"/>
              <a:t>patients</a:t>
            </a:r>
            <a:r>
              <a:rPr dirty="0" spc="-60"/>
              <a:t> </a:t>
            </a:r>
            <a:r>
              <a:rPr dirty="0"/>
              <a:t>are</a:t>
            </a:r>
            <a:r>
              <a:rPr dirty="0" spc="-80"/>
              <a:t> </a:t>
            </a:r>
            <a:r>
              <a:rPr dirty="0"/>
              <a:t>eligible</a:t>
            </a:r>
            <a:r>
              <a:rPr dirty="0" spc="-55"/>
              <a:t> </a:t>
            </a:r>
            <a:r>
              <a:rPr dirty="0" spc="-25"/>
              <a:t>for</a:t>
            </a:r>
          </a:p>
          <a:p>
            <a:pPr marL="12700">
              <a:lnSpc>
                <a:spcPts val="3650"/>
              </a:lnSpc>
            </a:pPr>
            <a:r>
              <a:rPr dirty="0"/>
              <a:t>both</a:t>
            </a:r>
            <a:r>
              <a:rPr dirty="0" spc="-45"/>
              <a:t> </a:t>
            </a:r>
            <a:r>
              <a:rPr dirty="0" spc="-20"/>
              <a:t>Anti-</a:t>
            </a:r>
            <a:r>
              <a:rPr dirty="0"/>
              <a:t>IgE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20"/>
              <a:t>Anti-</a:t>
            </a:r>
            <a:r>
              <a:rPr dirty="0"/>
              <a:t>IL5/5R</a:t>
            </a:r>
            <a:r>
              <a:rPr dirty="0" spc="-30"/>
              <a:t> </a:t>
            </a:r>
            <a:r>
              <a:rPr dirty="0"/>
              <a:t>–</a:t>
            </a:r>
            <a:r>
              <a:rPr dirty="0" spc="-50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matched</a:t>
            </a:r>
            <a:r>
              <a:rPr dirty="0" spc="-45"/>
              <a:t> </a:t>
            </a:r>
            <a:r>
              <a:rPr dirty="0" spc="-10"/>
              <a:t>analysis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880" y="6592011"/>
            <a:ext cx="44119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latin typeface="Calibri"/>
                <a:cs typeface="Calibri"/>
              </a:rPr>
              <a:t>ER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emergency</a:t>
            </a:r>
            <a:r>
              <a:rPr dirty="0" sz="700" spc="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room;</a:t>
            </a:r>
            <a:r>
              <a:rPr dirty="0" sz="700" spc="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IgE</a:t>
            </a:r>
            <a:r>
              <a:rPr dirty="0" sz="700" spc="-2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Immunoglobulin</a:t>
            </a:r>
            <a:r>
              <a:rPr dirty="0" sz="700" spc="3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E;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IL5/5R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10">
                <a:latin typeface="Calibri"/>
                <a:cs typeface="Calibri"/>
              </a:rPr>
              <a:t> Interleukin</a:t>
            </a:r>
            <a:r>
              <a:rPr dirty="0" sz="700" spc="20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5/5-</a:t>
            </a:r>
            <a:r>
              <a:rPr dirty="0" sz="700">
                <a:latin typeface="Calibri"/>
                <a:cs typeface="Calibri"/>
              </a:rPr>
              <a:t>receptor;</a:t>
            </a:r>
            <a:r>
              <a:rPr dirty="0" sz="700" spc="3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LTOCS</a:t>
            </a:r>
            <a:r>
              <a:rPr dirty="0" sz="700" spc="1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Long-</a:t>
            </a:r>
            <a:r>
              <a:rPr dirty="0" sz="700">
                <a:latin typeface="Calibri"/>
                <a:cs typeface="Calibri"/>
              </a:rPr>
              <a:t>term</a:t>
            </a:r>
            <a:r>
              <a:rPr dirty="0" sz="700" spc="3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oral </a:t>
            </a:r>
            <a:r>
              <a:rPr dirty="0" sz="700" spc="-10">
                <a:latin typeface="Calibri"/>
                <a:cs typeface="Calibri"/>
              </a:rPr>
              <a:t>corticosteroids</a:t>
            </a:r>
            <a:r>
              <a:rPr dirty="0" sz="700" spc="50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Pfeffer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P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et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al.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 i="1">
                <a:latin typeface="Calibri"/>
                <a:cs typeface="Calibri"/>
              </a:rPr>
              <a:t>Allergy</a:t>
            </a:r>
            <a:r>
              <a:rPr dirty="0" sz="700">
                <a:latin typeface="Calibri"/>
                <a:cs typeface="Calibri"/>
              </a:rPr>
              <a:t>.</a:t>
            </a:r>
            <a:r>
              <a:rPr dirty="0" sz="700" spc="-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(2023).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doi:</a:t>
            </a:r>
            <a:r>
              <a:rPr dirty="0" sz="700" spc="-10">
                <a:latin typeface="Calibri"/>
                <a:cs typeface="Calibri"/>
              </a:rPr>
              <a:t> 10.1111/all.15711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831848" y="1549908"/>
            <a:ext cx="3845560" cy="2432050"/>
            <a:chOff x="1831848" y="1549908"/>
            <a:chExt cx="3845560" cy="2432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48" y="1769524"/>
              <a:ext cx="3845052" cy="22123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911096" y="1549908"/>
              <a:ext cx="451484" cy="356870"/>
            </a:xfrm>
            <a:custGeom>
              <a:avLst/>
              <a:gdLst/>
              <a:ahLst/>
              <a:cxnLst/>
              <a:rect l="l" t="t" r="r" b="b"/>
              <a:pathLst>
                <a:path w="451485" h="356869">
                  <a:moveTo>
                    <a:pt x="451104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451104" y="356615"/>
                  </a:lnTo>
                  <a:lnTo>
                    <a:pt x="451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05250" y="2216658"/>
              <a:ext cx="1385570" cy="1713230"/>
            </a:xfrm>
            <a:custGeom>
              <a:avLst/>
              <a:gdLst/>
              <a:ahLst/>
              <a:cxnLst/>
              <a:rect l="l" t="t" r="r" b="b"/>
              <a:pathLst>
                <a:path w="1385570" h="1713229">
                  <a:moveTo>
                    <a:pt x="0" y="1712976"/>
                  </a:moveTo>
                  <a:lnTo>
                    <a:pt x="1385315" y="1712976"/>
                  </a:lnTo>
                  <a:lnTo>
                    <a:pt x="1385315" y="0"/>
                  </a:lnTo>
                  <a:lnTo>
                    <a:pt x="0" y="0"/>
                  </a:lnTo>
                  <a:lnTo>
                    <a:pt x="0" y="1712976"/>
                  </a:lnTo>
                  <a:close/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6710" y="4024054"/>
            <a:ext cx="3239712" cy="209401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850251" y="3865626"/>
            <a:ext cx="743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LTOCS</a:t>
            </a:r>
            <a:r>
              <a:rPr dirty="0" sz="1200" spc="-20" b="1">
                <a:latin typeface="Calibri"/>
                <a:cs typeface="Calibri"/>
              </a:rPr>
              <a:t> dose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736840" y="5937300"/>
            <a:ext cx="3600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libri"/>
                <a:cs typeface="Calibri"/>
              </a:rPr>
              <a:t>(n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=</a:t>
            </a:r>
            <a:r>
              <a:rPr dirty="0" sz="850" spc="-10">
                <a:latin typeface="Calibri"/>
                <a:cs typeface="Calibri"/>
              </a:rPr>
              <a:t> </a:t>
            </a:r>
            <a:r>
              <a:rPr dirty="0" sz="850" spc="-25">
                <a:latin typeface="Calibri"/>
                <a:cs typeface="Calibri"/>
              </a:rPr>
              <a:t>61)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288273" y="4130802"/>
            <a:ext cx="1385570" cy="2042160"/>
          </a:xfrm>
          <a:prstGeom prst="rect">
            <a:avLst/>
          </a:prstGeom>
          <a:ln w="28575">
            <a:solidFill>
              <a:srgbClr val="EC7C3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850">
              <a:latin typeface="Times New Roman"/>
              <a:cs typeface="Times New Roman"/>
            </a:endParaRPr>
          </a:p>
          <a:p>
            <a:pPr marL="702945">
              <a:lnSpc>
                <a:spcPct val="100000"/>
              </a:lnSpc>
            </a:pPr>
            <a:r>
              <a:rPr dirty="0" sz="850">
                <a:latin typeface="Calibri"/>
                <a:cs typeface="Calibri"/>
              </a:rPr>
              <a:t>(n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=</a:t>
            </a:r>
            <a:r>
              <a:rPr dirty="0" sz="850" spc="-10">
                <a:latin typeface="Calibri"/>
                <a:cs typeface="Calibri"/>
              </a:rPr>
              <a:t> </a:t>
            </a:r>
            <a:r>
              <a:rPr dirty="0" sz="850" spc="-25">
                <a:latin typeface="Calibri"/>
                <a:cs typeface="Calibri"/>
              </a:rPr>
              <a:t>49)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029967" y="4085844"/>
            <a:ext cx="3423285" cy="2105025"/>
            <a:chOff x="2029967" y="4085844"/>
            <a:chExt cx="3423285" cy="210502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9967" y="4154452"/>
              <a:ext cx="3422904" cy="199933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051303" y="4085844"/>
              <a:ext cx="451484" cy="358140"/>
            </a:xfrm>
            <a:custGeom>
              <a:avLst/>
              <a:gdLst/>
              <a:ahLst/>
              <a:cxnLst/>
              <a:rect l="l" t="t" r="r" b="b"/>
              <a:pathLst>
                <a:path w="451485" h="358139">
                  <a:moveTo>
                    <a:pt x="451104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451104" y="358139"/>
                  </a:lnTo>
                  <a:lnTo>
                    <a:pt x="451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05250" y="4463034"/>
              <a:ext cx="1385570" cy="1713230"/>
            </a:xfrm>
            <a:custGeom>
              <a:avLst/>
              <a:gdLst/>
              <a:ahLst/>
              <a:cxnLst/>
              <a:rect l="l" t="t" r="r" b="b"/>
              <a:pathLst>
                <a:path w="1385570" h="1713229">
                  <a:moveTo>
                    <a:pt x="0" y="1712976"/>
                  </a:moveTo>
                  <a:lnTo>
                    <a:pt x="1385315" y="1712976"/>
                  </a:lnTo>
                  <a:lnTo>
                    <a:pt x="1385315" y="0"/>
                  </a:lnTo>
                  <a:lnTo>
                    <a:pt x="0" y="0"/>
                  </a:lnTo>
                  <a:lnTo>
                    <a:pt x="0" y="1712976"/>
                  </a:lnTo>
                  <a:close/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6554723" y="1729739"/>
            <a:ext cx="3423285" cy="2103120"/>
            <a:chOff x="6554723" y="1729739"/>
            <a:chExt cx="3423285" cy="2103120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4723" y="1836585"/>
              <a:ext cx="3422904" cy="199627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658355" y="1729739"/>
              <a:ext cx="451484" cy="356870"/>
            </a:xfrm>
            <a:custGeom>
              <a:avLst/>
              <a:gdLst/>
              <a:ahLst/>
              <a:cxnLst/>
              <a:rect l="l" t="t" r="r" b="b"/>
              <a:pathLst>
                <a:path w="451484" h="356869">
                  <a:moveTo>
                    <a:pt x="451103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451103" y="356615"/>
                  </a:lnTo>
                  <a:lnTo>
                    <a:pt x="451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288273" y="2087117"/>
              <a:ext cx="1385570" cy="1713230"/>
            </a:xfrm>
            <a:custGeom>
              <a:avLst/>
              <a:gdLst/>
              <a:ahLst/>
              <a:cxnLst/>
              <a:rect l="l" t="t" r="r" b="b"/>
              <a:pathLst>
                <a:path w="1385570" h="1713229">
                  <a:moveTo>
                    <a:pt x="0" y="1712975"/>
                  </a:moveTo>
                  <a:lnTo>
                    <a:pt x="1385316" y="1712975"/>
                  </a:lnTo>
                  <a:lnTo>
                    <a:pt x="1385316" y="0"/>
                  </a:lnTo>
                  <a:lnTo>
                    <a:pt x="0" y="0"/>
                  </a:lnTo>
                  <a:lnTo>
                    <a:pt x="0" y="1712975"/>
                  </a:lnTo>
                  <a:close/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Conclusions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18385" y="1636267"/>
            <a:ext cx="8494395" cy="63373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dirty="0" sz="2100">
                <a:latin typeface="Calibri"/>
                <a:cs typeface="Calibri"/>
              </a:rPr>
              <a:t>In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real-</a:t>
            </a:r>
            <a:r>
              <a:rPr dirty="0" sz="2100">
                <a:latin typeface="Calibri"/>
                <a:cs typeface="Calibri"/>
              </a:rPr>
              <a:t>life,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both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anti-</a:t>
            </a:r>
            <a:r>
              <a:rPr dirty="0" sz="2100">
                <a:latin typeface="Calibri"/>
                <a:cs typeface="Calibri"/>
              </a:rPr>
              <a:t>IgE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anti-</a:t>
            </a:r>
            <a:r>
              <a:rPr dirty="0" sz="2100">
                <a:latin typeface="Calibri"/>
                <a:cs typeface="Calibri"/>
              </a:rPr>
              <a:t>IL5/5R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improve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asthma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outcomes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patients </a:t>
            </a:r>
            <a:r>
              <a:rPr dirty="0" sz="2100">
                <a:latin typeface="Calibri"/>
                <a:cs typeface="Calibri"/>
              </a:rPr>
              <a:t>eligible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for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both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biologic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classes.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739" y="6580428"/>
            <a:ext cx="3570604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latin typeface="Calibri"/>
                <a:cs typeface="Calibri"/>
              </a:rPr>
              <a:t>IgE</a:t>
            </a:r>
            <a:r>
              <a:rPr dirty="0" sz="700" spc="-2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 </a:t>
            </a:r>
            <a:r>
              <a:rPr dirty="0" sz="700" spc="-10">
                <a:latin typeface="Calibri"/>
                <a:cs typeface="Calibri"/>
              </a:rPr>
              <a:t>Immunoglobulin</a:t>
            </a:r>
            <a:r>
              <a:rPr dirty="0" sz="700" spc="3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E;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IL5/5R</a:t>
            </a:r>
            <a:r>
              <a:rPr dirty="0" sz="700" spc="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Interleukin</a:t>
            </a:r>
            <a:r>
              <a:rPr dirty="0" sz="700" spc="2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5/5-</a:t>
            </a:r>
            <a:r>
              <a:rPr dirty="0" sz="700">
                <a:latin typeface="Calibri"/>
                <a:cs typeface="Calibri"/>
              </a:rPr>
              <a:t>receptor;</a:t>
            </a:r>
            <a:r>
              <a:rPr dirty="0" sz="700" spc="3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LTOCS</a:t>
            </a:r>
            <a:r>
              <a:rPr dirty="0" sz="700" spc="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Long-</a:t>
            </a:r>
            <a:r>
              <a:rPr dirty="0" sz="700">
                <a:latin typeface="Calibri"/>
                <a:cs typeface="Calibri"/>
              </a:rPr>
              <a:t>term</a:t>
            </a:r>
            <a:r>
              <a:rPr dirty="0" sz="700" spc="3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oral </a:t>
            </a:r>
            <a:r>
              <a:rPr dirty="0" sz="700" spc="-10">
                <a:latin typeface="Calibri"/>
                <a:cs typeface="Calibri"/>
              </a:rPr>
              <a:t>corticosteroids</a:t>
            </a:r>
            <a:r>
              <a:rPr dirty="0" sz="700" spc="50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Pfeffer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P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et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al.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 i="1">
                <a:latin typeface="Calibri"/>
                <a:cs typeface="Calibri"/>
              </a:rPr>
              <a:t>Allergy</a:t>
            </a:r>
            <a:r>
              <a:rPr dirty="0" sz="700">
                <a:latin typeface="Calibri"/>
                <a:cs typeface="Calibri"/>
              </a:rPr>
              <a:t>.</a:t>
            </a:r>
            <a:r>
              <a:rPr dirty="0" sz="700" spc="-1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(2023).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doi:</a:t>
            </a:r>
            <a:r>
              <a:rPr dirty="0" sz="700" spc="-10">
                <a:latin typeface="Calibri"/>
                <a:cs typeface="Calibri"/>
              </a:rPr>
              <a:t> 10.1111/all.15711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56976" y="1638792"/>
            <a:ext cx="835025" cy="744855"/>
            <a:chOff x="1056976" y="1638792"/>
            <a:chExt cx="835025" cy="7448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6976" y="1638792"/>
              <a:ext cx="834999" cy="74423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74115" y="1657730"/>
              <a:ext cx="753745" cy="659765"/>
            </a:xfrm>
            <a:custGeom>
              <a:avLst/>
              <a:gdLst/>
              <a:ahLst/>
              <a:cxnLst/>
              <a:rect l="l" t="t" r="r" b="b"/>
              <a:pathLst>
                <a:path w="753744" h="659764">
                  <a:moveTo>
                    <a:pt x="178892" y="273227"/>
                  </a:moveTo>
                  <a:lnTo>
                    <a:pt x="175920" y="258597"/>
                  </a:lnTo>
                  <a:lnTo>
                    <a:pt x="167830" y="246608"/>
                  </a:lnTo>
                  <a:lnTo>
                    <a:pt x="155854" y="238518"/>
                  </a:lnTo>
                  <a:lnTo>
                    <a:pt x="141224" y="235546"/>
                  </a:lnTo>
                  <a:lnTo>
                    <a:pt x="0" y="235546"/>
                  </a:lnTo>
                  <a:lnTo>
                    <a:pt x="0" y="631228"/>
                  </a:lnTo>
                  <a:lnTo>
                    <a:pt x="141224" y="631228"/>
                  </a:lnTo>
                  <a:lnTo>
                    <a:pt x="155854" y="628256"/>
                  </a:lnTo>
                  <a:lnTo>
                    <a:pt x="167830" y="620153"/>
                  </a:lnTo>
                  <a:lnTo>
                    <a:pt x="175920" y="608177"/>
                  </a:lnTo>
                  <a:lnTo>
                    <a:pt x="178892" y="593547"/>
                  </a:lnTo>
                  <a:lnTo>
                    <a:pt x="178892" y="273227"/>
                  </a:lnTo>
                  <a:close/>
                </a:path>
                <a:path w="753744" h="659764">
                  <a:moveTo>
                    <a:pt x="753224" y="320332"/>
                  </a:moveTo>
                  <a:lnTo>
                    <a:pt x="748766" y="298386"/>
                  </a:lnTo>
                  <a:lnTo>
                    <a:pt x="736638" y="280416"/>
                  </a:lnTo>
                  <a:lnTo>
                    <a:pt x="718667" y="268262"/>
                  </a:lnTo>
                  <a:lnTo>
                    <a:pt x="696734" y="263804"/>
                  </a:lnTo>
                  <a:lnTo>
                    <a:pt x="517842" y="263804"/>
                  </a:lnTo>
                  <a:lnTo>
                    <a:pt x="507212" y="261658"/>
                  </a:lnTo>
                  <a:lnTo>
                    <a:pt x="498424" y="255803"/>
                  </a:lnTo>
                  <a:lnTo>
                    <a:pt x="492290" y="247116"/>
                  </a:lnTo>
                  <a:lnTo>
                    <a:pt x="489597" y="236486"/>
                  </a:lnTo>
                  <a:lnTo>
                    <a:pt x="504075" y="188556"/>
                  </a:lnTo>
                  <a:lnTo>
                    <a:pt x="513562" y="136728"/>
                  </a:lnTo>
                  <a:lnTo>
                    <a:pt x="517842" y="56540"/>
                  </a:lnTo>
                  <a:lnTo>
                    <a:pt x="501243" y="16611"/>
                  </a:lnTo>
                  <a:lnTo>
                    <a:pt x="461352" y="0"/>
                  </a:lnTo>
                  <a:lnTo>
                    <a:pt x="439420" y="4470"/>
                  </a:lnTo>
                  <a:lnTo>
                    <a:pt x="421449" y="16611"/>
                  </a:lnTo>
                  <a:lnTo>
                    <a:pt x="409321" y="34594"/>
                  </a:lnTo>
                  <a:lnTo>
                    <a:pt x="404863" y="56540"/>
                  </a:lnTo>
                  <a:lnTo>
                    <a:pt x="395617" y="114058"/>
                  </a:lnTo>
                  <a:lnTo>
                    <a:pt x="371754" y="163664"/>
                  </a:lnTo>
                  <a:lnTo>
                    <a:pt x="339039" y="205066"/>
                  </a:lnTo>
                  <a:lnTo>
                    <a:pt x="303276" y="237959"/>
                  </a:lnTo>
                  <a:lnTo>
                    <a:pt x="270217" y="262051"/>
                  </a:lnTo>
                  <a:lnTo>
                    <a:pt x="235381" y="282651"/>
                  </a:lnTo>
                  <a:lnTo>
                    <a:pt x="235381" y="584123"/>
                  </a:lnTo>
                  <a:lnTo>
                    <a:pt x="269506" y="591959"/>
                  </a:lnTo>
                  <a:lnTo>
                    <a:pt x="297522" y="610654"/>
                  </a:lnTo>
                  <a:lnTo>
                    <a:pt x="328256" y="632968"/>
                  </a:lnTo>
                  <a:lnTo>
                    <a:pt x="370509" y="651649"/>
                  </a:lnTo>
                  <a:lnTo>
                    <a:pt x="433108" y="659498"/>
                  </a:lnTo>
                  <a:lnTo>
                    <a:pt x="602576" y="659498"/>
                  </a:lnTo>
                  <a:lnTo>
                    <a:pt x="624522" y="655027"/>
                  </a:lnTo>
                  <a:lnTo>
                    <a:pt x="642480" y="642886"/>
                  </a:lnTo>
                  <a:lnTo>
                    <a:pt x="654621" y="624916"/>
                  </a:lnTo>
                  <a:lnTo>
                    <a:pt x="659079" y="602970"/>
                  </a:lnTo>
                  <a:lnTo>
                    <a:pt x="658050" y="592048"/>
                  </a:lnTo>
                  <a:lnTo>
                    <a:pt x="655078" y="582002"/>
                  </a:lnTo>
                  <a:lnTo>
                    <a:pt x="650341" y="573024"/>
                  </a:lnTo>
                  <a:lnTo>
                    <a:pt x="644004" y="565277"/>
                  </a:lnTo>
                  <a:lnTo>
                    <a:pt x="649655" y="565277"/>
                  </a:lnTo>
                  <a:lnTo>
                    <a:pt x="671588" y="560819"/>
                  </a:lnTo>
                  <a:lnTo>
                    <a:pt x="689559" y="548678"/>
                  </a:lnTo>
                  <a:lnTo>
                    <a:pt x="701700" y="530707"/>
                  </a:lnTo>
                  <a:lnTo>
                    <a:pt x="706158" y="508749"/>
                  </a:lnTo>
                  <a:lnTo>
                    <a:pt x="705104" y="497674"/>
                  </a:lnTo>
                  <a:lnTo>
                    <a:pt x="702030" y="487210"/>
                  </a:lnTo>
                  <a:lnTo>
                    <a:pt x="697014" y="477621"/>
                  </a:lnTo>
                  <a:lnTo>
                    <a:pt x="690143" y="469188"/>
                  </a:lnTo>
                  <a:lnTo>
                    <a:pt x="707783" y="461975"/>
                  </a:lnTo>
                  <a:lnTo>
                    <a:pt x="721804" y="449643"/>
                  </a:lnTo>
                  <a:lnTo>
                    <a:pt x="731062" y="433412"/>
                  </a:lnTo>
                  <a:lnTo>
                    <a:pt x="734402" y="414540"/>
                  </a:lnTo>
                  <a:lnTo>
                    <a:pt x="733196" y="402767"/>
                  </a:lnTo>
                  <a:lnTo>
                    <a:pt x="729691" y="391693"/>
                  </a:lnTo>
                  <a:lnTo>
                    <a:pt x="724065" y="381685"/>
                  </a:lnTo>
                  <a:lnTo>
                    <a:pt x="716508" y="373087"/>
                  </a:lnTo>
                  <a:lnTo>
                    <a:pt x="731380" y="365112"/>
                  </a:lnTo>
                  <a:lnTo>
                    <a:pt x="742988" y="353072"/>
                  </a:lnTo>
                  <a:lnTo>
                    <a:pt x="750531" y="337845"/>
                  </a:lnTo>
                  <a:lnTo>
                    <a:pt x="753224" y="32033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1066052" y="3160016"/>
            <a:ext cx="817244" cy="817244"/>
            <a:chOff x="1066052" y="3160016"/>
            <a:chExt cx="817244" cy="81724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052" y="3160016"/>
              <a:ext cx="816846" cy="81684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74116" y="3168149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4" h="753745">
                  <a:moveTo>
                    <a:pt x="376616" y="0"/>
                  </a:moveTo>
                  <a:lnTo>
                    <a:pt x="282462" y="282647"/>
                  </a:lnTo>
                  <a:lnTo>
                    <a:pt x="0" y="282647"/>
                  </a:lnTo>
                  <a:lnTo>
                    <a:pt x="216554" y="471068"/>
                  </a:lnTo>
                  <a:lnTo>
                    <a:pt x="131815" y="753700"/>
                  </a:lnTo>
                  <a:lnTo>
                    <a:pt x="376617" y="584121"/>
                  </a:lnTo>
                  <a:lnTo>
                    <a:pt x="621418" y="753700"/>
                  </a:lnTo>
                  <a:lnTo>
                    <a:pt x="536679" y="471068"/>
                  </a:lnTo>
                  <a:lnTo>
                    <a:pt x="753233" y="282647"/>
                  </a:lnTo>
                  <a:lnTo>
                    <a:pt x="470771" y="282647"/>
                  </a:lnTo>
                  <a:lnTo>
                    <a:pt x="37661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1111433" y="4673700"/>
            <a:ext cx="726440" cy="908050"/>
            <a:chOff x="1111433" y="4673700"/>
            <a:chExt cx="726440" cy="9080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1433" y="4673700"/>
              <a:ext cx="726086" cy="90760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130609" y="4689516"/>
              <a:ext cx="640715" cy="829310"/>
            </a:xfrm>
            <a:custGeom>
              <a:avLst/>
              <a:gdLst/>
              <a:ahLst/>
              <a:cxnLst/>
              <a:rect l="l" t="t" r="r" b="b"/>
              <a:pathLst>
                <a:path w="640714" h="829310">
                  <a:moveTo>
                    <a:pt x="103569" y="0"/>
                  </a:moveTo>
                  <a:lnTo>
                    <a:pt x="67791" y="19784"/>
                  </a:lnTo>
                  <a:lnTo>
                    <a:pt x="48621" y="26084"/>
                  </a:lnTo>
                  <a:lnTo>
                    <a:pt x="33071" y="38390"/>
                  </a:lnTo>
                  <a:lnTo>
                    <a:pt x="22641" y="55289"/>
                  </a:lnTo>
                  <a:lnTo>
                    <a:pt x="18830" y="75368"/>
                  </a:lnTo>
                  <a:lnTo>
                    <a:pt x="18830" y="307142"/>
                  </a:lnTo>
                  <a:lnTo>
                    <a:pt x="11121" y="313074"/>
                  </a:lnTo>
                  <a:lnTo>
                    <a:pt x="5178" y="320685"/>
                  </a:lnTo>
                  <a:lnTo>
                    <a:pt x="1353" y="329532"/>
                  </a:lnTo>
                  <a:lnTo>
                    <a:pt x="0" y="339173"/>
                  </a:lnTo>
                  <a:lnTo>
                    <a:pt x="5829" y="386926"/>
                  </a:lnTo>
                  <a:lnTo>
                    <a:pt x="5884" y="387382"/>
                  </a:lnTo>
                  <a:lnTo>
                    <a:pt x="22597" y="431221"/>
                  </a:lnTo>
                  <a:lnTo>
                    <a:pt x="48724" y="469302"/>
                  </a:lnTo>
                  <a:lnTo>
                    <a:pt x="82855" y="500239"/>
                  </a:lnTo>
                  <a:lnTo>
                    <a:pt x="123577" y="522644"/>
                  </a:lnTo>
                  <a:lnTo>
                    <a:pt x="169477" y="535132"/>
                  </a:lnTo>
                  <a:lnTo>
                    <a:pt x="169477" y="631226"/>
                  </a:lnTo>
                  <a:lnTo>
                    <a:pt x="174624" y="675950"/>
                  </a:lnTo>
                  <a:lnTo>
                    <a:pt x="174698" y="676596"/>
                  </a:lnTo>
                  <a:lnTo>
                    <a:pt x="189571" y="718240"/>
                  </a:lnTo>
                  <a:lnTo>
                    <a:pt x="212909" y="754973"/>
                  </a:lnTo>
                  <a:lnTo>
                    <a:pt x="243527" y="785609"/>
                  </a:lnTo>
                  <a:lnTo>
                    <a:pt x="280239" y="808961"/>
                  </a:lnTo>
                  <a:lnTo>
                    <a:pt x="321859" y="823842"/>
                  </a:lnTo>
                  <a:lnTo>
                    <a:pt x="367201" y="829066"/>
                  </a:lnTo>
                  <a:lnTo>
                    <a:pt x="412543" y="823842"/>
                  </a:lnTo>
                  <a:lnTo>
                    <a:pt x="454163" y="808961"/>
                  </a:lnTo>
                  <a:lnTo>
                    <a:pt x="490875" y="785609"/>
                  </a:lnTo>
                  <a:lnTo>
                    <a:pt x="503935" y="772542"/>
                  </a:lnTo>
                  <a:lnTo>
                    <a:pt x="367201" y="772542"/>
                  </a:lnTo>
                  <a:lnTo>
                    <a:pt x="322504" y="765352"/>
                  </a:lnTo>
                  <a:lnTo>
                    <a:pt x="283728" y="745319"/>
                  </a:lnTo>
                  <a:lnTo>
                    <a:pt x="253177" y="714750"/>
                  </a:lnTo>
                  <a:lnTo>
                    <a:pt x="233156" y="675950"/>
                  </a:lnTo>
                  <a:lnTo>
                    <a:pt x="225970" y="631226"/>
                  </a:lnTo>
                  <a:lnTo>
                    <a:pt x="225970" y="535132"/>
                  </a:lnTo>
                  <a:lnTo>
                    <a:pt x="271870" y="522644"/>
                  </a:lnTo>
                  <a:lnTo>
                    <a:pt x="312592" y="500239"/>
                  </a:lnTo>
                  <a:lnTo>
                    <a:pt x="346723" y="469302"/>
                  </a:lnTo>
                  <a:lnTo>
                    <a:pt x="351974" y="461647"/>
                  </a:lnTo>
                  <a:lnTo>
                    <a:pt x="197723" y="461647"/>
                  </a:lnTo>
                  <a:lnTo>
                    <a:pt x="149999" y="452050"/>
                  </a:lnTo>
                  <a:lnTo>
                    <a:pt x="111102" y="425847"/>
                  </a:lnTo>
                  <a:lnTo>
                    <a:pt x="84915" y="386926"/>
                  </a:lnTo>
                  <a:lnTo>
                    <a:pt x="75323" y="339173"/>
                  </a:lnTo>
                  <a:lnTo>
                    <a:pt x="74040" y="329532"/>
                  </a:lnTo>
                  <a:lnTo>
                    <a:pt x="73969" y="329002"/>
                  </a:lnTo>
                  <a:lnTo>
                    <a:pt x="70144" y="319978"/>
                  </a:lnTo>
                  <a:lnTo>
                    <a:pt x="64201" y="312544"/>
                  </a:lnTo>
                  <a:lnTo>
                    <a:pt x="56492" y="307142"/>
                  </a:lnTo>
                  <a:lnTo>
                    <a:pt x="56492" y="67831"/>
                  </a:lnTo>
                  <a:lnTo>
                    <a:pt x="61200" y="61236"/>
                  </a:lnTo>
                  <a:lnTo>
                    <a:pt x="67791" y="58410"/>
                  </a:lnTo>
                  <a:lnTo>
                    <a:pt x="134144" y="58410"/>
                  </a:lnTo>
                  <a:lnTo>
                    <a:pt x="138259" y="52316"/>
                  </a:lnTo>
                  <a:lnTo>
                    <a:pt x="141231" y="37684"/>
                  </a:lnTo>
                  <a:lnTo>
                    <a:pt x="138259" y="23052"/>
                  </a:lnTo>
                  <a:lnTo>
                    <a:pt x="130168" y="11069"/>
                  </a:lnTo>
                  <a:lnTo>
                    <a:pt x="118192" y="2973"/>
                  </a:lnTo>
                  <a:lnTo>
                    <a:pt x="103569" y="0"/>
                  </a:lnTo>
                  <a:close/>
                </a:path>
                <a:path w="640714" h="829310">
                  <a:moveTo>
                    <a:pt x="536679" y="207279"/>
                  </a:moveTo>
                  <a:lnTo>
                    <a:pt x="496266" y="215390"/>
                  </a:lnTo>
                  <a:lnTo>
                    <a:pt x="463356" y="237544"/>
                  </a:lnTo>
                  <a:lnTo>
                    <a:pt x="441215" y="270473"/>
                  </a:lnTo>
                  <a:lnTo>
                    <a:pt x="433109" y="310910"/>
                  </a:lnTo>
                  <a:lnTo>
                    <a:pt x="438788" y="344664"/>
                  </a:lnTo>
                  <a:lnTo>
                    <a:pt x="454529" y="373914"/>
                  </a:lnTo>
                  <a:lnTo>
                    <a:pt x="478391" y="396627"/>
                  </a:lnTo>
                  <a:lnTo>
                    <a:pt x="508432" y="410774"/>
                  </a:lnTo>
                  <a:lnTo>
                    <a:pt x="508432" y="631226"/>
                  </a:lnTo>
                  <a:lnTo>
                    <a:pt x="501247" y="675950"/>
                  </a:lnTo>
                  <a:lnTo>
                    <a:pt x="481226" y="714750"/>
                  </a:lnTo>
                  <a:lnTo>
                    <a:pt x="450674" y="745319"/>
                  </a:lnTo>
                  <a:lnTo>
                    <a:pt x="411898" y="765352"/>
                  </a:lnTo>
                  <a:lnTo>
                    <a:pt x="367201" y="772542"/>
                  </a:lnTo>
                  <a:lnTo>
                    <a:pt x="503935" y="772542"/>
                  </a:lnTo>
                  <a:lnTo>
                    <a:pt x="521493" y="754974"/>
                  </a:lnTo>
                  <a:lnTo>
                    <a:pt x="544831" y="718240"/>
                  </a:lnTo>
                  <a:lnTo>
                    <a:pt x="559704" y="676596"/>
                  </a:lnTo>
                  <a:lnTo>
                    <a:pt x="564925" y="631226"/>
                  </a:lnTo>
                  <a:lnTo>
                    <a:pt x="564925" y="410774"/>
                  </a:lnTo>
                  <a:lnTo>
                    <a:pt x="594966" y="396627"/>
                  </a:lnTo>
                  <a:lnTo>
                    <a:pt x="615735" y="376858"/>
                  </a:lnTo>
                  <a:lnTo>
                    <a:pt x="536679" y="376858"/>
                  </a:lnTo>
                  <a:lnTo>
                    <a:pt x="510889" y="371720"/>
                  </a:lnTo>
                  <a:lnTo>
                    <a:pt x="489955" y="357662"/>
                  </a:lnTo>
                  <a:lnTo>
                    <a:pt x="475905" y="336715"/>
                  </a:lnTo>
                  <a:lnTo>
                    <a:pt x="470771" y="310910"/>
                  </a:lnTo>
                  <a:lnTo>
                    <a:pt x="475905" y="285105"/>
                  </a:lnTo>
                  <a:lnTo>
                    <a:pt x="489955" y="264158"/>
                  </a:lnTo>
                  <a:lnTo>
                    <a:pt x="510889" y="250100"/>
                  </a:lnTo>
                  <a:lnTo>
                    <a:pt x="536679" y="244963"/>
                  </a:lnTo>
                  <a:lnTo>
                    <a:pt x="614990" y="244963"/>
                  </a:lnTo>
                  <a:lnTo>
                    <a:pt x="610001" y="237544"/>
                  </a:lnTo>
                  <a:lnTo>
                    <a:pt x="577091" y="215390"/>
                  </a:lnTo>
                  <a:lnTo>
                    <a:pt x="536679" y="207279"/>
                  </a:lnTo>
                  <a:close/>
                </a:path>
                <a:path w="640714" h="829310">
                  <a:moveTo>
                    <a:pt x="373398" y="58410"/>
                  </a:moveTo>
                  <a:lnTo>
                    <a:pt x="327656" y="58410"/>
                  </a:lnTo>
                  <a:lnTo>
                    <a:pt x="334247" y="61236"/>
                  </a:lnTo>
                  <a:lnTo>
                    <a:pt x="338955" y="67831"/>
                  </a:lnTo>
                  <a:lnTo>
                    <a:pt x="338955" y="307142"/>
                  </a:lnTo>
                  <a:lnTo>
                    <a:pt x="331246" y="313074"/>
                  </a:lnTo>
                  <a:lnTo>
                    <a:pt x="325302" y="320685"/>
                  </a:lnTo>
                  <a:lnTo>
                    <a:pt x="321477" y="329532"/>
                  </a:lnTo>
                  <a:lnTo>
                    <a:pt x="320124" y="339173"/>
                  </a:lnTo>
                  <a:lnTo>
                    <a:pt x="310532" y="386927"/>
                  </a:lnTo>
                  <a:lnTo>
                    <a:pt x="284345" y="425847"/>
                  </a:lnTo>
                  <a:lnTo>
                    <a:pt x="245448" y="452050"/>
                  </a:lnTo>
                  <a:lnTo>
                    <a:pt x="197723" y="461647"/>
                  </a:lnTo>
                  <a:lnTo>
                    <a:pt x="351974" y="461647"/>
                  </a:lnTo>
                  <a:lnTo>
                    <a:pt x="372850" y="431221"/>
                  </a:lnTo>
                  <a:lnTo>
                    <a:pt x="389563" y="387382"/>
                  </a:lnTo>
                  <a:lnTo>
                    <a:pt x="395447" y="339174"/>
                  </a:lnTo>
                  <a:lnTo>
                    <a:pt x="394164" y="329532"/>
                  </a:lnTo>
                  <a:lnTo>
                    <a:pt x="394094" y="329002"/>
                  </a:lnTo>
                  <a:lnTo>
                    <a:pt x="390269" y="319978"/>
                  </a:lnTo>
                  <a:lnTo>
                    <a:pt x="384325" y="312544"/>
                  </a:lnTo>
                  <a:lnTo>
                    <a:pt x="376616" y="307142"/>
                  </a:lnTo>
                  <a:lnTo>
                    <a:pt x="376616" y="75368"/>
                  </a:lnTo>
                  <a:lnTo>
                    <a:pt x="373398" y="58410"/>
                  </a:lnTo>
                  <a:close/>
                </a:path>
                <a:path w="640714" h="829310">
                  <a:moveTo>
                    <a:pt x="614990" y="244963"/>
                  </a:moveTo>
                  <a:lnTo>
                    <a:pt x="536679" y="244963"/>
                  </a:lnTo>
                  <a:lnTo>
                    <a:pt x="562468" y="250100"/>
                  </a:lnTo>
                  <a:lnTo>
                    <a:pt x="583403" y="264158"/>
                  </a:lnTo>
                  <a:lnTo>
                    <a:pt x="597452" y="285105"/>
                  </a:lnTo>
                  <a:lnTo>
                    <a:pt x="602587" y="310910"/>
                  </a:lnTo>
                  <a:lnTo>
                    <a:pt x="597452" y="336715"/>
                  </a:lnTo>
                  <a:lnTo>
                    <a:pt x="583403" y="357662"/>
                  </a:lnTo>
                  <a:lnTo>
                    <a:pt x="562468" y="371720"/>
                  </a:lnTo>
                  <a:lnTo>
                    <a:pt x="536679" y="376858"/>
                  </a:lnTo>
                  <a:lnTo>
                    <a:pt x="615735" y="376858"/>
                  </a:lnTo>
                  <a:lnTo>
                    <a:pt x="618828" y="373914"/>
                  </a:lnTo>
                  <a:lnTo>
                    <a:pt x="634570" y="344664"/>
                  </a:lnTo>
                  <a:lnTo>
                    <a:pt x="640248" y="310910"/>
                  </a:lnTo>
                  <a:lnTo>
                    <a:pt x="632142" y="270473"/>
                  </a:lnTo>
                  <a:lnTo>
                    <a:pt x="614990" y="244963"/>
                  </a:lnTo>
                  <a:close/>
                </a:path>
                <a:path w="640714" h="829310">
                  <a:moveTo>
                    <a:pt x="134144" y="58410"/>
                  </a:moveTo>
                  <a:lnTo>
                    <a:pt x="67791" y="58410"/>
                  </a:lnTo>
                  <a:lnTo>
                    <a:pt x="72175" y="65432"/>
                  </a:lnTo>
                  <a:lnTo>
                    <a:pt x="78147" y="70775"/>
                  </a:lnTo>
                  <a:lnTo>
                    <a:pt x="85533" y="74176"/>
                  </a:lnTo>
                  <a:lnTo>
                    <a:pt x="94154" y="75368"/>
                  </a:lnTo>
                  <a:lnTo>
                    <a:pt x="103569" y="75368"/>
                  </a:lnTo>
                  <a:lnTo>
                    <a:pt x="118192" y="72394"/>
                  </a:lnTo>
                  <a:lnTo>
                    <a:pt x="130168" y="64298"/>
                  </a:lnTo>
                  <a:lnTo>
                    <a:pt x="134144" y="58410"/>
                  </a:lnTo>
                  <a:close/>
                </a:path>
                <a:path w="640714" h="829310">
                  <a:moveTo>
                    <a:pt x="301293" y="0"/>
                  </a:moveTo>
                  <a:lnTo>
                    <a:pt x="257188" y="23052"/>
                  </a:lnTo>
                  <a:lnTo>
                    <a:pt x="254216" y="37684"/>
                  </a:lnTo>
                  <a:lnTo>
                    <a:pt x="257188" y="52316"/>
                  </a:lnTo>
                  <a:lnTo>
                    <a:pt x="265279" y="64298"/>
                  </a:lnTo>
                  <a:lnTo>
                    <a:pt x="277254" y="72394"/>
                  </a:lnTo>
                  <a:lnTo>
                    <a:pt x="291878" y="75368"/>
                  </a:lnTo>
                  <a:lnTo>
                    <a:pt x="301293" y="75368"/>
                  </a:lnTo>
                  <a:lnTo>
                    <a:pt x="309517" y="74043"/>
                  </a:lnTo>
                  <a:lnTo>
                    <a:pt x="316946" y="70422"/>
                  </a:lnTo>
                  <a:lnTo>
                    <a:pt x="323140" y="65034"/>
                  </a:lnTo>
                  <a:lnTo>
                    <a:pt x="327656" y="58410"/>
                  </a:lnTo>
                  <a:lnTo>
                    <a:pt x="373398" y="58410"/>
                  </a:lnTo>
                  <a:lnTo>
                    <a:pt x="372806" y="55289"/>
                  </a:lnTo>
                  <a:lnTo>
                    <a:pt x="362376" y="38390"/>
                  </a:lnTo>
                  <a:lnTo>
                    <a:pt x="346825" y="26084"/>
                  </a:lnTo>
                  <a:lnTo>
                    <a:pt x="327656" y="19784"/>
                  </a:lnTo>
                  <a:lnTo>
                    <a:pt x="323669" y="11923"/>
                  </a:lnTo>
                  <a:lnTo>
                    <a:pt x="317652" y="5652"/>
                  </a:lnTo>
                  <a:lnTo>
                    <a:pt x="310046" y="1501"/>
                  </a:lnTo>
                  <a:lnTo>
                    <a:pt x="301293" y="0"/>
                  </a:lnTo>
                  <a:close/>
                </a:path>
              </a:pathLst>
            </a:custGeom>
            <a:solidFill>
              <a:srgbClr val="9588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211" y="4953322"/>
              <a:ext cx="94154" cy="9421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318385" y="3354070"/>
            <a:ext cx="8144509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solidFill>
                  <a:srgbClr val="EC7C30"/>
                </a:solidFill>
                <a:latin typeface="Calibri"/>
                <a:cs typeface="Calibri"/>
              </a:rPr>
              <a:t>Anti-</a:t>
            </a:r>
            <a:r>
              <a:rPr dirty="0" sz="2100" b="1">
                <a:solidFill>
                  <a:srgbClr val="EC7C30"/>
                </a:solidFill>
                <a:latin typeface="Calibri"/>
                <a:cs typeface="Calibri"/>
              </a:rPr>
              <a:t>IL5/5R</a:t>
            </a:r>
            <a:r>
              <a:rPr dirty="0" sz="2100" spc="-70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EC7C30"/>
                </a:solidFill>
                <a:latin typeface="Calibri"/>
                <a:cs typeface="Calibri"/>
              </a:rPr>
              <a:t>was</a:t>
            </a:r>
            <a:r>
              <a:rPr dirty="0" sz="2100" spc="-40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EC7C30"/>
                </a:solidFill>
                <a:latin typeface="Calibri"/>
                <a:cs typeface="Calibri"/>
              </a:rPr>
              <a:t>superior</a:t>
            </a:r>
            <a:r>
              <a:rPr dirty="0" sz="21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reducing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asthma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exacerbations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40">
                <a:latin typeface="Calibri"/>
                <a:cs typeface="Calibri"/>
              </a:rPr>
              <a:t>LTOCS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use.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18385" y="4753178"/>
            <a:ext cx="8409940" cy="634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dirty="0" sz="2100">
                <a:latin typeface="Calibri"/>
                <a:cs typeface="Calibri"/>
              </a:rPr>
              <a:t>These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findings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can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9588A6"/>
                </a:solidFill>
                <a:latin typeface="Calibri"/>
                <a:cs typeface="Calibri"/>
              </a:rPr>
              <a:t>assist</a:t>
            </a:r>
            <a:r>
              <a:rPr dirty="0" sz="2100" spc="-55" b="1">
                <a:solidFill>
                  <a:srgbClr val="9588A6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9588A6"/>
                </a:solidFill>
                <a:latin typeface="Calibri"/>
                <a:cs typeface="Calibri"/>
              </a:rPr>
              <a:t>treatment</a:t>
            </a:r>
            <a:r>
              <a:rPr dirty="0" sz="2100" spc="-20" b="1">
                <a:solidFill>
                  <a:srgbClr val="9588A6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9588A6"/>
                </a:solidFill>
                <a:latin typeface="Calibri"/>
                <a:cs typeface="Calibri"/>
              </a:rPr>
              <a:t>decisions</a:t>
            </a:r>
            <a:r>
              <a:rPr dirty="0" sz="2100" spc="-50" b="1">
                <a:solidFill>
                  <a:srgbClr val="9588A6"/>
                </a:solidFill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add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growing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body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of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</a:pPr>
            <a:r>
              <a:rPr dirty="0" sz="2100" spc="-10">
                <a:latin typeface="Calibri"/>
                <a:cs typeface="Calibri"/>
              </a:rPr>
              <a:t>robust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real-</a:t>
            </a:r>
            <a:r>
              <a:rPr dirty="0" sz="2100">
                <a:latin typeface="Calibri"/>
                <a:cs typeface="Calibri"/>
              </a:rPr>
              <a:t>life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data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on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biologics.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0163" y="5848603"/>
            <a:ext cx="17875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i="1">
                <a:solidFill>
                  <a:srgbClr val="293D76"/>
                </a:solidFill>
                <a:latin typeface="Arial"/>
                <a:cs typeface="Arial"/>
              </a:rPr>
              <a:t>Thank</a:t>
            </a:r>
            <a:r>
              <a:rPr dirty="0" sz="2800" spc="-65" i="1">
                <a:solidFill>
                  <a:srgbClr val="293D76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293D76"/>
                </a:solidFill>
                <a:latin typeface="Arial"/>
                <a:cs typeface="Arial"/>
              </a:rPr>
              <a:t>you!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15112" y="1348739"/>
            <a:ext cx="11677015" cy="5321935"/>
            <a:chOff x="515112" y="1348739"/>
            <a:chExt cx="11677015" cy="53219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" y="6505955"/>
              <a:ext cx="11676888" cy="1646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024" y="1348739"/>
              <a:ext cx="6437376" cy="41605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solidFill>
                  <a:srgbClr val="FFFFFF"/>
                </a:solidFill>
              </a:rPr>
              <a:t>Recap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41BDA2721B41837B8BA28E55ACAF" ma:contentTypeVersion="20" ma:contentTypeDescription="Create a new document." ma:contentTypeScope="" ma:versionID="81ba27eebadeb43cb7d70786a59d7827">
  <xsd:schema xmlns:xsd="http://www.w3.org/2001/XMLSchema" xmlns:xs="http://www.w3.org/2001/XMLSchema" xmlns:p="http://schemas.microsoft.com/office/2006/metadata/properties" xmlns:ns2="45fb3224-858f-4285-b885-596f231a21c4" xmlns:ns3="2f033571-d360-456b-af5c-15748b9eebf1" targetNamespace="http://schemas.microsoft.com/office/2006/metadata/properties" ma:root="true" ma:fieldsID="552b9d3c7b5cf9f7eb65250a6663d295" ns2:_="" ns3:_="">
    <xsd:import namespace="45fb3224-858f-4285-b885-596f231a21c4"/>
    <xsd:import namespace="2f033571-d360-456b-af5c-15748b9eeb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Status" minOccurs="0"/>
                <xsd:element ref="ns3:ProjectLead" minOccurs="0"/>
                <xsd:element ref="ns3:ProjectCode" minOccurs="0"/>
                <xsd:element ref="ns3:Uploaded_x003f_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224-858f-4285-b885-596f231a2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d70a7d1-828f-4c33-bf04-e2adf9cef425}" ma:internalName="TaxCatchAll" ma:showField="CatchAllData" ma:web="45fb3224-858f-4285-b885-596f231a2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33571-d360-456b-af5c-15748b9ee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d13bda-c4fe-452c-9652-5df425202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21" nillable="true" ma:displayName="Current Status" ma:format="Dropdown" ma:internalName="Status">
      <xsd:simpleType>
        <xsd:restriction base="dms:Choice">
          <xsd:enumeration value="0 - Proposal (Collaborative)"/>
          <xsd:enumeration value="1 - Protocol"/>
          <xsd:enumeration value="2 - Ethics"/>
          <xsd:enumeration value="3 - Data"/>
          <xsd:enumeration value="4 - Analysis"/>
          <xsd:enumeration value="5 - Study Report"/>
          <xsd:enumeration value="6.1 - Kickoff"/>
          <xsd:enumeration value="6.2 - Outline"/>
          <xsd:enumeration value="6.3 - MS 1st Draft"/>
          <xsd:enumeration value="6.4 - MS 2nd Draft"/>
          <xsd:enumeration value="6.5 - MS Final Draft"/>
          <xsd:enumeration value="6.6 - Submission"/>
          <xsd:enumeration value="6.7 - Resubmission"/>
          <xsd:enumeration value="6.8 - Accepted"/>
          <xsd:enumeration value="6.9 Article Proof"/>
          <xsd:enumeration value="7 - Published"/>
        </xsd:restriction>
      </xsd:simpleType>
    </xsd:element>
    <xsd:element name="ProjectLead" ma:index="22" nillable="true" ma:displayName="Project Lead" ma:format="Dropdown" ma:list="UserInfo" ma:SharePointGroup="0" ma:internalName="ProjectLea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Code" ma:index="23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Uploaded_x003f_" ma:index="24" nillable="true" ma:displayName="Uploaded?" ma:format="Dropdown" ma:internalName="Uploaded_x003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ploaded"/>
                    <xsd:enumeration value="Pui Yee to Upload"/>
                    <xsd:enumeration value="Pui Yee to move to completed"/>
                    <xsd:enumeration value="Pui Yee to double check/organise"/>
                    <xsd:enumeration value="Team to upload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f033571-d360-456b-af5c-15748b9eebf1" xsi:nil="true"/>
    <TaxCatchAll xmlns="45fb3224-858f-4285-b885-596f231a21c4" xsi:nil="true"/>
    <ProjectCode xmlns="2f033571-d360-456b-af5c-15748b9eebf1" xsi:nil="true"/>
    <lcf76f155ced4ddcb4097134ff3c332f xmlns="2f033571-d360-456b-af5c-15748b9eebf1">
      <Terms xmlns="http://schemas.microsoft.com/office/infopath/2007/PartnerControls"/>
    </lcf76f155ced4ddcb4097134ff3c332f>
    <Uploaded_x003f_ xmlns="2f033571-d360-456b-af5c-15748b9eebf1" xsi:nil="true"/>
    <ProjectLead xmlns="2f033571-d360-456b-af5c-15748b9eebf1">
      <UserInfo>
        <DisplayName/>
        <AccountId xsi:nil="true"/>
        <AccountType/>
      </UserInfo>
    </ProjectLead>
  </documentManagement>
</p:properties>
</file>

<file path=customXml/itemProps1.xml><?xml version="1.0" encoding="utf-8"?>
<ds:datastoreItem xmlns:ds="http://schemas.openxmlformats.org/officeDocument/2006/customXml" ds:itemID="{00E0332D-335E-422E-8DFE-ACCCE0C9F6A8}"/>
</file>

<file path=customXml/itemProps2.xml><?xml version="1.0" encoding="utf-8"?>
<ds:datastoreItem xmlns:ds="http://schemas.openxmlformats.org/officeDocument/2006/customXml" ds:itemID="{3D9E1E3C-35BA-4C40-9D49-53DA3071E113}"/>
</file>

<file path=customXml/itemProps3.xml><?xml version="1.0" encoding="utf-8"?>
<ds:datastoreItem xmlns:ds="http://schemas.openxmlformats.org/officeDocument/2006/customXml" ds:itemID="{9ABE9972-7E26-481E-8238-16AEB3CCB0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Alberch</dc:creator>
  <dcterms:created xsi:type="dcterms:W3CDTF">2024-09-16T02:21:45Z</dcterms:created>
  <dcterms:modified xsi:type="dcterms:W3CDTF">2024-09-16T02:21:45Z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2024-09-16T00:00:00Z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0x010100876141BDA2721B41837B8BA28E55ACAF</vt:lpwstr>
  </property>
</Properties>
</file>