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ustomXml" Target="../customXml/item1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7376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7376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7376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7376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0496"/>
            <a:ext cx="12192000" cy="60960"/>
          </a:xfrm>
          <a:custGeom>
            <a:avLst/>
            <a:gdLst/>
            <a:ahLst/>
            <a:cxnLst/>
            <a:rect l="l" t="t" r="r" b="b"/>
            <a:pathLst>
              <a:path w="12192000" h="60959">
                <a:moveTo>
                  <a:pt x="12192000" y="0"/>
                </a:moveTo>
                <a:lnTo>
                  <a:pt x="0" y="0"/>
                </a:lnTo>
                <a:lnTo>
                  <a:pt x="0" y="60960"/>
                </a:lnTo>
                <a:lnTo>
                  <a:pt x="12192000" y="609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008888"/>
            <a:ext cx="12192000" cy="60960"/>
          </a:xfrm>
          <a:custGeom>
            <a:avLst/>
            <a:gdLst/>
            <a:ahLst/>
            <a:cxnLst/>
            <a:rect l="l" t="t" r="r" b="b"/>
            <a:pathLst>
              <a:path w="12192000" h="60959">
                <a:moveTo>
                  <a:pt x="12192000" y="0"/>
                </a:moveTo>
                <a:lnTo>
                  <a:pt x="0" y="0"/>
                </a:lnTo>
                <a:lnTo>
                  <a:pt x="0" y="60960"/>
                </a:lnTo>
                <a:lnTo>
                  <a:pt x="12192000" y="609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737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16442" y="179927"/>
            <a:ext cx="857857" cy="26331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00816" y="6336791"/>
            <a:ext cx="672083" cy="3337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100" y="70484"/>
            <a:ext cx="11182273" cy="8194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7376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51550" y="2619120"/>
            <a:ext cx="6042025" cy="1851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www.sciencedirect.com/science/article/pii/S2213219821003111?via%3Dihub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s://www.sciencedirect.com/science/article/pii/S2213219821003111?via%3Dihub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ciencedirect.com/science/article/pii/S2213219821003111?via%3Dihub" TargetMode="External"/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ciencedirect.com/science/article/pii/S2213219821003111?via%3Dihub" TargetMode="External"/><Relationship Id="rId3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ciencedirect.com/science/article/pii/S2213219821003111?via%3Dihub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s://www.sciencedirect.com/science/article/pii/S2213219821003111?via%3Dihub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hyperlink" Target="https://www.sciencedirect.com/science/article/pii/S2213219821003111?via%3Dihub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s://www.sciencedirect.com/science/article/pii/S2213219821003111?via%3Dihub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2721864"/>
            <a:ext cx="12192000" cy="1632585"/>
          </a:xfrm>
          <a:custGeom>
            <a:avLst/>
            <a:gdLst/>
            <a:ahLst/>
            <a:cxnLst/>
            <a:rect l="l" t="t" r="r" b="b"/>
            <a:pathLst>
              <a:path w="12192000" h="1632585">
                <a:moveTo>
                  <a:pt x="12192000" y="0"/>
                </a:moveTo>
                <a:lnTo>
                  <a:pt x="0" y="0"/>
                </a:lnTo>
                <a:lnTo>
                  <a:pt x="0" y="1632204"/>
                </a:lnTo>
                <a:lnTo>
                  <a:pt x="12192000" y="163220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737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5732" y="1394496"/>
            <a:ext cx="3244437" cy="9746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7611" y="5731764"/>
            <a:ext cx="1645919" cy="81838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51536" y="4641341"/>
            <a:ext cx="11764010" cy="758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Eve</a:t>
            </a:r>
            <a:r>
              <a:rPr dirty="0" sz="1600" spc="-2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Denton,</a:t>
            </a:r>
            <a:r>
              <a:rPr dirty="0" sz="1600" spc="-1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David</a:t>
            </a:r>
            <a:r>
              <a:rPr dirty="0" sz="1600" spc="-4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B.</a:t>
            </a:r>
            <a:r>
              <a:rPr dirty="0" sz="1600" spc="-2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Price,</a:t>
            </a:r>
            <a:r>
              <a:rPr dirty="0" sz="1600" spc="-2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Trung</a:t>
            </a:r>
            <a:r>
              <a:rPr dirty="0" sz="1600" spc="-3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N.</a:t>
            </a:r>
            <a:r>
              <a:rPr dirty="0" sz="1600" spc="-3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Tran,</a:t>
            </a:r>
            <a:r>
              <a:rPr dirty="0" sz="1600" spc="-3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G.</a:t>
            </a:r>
            <a:r>
              <a:rPr dirty="0" sz="1600" spc="-3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Walter</a:t>
            </a:r>
            <a:r>
              <a:rPr dirty="0" sz="1600" spc="-2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Canonica,</a:t>
            </a:r>
            <a:r>
              <a:rPr dirty="0" sz="1600" spc="-4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Andrew</a:t>
            </a:r>
            <a:r>
              <a:rPr dirty="0" sz="1600" spc="-2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B97504"/>
                </a:solidFill>
                <a:latin typeface="Calibri"/>
                <a:cs typeface="Calibri"/>
              </a:rPr>
              <a:t>Menzies-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Gow, J.</a:t>
            </a:r>
            <a:r>
              <a:rPr dirty="0" sz="1600" spc="-3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Mark</a:t>
            </a:r>
            <a:r>
              <a:rPr dirty="0" sz="1600" spc="-3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FitzGerald,</a:t>
            </a:r>
            <a:r>
              <a:rPr dirty="0" sz="1600" spc="-3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Mohsen</a:t>
            </a:r>
            <a:r>
              <a:rPr dirty="0" sz="1600" spc="-1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Sadatsafavi,</a:t>
            </a:r>
            <a:r>
              <a:rPr dirty="0" sz="1600" spc="-5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Luis</a:t>
            </a:r>
            <a:r>
              <a:rPr dirty="0" sz="1600" spc="-3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Perez</a:t>
            </a:r>
            <a:r>
              <a:rPr dirty="0" sz="1600" spc="-1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B97504"/>
                </a:solidFill>
                <a:latin typeface="Calibri"/>
                <a:cs typeface="Calibri"/>
              </a:rPr>
              <a:t>de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Llano,</a:t>
            </a:r>
            <a:r>
              <a:rPr dirty="0" sz="1600" spc="-4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George Christoff,</a:t>
            </a:r>
            <a:r>
              <a:rPr dirty="0" sz="1600" spc="-2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Anna</a:t>
            </a:r>
            <a:r>
              <a:rPr dirty="0" sz="1600" spc="-4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Quinton,</a:t>
            </a:r>
            <a:r>
              <a:rPr dirty="0" sz="1600" spc="-3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Chin</a:t>
            </a:r>
            <a:r>
              <a:rPr dirty="0" sz="1600" spc="-4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Kook</a:t>
            </a:r>
            <a:r>
              <a:rPr dirty="0" sz="1600" spc="-1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Rhee, Guy</a:t>
            </a:r>
            <a:r>
              <a:rPr dirty="0" sz="1600" spc="-2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Brusselle,</a:t>
            </a:r>
            <a:r>
              <a:rPr dirty="0" sz="1600" spc="-1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Charlotte</a:t>
            </a:r>
            <a:r>
              <a:rPr dirty="0" sz="1600" spc="-3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Ulrik,</a:t>
            </a:r>
            <a:r>
              <a:rPr dirty="0" sz="1600" spc="-2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Njira</a:t>
            </a:r>
            <a:r>
              <a:rPr dirty="0" sz="1600" spc="-3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Lugogo,</a:t>
            </a:r>
            <a:r>
              <a:rPr dirty="0" sz="1600" spc="-1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Fiona</a:t>
            </a:r>
            <a:r>
              <a:rPr dirty="0" sz="1600" spc="-2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B97504"/>
                </a:solidFill>
                <a:latin typeface="Calibri"/>
                <a:cs typeface="Calibri"/>
              </a:rPr>
              <a:t>Hore-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Lacy,</a:t>
            </a:r>
            <a:r>
              <a:rPr dirty="0" sz="1600" spc="-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Isha</a:t>
            </a:r>
            <a:r>
              <a:rPr dirty="0" sz="1600" spc="-4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Chaudhry,</a:t>
            </a:r>
            <a:r>
              <a:rPr dirty="0" sz="1600" spc="-3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B97504"/>
                </a:solidFill>
                <a:latin typeface="Calibri"/>
                <a:cs typeface="Calibri"/>
              </a:rPr>
              <a:t>Lakmini</a:t>
            </a:r>
            <a:endParaRPr sz="1600">
              <a:latin typeface="Calibri"/>
              <a:cs typeface="Calibri"/>
            </a:endParaRPr>
          </a:p>
          <a:p>
            <a:pPr marL="3475354">
              <a:lnSpc>
                <a:spcPct val="100000"/>
              </a:lnSpc>
              <a:spcBef>
                <a:spcPts val="10"/>
              </a:spcBef>
            </a:pP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Bulathsinhala,</a:t>
            </a:r>
            <a:r>
              <a:rPr dirty="0" sz="1600" spc="-6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Ruth</a:t>
            </a:r>
            <a:r>
              <a:rPr dirty="0" sz="1600" spc="-3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B.</a:t>
            </a:r>
            <a:r>
              <a:rPr dirty="0" sz="1600" spc="-2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Murray,</a:t>
            </a:r>
            <a:r>
              <a:rPr dirty="0" sz="1600" spc="-3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Victoria</a:t>
            </a:r>
            <a:r>
              <a:rPr dirty="0" sz="1600" spc="-2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A.</a:t>
            </a:r>
            <a:r>
              <a:rPr dirty="0" sz="1600" spc="-3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Carter,</a:t>
            </a:r>
            <a:r>
              <a:rPr dirty="0" sz="1600" spc="-15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B97504"/>
                </a:solidFill>
                <a:latin typeface="Calibri"/>
                <a:cs typeface="Calibri"/>
              </a:rPr>
              <a:t>Mark</a:t>
            </a:r>
            <a:r>
              <a:rPr dirty="0" sz="1600" spc="-30">
                <a:solidFill>
                  <a:srgbClr val="B97504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B97504"/>
                </a:solidFill>
                <a:latin typeface="Calibri"/>
                <a:cs typeface="Calibri"/>
              </a:rPr>
              <a:t>Hew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831594" y="3105658"/>
            <a:ext cx="845947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51585" marR="5080" indent="-123952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Cluster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Inflammatory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Biomarker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Expression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Asthma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Registry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62213" y="6494475"/>
            <a:ext cx="3488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4"/>
              </a:rPr>
              <a:t>Denton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4"/>
              </a:rPr>
              <a:t>E.,</a:t>
            </a:r>
            <a:r>
              <a:rPr dirty="0" sz="1200" spc="5">
                <a:solidFill>
                  <a:srgbClr val="073762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4"/>
              </a:rPr>
              <a:t>et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4"/>
              </a:rPr>
              <a:t>al.</a:t>
            </a:r>
            <a:r>
              <a:rPr dirty="0" sz="1200" spc="10">
                <a:solidFill>
                  <a:srgbClr val="073762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200" i="1">
                <a:solidFill>
                  <a:srgbClr val="073762"/>
                </a:solidFill>
                <a:latin typeface="Arial"/>
                <a:cs typeface="Arial"/>
                <a:hlinkClick r:id="rId4"/>
              </a:rPr>
              <a:t>JACI</a:t>
            </a:r>
            <a:r>
              <a:rPr dirty="0" sz="1200" spc="5" i="1">
                <a:solidFill>
                  <a:srgbClr val="073762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200" i="1">
                <a:solidFill>
                  <a:srgbClr val="073762"/>
                </a:solidFill>
                <a:latin typeface="Arial"/>
                <a:cs typeface="Arial"/>
                <a:hlinkClick r:id="rId4"/>
              </a:rPr>
              <a:t>In Pract</a:t>
            </a:r>
            <a:r>
              <a:rPr dirty="0" sz="1200" spc="5" i="1">
                <a:solidFill>
                  <a:srgbClr val="073762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  <a:hlinkClick r:id="rId4"/>
              </a:rPr>
              <a:t>2021:Article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4"/>
              </a:rPr>
              <a:t>In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  <a:hlinkClick r:id="rId4"/>
              </a:rPr>
              <a:t>press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1406" y="1120394"/>
            <a:ext cx="11341735" cy="5550535"/>
            <a:chOff x="431406" y="1120394"/>
            <a:chExt cx="11341735" cy="5550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406" y="2101710"/>
              <a:ext cx="10795889" cy="451993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15518" y="1133094"/>
              <a:ext cx="1793875" cy="935990"/>
            </a:xfrm>
            <a:custGeom>
              <a:avLst/>
              <a:gdLst/>
              <a:ahLst/>
              <a:cxnLst/>
              <a:rect l="l" t="t" r="r" b="b"/>
              <a:pathLst>
                <a:path w="1793875" h="935989">
                  <a:moveTo>
                    <a:pt x="1637792" y="0"/>
                  </a:moveTo>
                  <a:lnTo>
                    <a:pt x="155956" y="0"/>
                  </a:lnTo>
                  <a:lnTo>
                    <a:pt x="106662" y="7953"/>
                  </a:lnTo>
                  <a:lnTo>
                    <a:pt x="63850" y="30097"/>
                  </a:lnTo>
                  <a:lnTo>
                    <a:pt x="30090" y="63861"/>
                  </a:lnTo>
                  <a:lnTo>
                    <a:pt x="7950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0" y="829064"/>
                  </a:lnTo>
                  <a:lnTo>
                    <a:pt x="30090" y="871874"/>
                  </a:lnTo>
                  <a:lnTo>
                    <a:pt x="63850" y="905638"/>
                  </a:lnTo>
                  <a:lnTo>
                    <a:pt x="106662" y="927782"/>
                  </a:lnTo>
                  <a:lnTo>
                    <a:pt x="155956" y="935735"/>
                  </a:lnTo>
                  <a:lnTo>
                    <a:pt x="1637792" y="935735"/>
                  </a:lnTo>
                  <a:lnTo>
                    <a:pt x="1687076" y="927782"/>
                  </a:lnTo>
                  <a:lnTo>
                    <a:pt x="1729886" y="905638"/>
                  </a:lnTo>
                  <a:lnTo>
                    <a:pt x="1763650" y="871874"/>
                  </a:lnTo>
                  <a:lnTo>
                    <a:pt x="1785794" y="829064"/>
                  </a:lnTo>
                  <a:lnTo>
                    <a:pt x="1793748" y="779779"/>
                  </a:lnTo>
                  <a:lnTo>
                    <a:pt x="1793748" y="155955"/>
                  </a:lnTo>
                  <a:lnTo>
                    <a:pt x="1785794" y="106671"/>
                  </a:lnTo>
                  <a:lnTo>
                    <a:pt x="1763650" y="63861"/>
                  </a:lnTo>
                  <a:lnTo>
                    <a:pt x="1729886" y="30097"/>
                  </a:lnTo>
                  <a:lnTo>
                    <a:pt x="1687076" y="7953"/>
                  </a:lnTo>
                  <a:lnTo>
                    <a:pt x="1637792" y="0"/>
                  </a:lnTo>
                  <a:close/>
                </a:path>
              </a:pathLst>
            </a:custGeom>
            <a:solidFill>
              <a:srgbClr val="F742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15518" y="1133094"/>
              <a:ext cx="1793875" cy="935990"/>
            </a:xfrm>
            <a:custGeom>
              <a:avLst/>
              <a:gdLst/>
              <a:ahLst/>
              <a:cxnLst/>
              <a:rect l="l" t="t" r="r" b="b"/>
              <a:pathLst>
                <a:path w="1793875" h="935989">
                  <a:moveTo>
                    <a:pt x="0" y="155955"/>
                  </a:moveTo>
                  <a:lnTo>
                    <a:pt x="7950" y="106671"/>
                  </a:lnTo>
                  <a:lnTo>
                    <a:pt x="30090" y="63861"/>
                  </a:lnTo>
                  <a:lnTo>
                    <a:pt x="63850" y="30097"/>
                  </a:lnTo>
                  <a:lnTo>
                    <a:pt x="106662" y="7953"/>
                  </a:lnTo>
                  <a:lnTo>
                    <a:pt x="155956" y="0"/>
                  </a:lnTo>
                  <a:lnTo>
                    <a:pt x="1637792" y="0"/>
                  </a:lnTo>
                  <a:lnTo>
                    <a:pt x="1687076" y="7953"/>
                  </a:lnTo>
                  <a:lnTo>
                    <a:pt x="1729886" y="30097"/>
                  </a:lnTo>
                  <a:lnTo>
                    <a:pt x="1763650" y="63861"/>
                  </a:lnTo>
                  <a:lnTo>
                    <a:pt x="1785794" y="106671"/>
                  </a:lnTo>
                  <a:lnTo>
                    <a:pt x="1793748" y="155955"/>
                  </a:lnTo>
                  <a:lnTo>
                    <a:pt x="1793748" y="779779"/>
                  </a:lnTo>
                  <a:lnTo>
                    <a:pt x="1785794" y="829064"/>
                  </a:lnTo>
                  <a:lnTo>
                    <a:pt x="1763650" y="871874"/>
                  </a:lnTo>
                  <a:lnTo>
                    <a:pt x="1729886" y="905638"/>
                  </a:lnTo>
                  <a:lnTo>
                    <a:pt x="1687076" y="927782"/>
                  </a:lnTo>
                  <a:lnTo>
                    <a:pt x="1637792" y="935735"/>
                  </a:lnTo>
                  <a:lnTo>
                    <a:pt x="155956" y="935735"/>
                  </a:lnTo>
                  <a:lnTo>
                    <a:pt x="106662" y="927782"/>
                  </a:lnTo>
                  <a:lnTo>
                    <a:pt x="63850" y="905638"/>
                  </a:lnTo>
                  <a:lnTo>
                    <a:pt x="30090" y="871874"/>
                  </a:lnTo>
                  <a:lnTo>
                    <a:pt x="7950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25400">
              <a:solidFill>
                <a:srgbClr val="032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7538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/>
              <a:t>Clinical</a:t>
            </a:r>
            <a:r>
              <a:rPr dirty="0" spc="-65"/>
              <a:t> </a:t>
            </a:r>
            <a:r>
              <a:rPr dirty="0" spc="-10"/>
              <a:t>Characteristics</a:t>
            </a:r>
            <a:r>
              <a:rPr dirty="0" spc="-35"/>
              <a:t> </a:t>
            </a:r>
            <a:r>
              <a:rPr dirty="0"/>
              <a:t>Associated</a:t>
            </a:r>
            <a:r>
              <a:rPr dirty="0" spc="-35"/>
              <a:t> </a:t>
            </a:r>
            <a:r>
              <a:rPr dirty="0"/>
              <a:t>With</a:t>
            </a:r>
            <a:r>
              <a:rPr dirty="0" spc="-70"/>
              <a:t> </a:t>
            </a:r>
            <a:r>
              <a:rPr dirty="0"/>
              <a:t>Each</a:t>
            </a:r>
            <a:r>
              <a:rPr dirty="0" spc="-45"/>
              <a:t> </a:t>
            </a:r>
            <a:r>
              <a:rPr dirty="0"/>
              <a:t>Patient</a:t>
            </a:r>
            <a:r>
              <a:rPr dirty="0" spc="-50"/>
              <a:t> </a:t>
            </a:r>
            <a:r>
              <a:rPr dirty="0" spc="-10"/>
              <a:t>Subgroup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839216" y="1154938"/>
            <a:ext cx="116459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9179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Cluster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eos</a:t>
            </a:r>
            <a:endParaRPr sz="14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FeNO</a:t>
            </a:r>
            <a:endParaRPr sz="1400">
              <a:latin typeface="Arial"/>
              <a:cs typeface="Arial"/>
            </a:endParaRPr>
          </a:p>
          <a:p>
            <a:pPr marL="186690" indent="-173990">
              <a:lnSpc>
                <a:spcPct val="100000"/>
              </a:lnSpc>
              <a:buChar char="•"/>
              <a:tabLst>
                <a:tab pos="18669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IgE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827273" y="1131061"/>
            <a:ext cx="1714500" cy="961390"/>
            <a:chOff x="2827273" y="1131061"/>
            <a:chExt cx="1714500" cy="961390"/>
          </a:xfrm>
        </p:grpSpPr>
        <p:sp>
          <p:nvSpPr>
            <p:cNvPr id="9" name="object 9" descr=""/>
            <p:cNvSpPr/>
            <p:nvPr/>
          </p:nvSpPr>
          <p:spPr>
            <a:xfrm>
              <a:off x="2839973" y="1143761"/>
              <a:ext cx="1689100" cy="935990"/>
            </a:xfrm>
            <a:custGeom>
              <a:avLst/>
              <a:gdLst/>
              <a:ahLst/>
              <a:cxnLst/>
              <a:rect l="l" t="t" r="r" b="b"/>
              <a:pathLst>
                <a:path w="1689100" h="935989">
                  <a:moveTo>
                    <a:pt x="1532636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6"/>
                  </a:lnTo>
                  <a:lnTo>
                    <a:pt x="1532636" y="935736"/>
                  </a:lnTo>
                  <a:lnTo>
                    <a:pt x="1581920" y="927782"/>
                  </a:lnTo>
                  <a:lnTo>
                    <a:pt x="1624730" y="905638"/>
                  </a:lnTo>
                  <a:lnTo>
                    <a:pt x="1658494" y="871874"/>
                  </a:lnTo>
                  <a:lnTo>
                    <a:pt x="1680638" y="829064"/>
                  </a:lnTo>
                  <a:lnTo>
                    <a:pt x="1688591" y="779779"/>
                  </a:lnTo>
                  <a:lnTo>
                    <a:pt x="1688591" y="155955"/>
                  </a:lnTo>
                  <a:lnTo>
                    <a:pt x="1680638" y="106671"/>
                  </a:lnTo>
                  <a:lnTo>
                    <a:pt x="1658494" y="63861"/>
                  </a:lnTo>
                  <a:lnTo>
                    <a:pt x="1624730" y="30097"/>
                  </a:lnTo>
                  <a:lnTo>
                    <a:pt x="1581920" y="7953"/>
                  </a:lnTo>
                  <a:lnTo>
                    <a:pt x="1532636" y="0"/>
                  </a:lnTo>
                  <a:close/>
                </a:path>
              </a:pathLst>
            </a:custGeom>
            <a:solidFill>
              <a:srgbClr val="EEBA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839973" y="1143761"/>
              <a:ext cx="1689100" cy="935990"/>
            </a:xfrm>
            <a:custGeom>
              <a:avLst/>
              <a:gdLst/>
              <a:ahLst/>
              <a:cxnLst/>
              <a:rect l="l" t="t" r="r" b="b"/>
              <a:pathLst>
                <a:path w="1689100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1532636" y="0"/>
                  </a:lnTo>
                  <a:lnTo>
                    <a:pt x="1581920" y="7953"/>
                  </a:lnTo>
                  <a:lnTo>
                    <a:pt x="1624730" y="30097"/>
                  </a:lnTo>
                  <a:lnTo>
                    <a:pt x="1658494" y="63861"/>
                  </a:lnTo>
                  <a:lnTo>
                    <a:pt x="1680638" y="106671"/>
                  </a:lnTo>
                  <a:lnTo>
                    <a:pt x="1688591" y="155955"/>
                  </a:lnTo>
                  <a:lnTo>
                    <a:pt x="1688591" y="779779"/>
                  </a:lnTo>
                  <a:lnTo>
                    <a:pt x="1680638" y="829064"/>
                  </a:lnTo>
                  <a:lnTo>
                    <a:pt x="1658494" y="871874"/>
                  </a:lnTo>
                  <a:lnTo>
                    <a:pt x="1624730" y="905638"/>
                  </a:lnTo>
                  <a:lnTo>
                    <a:pt x="1581920" y="927782"/>
                  </a:lnTo>
                  <a:lnTo>
                    <a:pt x="1532636" y="935736"/>
                  </a:lnTo>
                  <a:lnTo>
                    <a:pt x="155956" y="935736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25400">
              <a:solidFill>
                <a:srgbClr val="032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964942" y="1165987"/>
            <a:ext cx="111125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845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Cluster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  <a:p>
            <a:pPr marL="186690" indent="-173990">
              <a:lnSpc>
                <a:spcPct val="100000"/>
              </a:lnSpc>
              <a:buChar char="•"/>
              <a:tabLst>
                <a:tab pos="186690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High</a:t>
            </a:r>
            <a:r>
              <a:rPr dirty="0" sz="14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eos</a:t>
            </a:r>
            <a:endParaRPr sz="14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High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FeNO</a:t>
            </a:r>
            <a:endParaRPr sz="14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Low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IgE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846573" y="1131061"/>
            <a:ext cx="1819275" cy="961390"/>
            <a:chOff x="4846573" y="1131061"/>
            <a:chExt cx="1819275" cy="961390"/>
          </a:xfrm>
        </p:grpSpPr>
        <p:sp>
          <p:nvSpPr>
            <p:cNvPr id="13" name="object 13" descr=""/>
            <p:cNvSpPr/>
            <p:nvPr/>
          </p:nvSpPr>
          <p:spPr>
            <a:xfrm>
              <a:off x="4859273" y="1143761"/>
              <a:ext cx="1793875" cy="935990"/>
            </a:xfrm>
            <a:custGeom>
              <a:avLst/>
              <a:gdLst/>
              <a:ahLst/>
              <a:cxnLst/>
              <a:rect l="l" t="t" r="r" b="b"/>
              <a:pathLst>
                <a:path w="1793875" h="935989">
                  <a:moveTo>
                    <a:pt x="1637791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6"/>
                  </a:lnTo>
                  <a:lnTo>
                    <a:pt x="1637791" y="935736"/>
                  </a:lnTo>
                  <a:lnTo>
                    <a:pt x="1687076" y="927782"/>
                  </a:lnTo>
                  <a:lnTo>
                    <a:pt x="1729886" y="905638"/>
                  </a:lnTo>
                  <a:lnTo>
                    <a:pt x="1763650" y="871874"/>
                  </a:lnTo>
                  <a:lnTo>
                    <a:pt x="1785794" y="829064"/>
                  </a:lnTo>
                  <a:lnTo>
                    <a:pt x="1793748" y="779779"/>
                  </a:lnTo>
                  <a:lnTo>
                    <a:pt x="1793748" y="155955"/>
                  </a:lnTo>
                  <a:lnTo>
                    <a:pt x="1785794" y="106671"/>
                  </a:lnTo>
                  <a:lnTo>
                    <a:pt x="1763650" y="63861"/>
                  </a:lnTo>
                  <a:lnTo>
                    <a:pt x="1729886" y="30097"/>
                  </a:lnTo>
                  <a:lnTo>
                    <a:pt x="1687076" y="7953"/>
                  </a:lnTo>
                  <a:lnTo>
                    <a:pt x="1637791" y="0"/>
                  </a:lnTo>
                  <a:close/>
                </a:path>
              </a:pathLst>
            </a:custGeom>
            <a:solidFill>
              <a:srgbClr val="82B8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859273" y="1143761"/>
              <a:ext cx="1793875" cy="935990"/>
            </a:xfrm>
            <a:custGeom>
              <a:avLst/>
              <a:gdLst/>
              <a:ahLst/>
              <a:cxnLst/>
              <a:rect l="l" t="t" r="r" b="b"/>
              <a:pathLst>
                <a:path w="1793875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5" y="0"/>
                  </a:lnTo>
                  <a:lnTo>
                    <a:pt x="1637791" y="0"/>
                  </a:lnTo>
                  <a:lnTo>
                    <a:pt x="1687076" y="7953"/>
                  </a:lnTo>
                  <a:lnTo>
                    <a:pt x="1729886" y="30097"/>
                  </a:lnTo>
                  <a:lnTo>
                    <a:pt x="1763650" y="63861"/>
                  </a:lnTo>
                  <a:lnTo>
                    <a:pt x="1785794" y="106671"/>
                  </a:lnTo>
                  <a:lnTo>
                    <a:pt x="1793748" y="155955"/>
                  </a:lnTo>
                  <a:lnTo>
                    <a:pt x="1793748" y="779779"/>
                  </a:lnTo>
                  <a:lnTo>
                    <a:pt x="1785794" y="829064"/>
                  </a:lnTo>
                  <a:lnTo>
                    <a:pt x="1763650" y="871874"/>
                  </a:lnTo>
                  <a:lnTo>
                    <a:pt x="1729886" y="905638"/>
                  </a:lnTo>
                  <a:lnTo>
                    <a:pt x="1687076" y="927782"/>
                  </a:lnTo>
                  <a:lnTo>
                    <a:pt x="1637791" y="935736"/>
                  </a:lnTo>
                  <a:lnTo>
                    <a:pt x="155955" y="935736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25400">
              <a:solidFill>
                <a:srgbClr val="032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983860" y="1165987"/>
            <a:ext cx="128524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9179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Cluster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3:</a:t>
            </a:r>
            <a:endParaRPr sz="1400">
              <a:latin typeface="Arial"/>
              <a:cs typeface="Arial"/>
            </a:endParaRPr>
          </a:p>
          <a:p>
            <a:pPr marL="186690" indent="-173990">
              <a:lnSpc>
                <a:spcPct val="100000"/>
              </a:lnSpc>
              <a:buChar char="•"/>
              <a:tabLst>
                <a:tab pos="186690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High</a:t>
            </a:r>
            <a:r>
              <a:rPr dirty="0" sz="14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FeNO</a:t>
            </a:r>
            <a:endParaRPr sz="14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Moderate</a:t>
            </a:r>
            <a:r>
              <a:rPr dirty="0" sz="1400" spc="-8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IgE</a:t>
            </a:r>
            <a:endParaRPr sz="14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Moderate</a:t>
            </a:r>
            <a:r>
              <a:rPr dirty="0" sz="1400" spc="-8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eos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913118" y="1120394"/>
            <a:ext cx="2035810" cy="961390"/>
            <a:chOff x="6913118" y="1120394"/>
            <a:chExt cx="2035810" cy="961390"/>
          </a:xfrm>
        </p:grpSpPr>
        <p:sp>
          <p:nvSpPr>
            <p:cNvPr id="17" name="object 17" descr=""/>
            <p:cNvSpPr/>
            <p:nvPr/>
          </p:nvSpPr>
          <p:spPr>
            <a:xfrm>
              <a:off x="6925818" y="1133094"/>
              <a:ext cx="2010410" cy="935990"/>
            </a:xfrm>
            <a:custGeom>
              <a:avLst/>
              <a:gdLst/>
              <a:ahLst/>
              <a:cxnLst/>
              <a:rect l="l" t="t" r="r" b="b"/>
              <a:pathLst>
                <a:path w="2010409" h="935989">
                  <a:moveTo>
                    <a:pt x="1854200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5"/>
                  </a:lnTo>
                  <a:lnTo>
                    <a:pt x="1854200" y="935735"/>
                  </a:lnTo>
                  <a:lnTo>
                    <a:pt x="1903484" y="927782"/>
                  </a:lnTo>
                  <a:lnTo>
                    <a:pt x="1946294" y="905638"/>
                  </a:lnTo>
                  <a:lnTo>
                    <a:pt x="1980058" y="871874"/>
                  </a:lnTo>
                  <a:lnTo>
                    <a:pt x="2002202" y="829064"/>
                  </a:lnTo>
                  <a:lnTo>
                    <a:pt x="2010155" y="779779"/>
                  </a:lnTo>
                  <a:lnTo>
                    <a:pt x="2010155" y="155955"/>
                  </a:lnTo>
                  <a:lnTo>
                    <a:pt x="2002202" y="106671"/>
                  </a:lnTo>
                  <a:lnTo>
                    <a:pt x="1980058" y="63861"/>
                  </a:lnTo>
                  <a:lnTo>
                    <a:pt x="1946294" y="30097"/>
                  </a:lnTo>
                  <a:lnTo>
                    <a:pt x="1903484" y="7953"/>
                  </a:lnTo>
                  <a:lnTo>
                    <a:pt x="1854200" y="0"/>
                  </a:lnTo>
                  <a:close/>
                </a:path>
              </a:pathLst>
            </a:custGeom>
            <a:solidFill>
              <a:srgbClr val="218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925818" y="1133094"/>
              <a:ext cx="2010410" cy="935990"/>
            </a:xfrm>
            <a:custGeom>
              <a:avLst/>
              <a:gdLst/>
              <a:ahLst/>
              <a:cxnLst/>
              <a:rect l="l" t="t" r="r" b="b"/>
              <a:pathLst>
                <a:path w="2010409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5" y="0"/>
                  </a:lnTo>
                  <a:lnTo>
                    <a:pt x="1854200" y="0"/>
                  </a:lnTo>
                  <a:lnTo>
                    <a:pt x="1903484" y="7953"/>
                  </a:lnTo>
                  <a:lnTo>
                    <a:pt x="1946294" y="30097"/>
                  </a:lnTo>
                  <a:lnTo>
                    <a:pt x="1980058" y="63861"/>
                  </a:lnTo>
                  <a:lnTo>
                    <a:pt x="2002202" y="106671"/>
                  </a:lnTo>
                  <a:lnTo>
                    <a:pt x="2010155" y="155955"/>
                  </a:lnTo>
                  <a:lnTo>
                    <a:pt x="2010155" y="779779"/>
                  </a:lnTo>
                  <a:lnTo>
                    <a:pt x="2002202" y="829064"/>
                  </a:lnTo>
                  <a:lnTo>
                    <a:pt x="1980058" y="871874"/>
                  </a:lnTo>
                  <a:lnTo>
                    <a:pt x="1946294" y="905638"/>
                  </a:lnTo>
                  <a:lnTo>
                    <a:pt x="1903484" y="927782"/>
                  </a:lnTo>
                  <a:lnTo>
                    <a:pt x="1854200" y="935735"/>
                  </a:lnTo>
                  <a:lnTo>
                    <a:pt x="155955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25400">
              <a:solidFill>
                <a:srgbClr val="032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7049769" y="1154938"/>
            <a:ext cx="147256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20383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Cluster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4:</a:t>
            </a:r>
            <a:endParaRPr sz="1400">
              <a:latin typeface="Arial"/>
              <a:cs typeface="Arial"/>
            </a:endParaRPr>
          </a:p>
          <a:p>
            <a:pPr algn="r" marL="174625" marR="218440" indent="-174625">
              <a:lnSpc>
                <a:spcPct val="100000"/>
              </a:lnSpc>
              <a:buChar char="•"/>
              <a:tabLst>
                <a:tab pos="174625" algn="l"/>
              </a:tabLst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IgE</a:t>
            </a:r>
            <a:endParaRPr sz="1400">
              <a:latin typeface="Arial"/>
              <a:cs typeface="Arial"/>
            </a:endParaRPr>
          </a:p>
          <a:p>
            <a:pPr algn="r" marL="174625" marR="191770" indent="-174625">
              <a:lnSpc>
                <a:spcPct val="100000"/>
              </a:lnSpc>
              <a:buChar char="•"/>
              <a:tabLst>
                <a:tab pos="174625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Moderate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eos</a:t>
            </a:r>
            <a:endParaRPr sz="1400">
              <a:latin typeface="Arial"/>
              <a:cs typeface="Arial"/>
            </a:endParaRPr>
          </a:p>
          <a:p>
            <a:pPr marL="186690" indent="-173990">
              <a:lnSpc>
                <a:spcPct val="100000"/>
              </a:lnSpc>
              <a:buChar char="•"/>
              <a:tabLst>
                <a:tab pos="18669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Moderate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FeNO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9150350" y="1120394"/>
            <a:ext cx="1956435" cy="961390"/>
            <a:chOff x="9150350" y="1120394"/>
            <a:chExt cx="1956435" cy="961390"/>
          </a:xfrm>
        </p:grpSpPr>
        <p:sp>
          <p:nvSpPr>
            <p:cNvPr id="21" name="object 21" descr=""/>
            <p:cNvSpPr/>
            <p:nvPr/>
          </p:nvSpPr>
          <p:spPr>
            <a:xfrm>
              <a:off x="9163050" y="1133094"/>
              <a:ext cx="1931035" cy="935990"/>
            </a:xfrm>
            <a:custGeom>
              <a:avLst/>
              <a:gdLst/>
              <a:ahLst/>
              <a:cxnLst/>
              <a:rect l="l" t="t" r="r" b="b"/>
              <a:pathLst>
                <a:path w="1931034" h="935989">
                  <a:moveTo>
                    <a:pt x="1774952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5"/>
                  </a:lnTo>
                  <a:lnTo>
                    <a:pt x="1774952" y="935735"/>
                  </a:lnTo>
                  <a:lnTo>
                    <a:pt x="1824236" y="927782"/>
                  </a:lnTo>
                  <a:lnTo>
                    <a:pt x="1867046" y="905638"/>
                  </a:lnTo>
                  <a:lnTo>
                    <a:pt x="1900810" y="871874"/>
                  </a:lnTo>
                  <a:lnTo>
                    <a:pt x="1922954" y="829064"/>
                  </a:lnTo>
                  <a:lnTo>
                    <a:pt x="1930907" y="779779"/>
                  </a:lnTo>
                  <a:lnTo>
                    <a:pt x="1930907" y="155955"/>
                  </a:lnTo>
                  <a:lnTo>
                    <a:pt x="1922954" y="106671"/>
                  </a:lnTo>
                  <a:lnTo>
                    <a:pt x="1900810" y="63861"/>
                  </a:lnTo>
                  <a:lnTo>
                    <a:pt x="1867046" y="30097"/>
                  </a:lnTo>
                  <a:lnTo>
                    <a:pt x="1824236" y="7953"/>
                  </a:lnTo>
                  <a:lnTo>
                    <a:pt x="1774952" y="0"/>
                  </a:lnTo>
                  <a:close/>
                </a:path>
              </a:pathLst>
            </a:custGeom>
            <a:solidFill>
              <a:srgbClr val="662D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163050" y="1133094"/>
              <a:ext cx="1931035" cy="935990"/>
            </a:xfrm>
            <a:custGeom>
              <a:avLst/>
              <a:gdLst/>
              <a:ahLst/>
              <a:cxnLst/>
              <a:rect l="l" t="t" r="r" b="b"/>
              <a:pathLst>
                <a:path w="1931034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5" y="0"/>
                  </a:lnTo>
                  <a:lnTo>
                    <a:pt x="1774952" y="0"/>
                  </a:lnTo>
                  <a:lnTo>
                    <a:pt x="1824236" y="7953"/>
                  </a:lnTo>
                  <a:lnTo>
                    <a:pt x="1867046" y="30097"/>
                  </a:lnTo>
                  <a:lnTo>
                    <a:pt x="1900810" y="63861"/>
                  </a:lnTo>
                  <a:lnTo>
                    <a:pt x="1922954" y="106671"/>
                  </a:lnTo>
                  <a:lnTo>
                    <a:pt x="1930907" y="155955"/>
                  </a:lnTo>
                  <a:lnTo>
                    <a:pt x="1930907" y="779779"/>
                  </a:lnTo>
                  <a:lnTo>
                    <a:pt x="1922954" y="829064"/>
                  </a:lnTo>
                  <a:lnTo>
                    <a:pt x="1900810" y="871874"/>
                  </a:lnTo>
                  <a:lnTo>
                    <a:pt x="1867046" y="905638"/>
                  </a:lnTo>
                  <a:lnTo>
                    <a:pt x="1824236" y="927782"/>
                  </a:lnTo>
                  <a:lnTo>
                    <a:pt x="1774952" y="935735"/>
                  </a:lnTo>
                  <a:lnTo>
                    <a:pt x="155955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25400">
              <a:solidFill>
                <a:srgbClr val="032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9288018" y="1154938"/>
            <a:ext cx="127762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Cluster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5:</a:t>
            </a:r>
            <a:endParaRPr sz="1400">
              <a:latin typeface="Arial"/>
              <a:cs typeface="Arial"/>
            </a:endParaRPr>
          </a:p>
          <a:p>
            <a:pPr algn="r" marL="174625" marR="5080" indent="-174625">
              <a:lnSpc>
                <a:spcPct val="100000"/>
              </a:lnSpc>
              <a:buChar char="•"/>
              <a:tabLst>
                <a:tab pos="174625" algn="l"/>
              </a:tabLst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eos</a:t>
            </a:r>
            <a:endParaRPr sz="14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FeNO</a:t>
            </a:r>
            <a:endParaRPr sz="1400">
              <a:latin typeface="Arial"/>
              <a:cs typeface="Arial"/>
            </a:endParaRPr>
          </a:p>
          <a:p>
            <a:pPr marL="186690" indent="-173990">
              <a:lnSpc>
                <a:spcPct val="100000"/>
              </a:lnSpc>
              <a:buChar char="•"/>
              <a:tabLst>
                <a:tab pos="18669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462519" y="6620357"/>
            <a:ext cx="3488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Denton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E.,</a:t>
            </a:r>
            <a:r>
              <a:rPr dirty="0" sz="1200" spc="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et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al.</a:t>
            </a:r>
            <a:r>
              <a:rPr dirty="0" sz="1200" spc="1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 i="1">
                <a:solidFill>
                  <a:srgbClr val="073762"/>
                </a:solidFill>
                <a:latin typeface="Arial"/>
                <a:cs typeface="Arial"/>
                <a:hlinkClick r:id="rId3"/>
              </a:rPr>
              <a:t>JACI</a:t>
            </a:r>
            <a:r>
              <a:rPr dirty="0" sz="1200" spc="5" i="1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 i="1">
                <a:solidFill>
                  <a:srgbClr val="073762"/>
                </a:solidFill>
                <a:latin typeface="Arial"/>
                <a:cs typeface="Arial"/>
                <a:hlinkClick r:id="rId3"/>
              </a:rPr>
              <a:t>In Pract</a:t>
            </a:r>
            <a:r>
              <a:rPr dirty="0" sz="1200" spc="5" i="1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2021:Article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In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press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432054" y="2157222"/>
            <a:ext cx="8063865" cy="1446530"/>
          </a:xfrm>
          <a:custGeom>
            <a:avLst/>
            <a:gdLst/>
            <a:ahLst/>
            <a:cxnLst/>
            <a:rect l="l" t="t" r="r" b="b"/>
            <a:pathLst>
              <a:path w="8063865" h="1446529">
                <a:moveTo>
                  <a:pt x="0" y="1446276"/>
                </a:moveTo>
                <a:lnTo>
                  <a:pt x="8063483" y="1446276"/>
                </a:lnTo>
                <a:lnTo>
                  <a:pt x="8063483" y="0"/>
                </a:lnTo>
                <a:lnTo>
                  <a:pt x="0" y="0"/>
                </a:lnTo>
                <a:lnTo>
                  <a:pt x="0" y="1446276"/>
                </a:lnTo>
                <a:close/>
              </a:path>
            </a:pathLst>
          </a:custGeom>
          <a:ln w="38100">
            <a:solidFill>
              <a:srgbClr val="CC00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2538348" y="2412872"/>
            <a:ext cx="42608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404040"/>
                </a:solidFill>
                <a:latin typeface="Arial"/>
                <a:cs typeface="Arial"/>
              </a:rPr>
              <a:t>p=0.01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256276" y="2412872"/>
            <a:ext cx="42608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404040"/>
                </a:solidFill>
                <a:latin typeface="Arial"/>
                <a:cs typeface="Arial"/>
              </a:rPr>
              <a:t>p=0.03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893431" y="2394584"/>
            <a:ext cx="5784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404040"/>
                </a:solidFill>
                <a:latin typeface="Arial"/>
                <a:cs typeface="Arial"/>
              </a:rPr>
              <a:t>p=&lt;0.001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8480297" y="3614165"/>
            <a:ext cx="2748280" cy="1447800"/>
          </a:xfrm>
          <a:custGeom>
            <a:avLst/>
            <a:gdLst/>
            <a:ahLst/>
            <a:cxnLst/>
            <a:rect l="l" t="t" r="r" b="b"/>
            <a:pathLst>
              <a:path w="2748279" h="1447800">
                <a:moveTo>
                  <a:pt x="0" y="1447799"/>
                </a:moveTo>
                <a:lnTo>
                  <a:pt x="2747772" y="1447799"/>
                </a:lnTo>
                <a:lnTo>
                  <a:pt x="2747772" y="0"/>
                </a:lnTo>
                <a:lnTo>
                  <a:pt x="0" y="0"/>
                </a:lnTo>
                <a:lnTo>
                  <a:pt x="0" y="1447799"/>
                </a:lnTo>
                <a:close/>
              </a:path>
            </a:pathLst>
          </a:custGeom>
          <a:ln w="38100">
            <a:solidFill>
              <a:srgbClr val="CC00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10671936" y="3747642"/>
            <a:ext cx="5003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404040"/>
                </a:solidFill>
                <a:latin typeface="Arial"/>
                <a:cs typeface="Arial"/>
              </a:rPr>
              <a:t>p=0.003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5747765" y="5103114"/>
            <a:ext cx="2748280" cy="1447800"/>
          </a:xfrm>
          <a:custGeom>
            <a:avLst/>
            <a:gdLst/>
            <a:ahLst/>
            <a:cxnLst/>
            <a:rect l="l" t="t" r="r" b="b"/>
            <a:pathLst>
              <a:path w="2748279" h="1447800">
                <a:moveTo>
                  <a:pt x="0" y="1447800"/>
                </a:moveTo>
                <a:lnTo>
                  <a:pt x="2747772" y="1447800"/>
                </a:lnTo>
                <a:lnTo>
                  <a:pt x="274777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ln w="38100">
            <a:solidFill>
              <a:srgbClr val="CC00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8004936" y="5133288"/>
            <a:ext cx="426084" cy="187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404040"/>
                </a:solidFill>
                <a:latin typeface="Arial"/>
                <a:cs typeface="Arial"/>
              </a:rPr>
              <a:t>p=0.01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5693" y="1797812"/>
            <a:ext cx="10921365" cy="3234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42900" marR="256540" indent="-330835">
              <a:lnSpc>
                <a:spcPct val="100000"/>
              </a:lnSpc>
              <a:spcBef>
                <a:spcPts val="105"/>
              </a:spcBef>
              <a:buClr>
                <a:srgbClr val="FF9900"/>
              </a:buClr>
              <a:buSzPct val="80000"/>
              <a:buChar char="•"/>
              <a:tabLst>
                <a:tab pos="342900" algn="l"/>
              </a:tabLst>
            </a:pP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New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methods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are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required</a:t>
            </a:r>
            <a:r>
              <a:rPr dirty="0" sz="20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determine</a:t>
            </a:r>
            <a:r>
              <a:rPr dirty="0" sz="20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most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appropriate</a:t>
            </a:r>
            <a:r>
              <a:rPr dirty="0" sz="20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choice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targeted</a:t>
            </a:r>
            <a:r>
              <a:rPr dirty="0" sz="20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therapy</a:t>
            </a:r>
            <a:r>
              <a:rPr dirty="0" sz="20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73762"/>
                </a:solidFill>
                <a:latin typeface="Arial"/>
                <a:cs typeface="Arial"/>
              </a:rPr>
              <a:t>–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simply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relying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on</a:t>
            </a:r>
            <a:r>
              <a:rPr dirty="0" sz="20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biomarker</a:t>
            </a:r>
            <a:r>
              <a:rPr dirty="0" sz="20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positivity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is</a:t>
            </a:r>
            <a:r>
              <a:rPr dirty="0" sz="20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not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appropriate</a:t>
            </a:r>
            <a:r>
              <a:rPr dirty="0" sz="20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due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significant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overlap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groups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60"/>
              </a:spcBef>
              <a:buClr>
                <a:srgbClr val="FF9900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42900" marR="939165" indent="-330835">
              <a:lnSpc>
                <a:spcPct val="100000"/>
              </a:lnSpc>
              <a:buClr>
                <a:srgbClr val="FF9900"/>
              </a:buClr>
              <a:buSzPct val="80000"/>
              <a:buChar char="•"/>
              <a:tabLst>
                <a:tab pos="342900" algn="l"/>
              </a:tabLst>
            </a:pP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There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is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an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urgent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unmet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need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asthma,</a:t>
            </a:r>
            <a:r>
              <a:rPr dirty="0" sz="20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where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patients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negative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all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 three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biomarkers</a:t>
            </a:r>
            <a:r>
              <a:rPr dirty="0" sz="20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cannot</a:t>
            </a:r>
            <a:r>
              <a:rPr dirty="0" sz="20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appropriately</a:t>
            </a:r>
            <a:r>
              <a:rPr dirty="0" sz="2000" spc="-7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treated</a:t>
            </a:r>
            <a:r>
              <a:rPr dirty="0" sz="20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by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currently</a:t>
            </a:r>
            <a:r>
              <a:rPr dirty="0" sz="20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available</a:t>
            </a:r>
            <a:r>
              <a:rPr dirty="0" sz="20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biologics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9900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FF9900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42900" marR="5080" indent="-330835">
              <a:lnSpc>
                <a:spcPct val="100000"/>
              </a:lnSpc>
              <a:spcBef>
                <a:spcPts val="5"/>
              </a:spcBef>
              <a:buClr>
                <a:srgbClr val="FF9900"/>
              </a:buClr>
              <a:buSzPct val="80000"/>
              <a:buChar char="•"/>
              <a:tabLst>
                <a:tab pos="342900" algn="l"/>
              </a:tabLst>
            </a:pP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Discrete</a:t>
            </a:r>
            <a:r>
              <a:rPr dirty="0" sz="20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clusters</a:t>
            </a:r>
            <a:r>
              <a:rPr dirty="0" sz="20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phenotypes</a:t>
            </a:r>
            <a:r>
              <a:rPr dirty="0" sz="20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based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on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specific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combinations</a:t>
            </a:r>
            <a:r>
              <a:rPr dirty="0" sz="20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biomarker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profiles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can</a:t>
            </a:r>
            <a:r>
              <a:rPr dirty="0" sz="20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be</a:t>
            </a:r>
            <a:r>
              <a:rPr dirty="0" sz="20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identified</a:t>
            </a:r>
            <a:r>
              <a:rPr dirty="0" sz="20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–</a:t>
            </a:r>
            <a:r>
              <a:rPr dirty="0" sz="20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future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research</a:t>
            </a:r>
            <a:r>
              <a:rPr dirty="0" sz="20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can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use</a:t>
            </a:r>
            <a:r>
              <a:rPr dirty="0" sz="20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these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patient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sub-populations</a:t>
            </a:r>
            <a:r>
              <a:rPr dirty="0" sz="20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as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20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basis</a:t>
            </a:r>
            <a:r>
              <a:rPr dirty="0" sz="20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better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understand</a:t>
            </a:r>
            <a:r>
              <a:rPr dirty="0" sz="20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20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disease</a:t>
            </a:r>
            <a:r>
              <a:rPr dirty="0" sz="20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mechanisms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9542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/>
              <a:t>Implications</a:t>
            </a:r>
            <a:r>
              <a:rPr dirty="0" spc="-65"/>
              <a:t> </a:t>
            </a:r>
            <a:r>
              <a:rPr dirty="0"/>
              <a:t>for</a:t>
            </a:r>
            <a:r>
              <a:rPr dirty="0" spc="-20"/>
              <a:t> </a:t>
            </a:r>
            <a:r>
              <a:rPr dirty="0"/>
              <a:t>Clinical</a:t>
            </a:r>
            <a:r>
              <a:rPr dirty="0" spc="-50"/>
              <a:t> </a:t>
            </a:r>
            <a:r>
              <a:rPr dirty="0" spc="-10"/>
              <a:t>Practice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8084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7367" y="1691132"/>
            <a:ext cx="9745980" cy="2160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Many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patients</a:t>
            </a:r>
            <a:r>
              <a:rPr dirty="0" sz="20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have</a:t>
            </a:r>
            <a:r>
              <a:rPr dirty="0" sz="20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an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overlap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biomarker</a:t>
            </a:r>
            <a:r>
              <a:rPr dirty="0" sz="20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positivity,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which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may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assist</a:t>
            </a:r>
            <a:r>
              <a:rPr dirty="0" sz="20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20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delivering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precision</a:t>
            </a:r>
            <a:r>
              <a:rPr dirty="0" sz="2000" spc="-8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medicine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73762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297815" marR="437515" indent="-28575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Specific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combinations</a:t>
            </a:r>
            <a:r>
              <a:rPr dirty="0" sz="20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inflammatory</a:t>
            </a:r>
            <a:r>
              <a:rPr dirty="0" sz="20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pathway</a:t>
            </a:r>
            <a:r>
              <a:rPr dirty="0" sz="20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activation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predominate</a:t>
            </a:r>
            <a:r>
              <a:rPr dirty="0" sz="20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20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severe 	asthma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73762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Distinct</a:t>
            </a:r>
            <a:r>
              <a:rPr dirty="0" sz="20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inflammatory</a:t>
            </a:r>
            <a:r>
              <a:rPr dirty="0" sz="20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endotypes</a:t>
            </a:r>
            <a:r>
              <a:rPr dirty="0" sz="20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underpin</a:t>
            </a:r>
            <a:r>
              <a:rPr dirty="0" sz="20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clinically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recognizable</a:t>
            </a:r>
            <a:r>
              <a:rPr dirty="0" sz="20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phenotypes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20496"/>
            <a:ext cx="12192000" cy="149860"/>
            <a:chOff x="0" y="920496"/>
            <a:chExt cx="12192000" cy="149860"/>
          </a:xfrm>
        </p:grpSpPr>
        <p:sp>
          <p:nvSpPr>
            <p:cNvPr id="3" name="object 3" descr=""/>
            <p:cNvSpPr/>
            <p:nvPr/>
          </p:nvSpPr>
          <p:spPr>
            <a:xfrm>
              <a:off x="0" y="920496"/>
              <a:ext cx="12192000" cy="60960"/>
            </a:xfrm>
            <a:custGeom>
              <a:avLst/>
              <a:gdLst/>
              <a:ahLst/>
              <a:cxnLst/>
              <a:rect l="l" t="t" r="r" b="b"/>
              <a:pathLst>
                <a:path w="12192000" h="60959">
                  <a:moveTo>
                    <a:pt x="1219200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12192000" y="609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008888"/>
              <a:ext cx="12192000" cy="60960"/>
            </a:xfrm>
            <a:custGeom>
              <a:avLst/>
              <a:gdLst/>
              <a:ahLst/>
              <a:cxnLst/>
              <a:rect l="l" t="t" r="r" b="b"/>
              <a:pathLst>
                <a:path w="12192000" h="60959">
                  <a:moveTo>
                    <a:pt x="1219200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12192000" y="609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73762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6442" y="179927"/>
            <a:ext cx="857857" cy="2633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00816" y="6336791"/>
            <a:ext cx="672083" cy="33375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11023" y="139064"/>
            <a:ext cx="2995930" cy="4318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b="1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2650" spc="-1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650" b="1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2650" spc="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650" spc="-10" b="1">
                <a:solidFill>
                  <a:srgbClr val="073762"/>
                </a:solidFill>
                <a:latin typeface="Arial"/>
                <a:cs typeface="Arial"/>
              </a:rPr>
              <a:t>Initiative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32603" y="2605278"/>
            <a:ext cx="1604645" cy="837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300" spc="-25" b="1">
                <a:solidFill>
                  <a:srgbClr val="073762"/>
                </a:solidFill>
                <a:latin typeface="Arial"/>
                <a:cs typeface="Arial"/>
              </a:rPr>
              <a:t>WHY</a:t>
            </a:r>
            <a:endParaRPr sz="53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044308" y="3417265"/>
            <a:ext cx="439420" cy="8382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300" spc="-50" b="1">
                <a:solidFill>
                  <a:srgbClr val="073762"/>
                </a:solidFill>
                <a:latin typeface="Arial"/>
                <a:cs typeface="Arial"/>
              </a:rPr>
              <a:t>?</a:t>
            </a:r>
            <a:endParaRPr sz="5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5710" y="3579999"/>
            <a:ext cx="1866867" cy="563734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7715757" y="3564635"/>
            <a:ext cx="3999229" cy="1000125"/>
          </a:xfrm>
          <a:custGeom>
            <a:avLst/>
            <a:gdLst/>
            <a:ahLst/>
            <a:cxnLst/>
            <a:rect l="l" t="t" r="r" b="b"/>
            <a:pathLst>
              <a:path w="3999229" h="1000125">
                <a:moveTo>
                  <a:pt x="0" y="11429"/>
                </a:moveTo>
                <a:lnTo>
                  <a:pt x="651001" y="416559"/>
                </a:lnTo>
                <a:lnTo>
                  <a:pt x="651001" y="833119"/>
                </a:lnTo>
                <a:lnTo>
                  <a:pt x="656950" y="877433"/>
                </a:lnTo>
                <a:lnTo>
                  <a:pt x="673739" y="917241"/>
                </a:lnTo>
                <a:lnTo>
                  <a:pt x="699785" y="950960"/>
                </a:lnTo>
                <a:lnTo>
                  <a:pt x="733504" y="977006"/>
                </a:lnTo>
                <a:lnTo>
                  <a:pt x="773312" y="993795"/>
                </a:lnTo>
                <a:lnTo>
                  <a:pt x="817626" y="999744"/>
                </a:lnTo>
                <a:lnTo>
                  <a:pt x="3832606" y="999744"/>
                </a:lnTo>
                <a:lnTo>
                  <a:pt x="3876919" y="993795"/>
                </a:lnTo>
                <a:lnTo>
                  <a:pt x="3916727" y="977006"/>
                </a:lnTo>
                <a:lnTo>
                  <a:pt x="3950446" y="950960"/>
                </a:lnTo>
                <a:lnTo>
                  <a:pt x="3976492" y="917241"/>
                </a:lnTo>
                <a:lnTo>
                  <a:pt x="3993281" y="877433"/>
                </a:lnTo>
                <a:lnTo>
                  <a:pt x="3999230" y="833119"/>
                </a:lnTo>
                <a:lnTo>
                  <a:pt x="3999230" y="166624"/>
                </a:lnTo>
                <a:lnTo>
                  <a:pt x="651001" y="166624"/>
                </a:lnTo>
                <a:lnTo>
                  <a:pt x="0" y="11429"/>
                </a:lnTo>
                <a:close/>
              </a:path>
              <a:path w="3999229" h="1000125">
                <a:moveTo>
                  <a:pt x="3832606" y="0"/>
                </a:moveTo>
                <a:lnTo>
                  <a:pt x="817626" y="0"/>
                </a:lnTo>
                <a:lnTo>
                  <a:pt x="773312" y="5948"/>
                </a:lnTo>
                <a:lnTo>
                  <a:pt x="733504" y="22737"/>
                </a:lnTo>
                <a:lnTo>
                  <a:pt x="699785" y="48783"/>
                </a:lnTo>
                <a:lnTo>
                  <a:pt x="673739" y="82502"/>
                </a:lnTo>
                <a:lnTo>
                  <a:pt x="656950" y="122310"/>
                </a:lnTo>
                <a:lnTo>
                  <a:pt x="651001" y="166624"/>
                </a:lnTo>
                <a:lnTo>
                  <a:pt x="3999230" y="166624"/>
                </a:lnTo>
                <a:lnTo>
                  <a:pt x="3993281" y="122310"/>
                </a:lnTo>
                <a:lnTo>
                  <a:pt x="3976492" y="82502"/>
                </a:lnTo>
                <a:lnTo>
                  <a:pt x="3950446" y="48783"/>
                </a:lnTo>
                <a:lnTo>
                  <a:pt x="3916727" y="22737"/>
                </a:lnTo>
                <a:lnTo>
                  <a:pt x="3876919" y="5948"/>
                </a:lnTo>
                <a:lnTo>
                  <a:pt x="3832606" y="0"/>
                </a:lnTo>
                <a:close/>
              </a:path>
            </a:pathLst>
          </a:custGeom>
          <a:solidFill>
            <a:srgbClr val="0737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8677402" y="3760723"/>
            <a:ext cx="2729230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82650" marR="5080" indent="-870585">
              <a:lnSpc>
                <a:spcPct val="101200"/>
              </a:lnSpc>
              <a:spcBef>
                <a:spcPts val="95"/>
              </a:spcBef>
            </a:pP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dirty="0" sz="18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country</a:t>
            </a:r>
            <a:r>
              <a:rPr dirty="0" sz="18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registries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8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endParaRPr sz="185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7134986" y="950975"/>
            <a:ext cx="4370070" cy="1842770"/>
          </a:xfrm>
          <a:custGeom>
            <a:avLst/>
            <a:gdLst/>
            <a:ahLst/>
            <a:cxnLst/>
            <a:rect l="l" t="t" r="r" b="b"/>
            <a:pathLst>
              <a:path w="4370070" h="1842770">
                <a:moveTo>
                  <a:pt x="4369689" y="1535429"/>
                </a:moveTo>
                <a:lnTo>
                  <a:pt x="684657" y="1535429"/>
                </a:lnTo>
                <a:lnTo>
                  <a:pt x="687987" y="1580796"/>
                </a:lnTo>
                <a:lnTo>
                  <a:pt x="697663" y="1624100"/>
                </a:lnTo>
                <a:lnTo>
                  <a:pt x="713207" y="1664866"/>
                </a:lnTo>
                <a:lnTo>
                  <a:pt x="734144" y="1702617"/>
                </a:lnTo>
                <a:lnTo>
                  <a:pt x="759998" y="1736879"/>
                </a:lnTo>
                <a:lnTo>
                  <a:pt x="790293" y="1767174"/>
                </a:lnTo>
                <a:lnTo>
                  <a:pt x="824555" y="1793028"/>
                </a:lnTo>
                <a:lnTo>
                  <a:pt x="862306" y="1813965"/>
                </a:lnTo>
                <a:lnTo>
                  <a:pt x="903072" y="1829509"/>
                </a:lnTo>
                <a:lnTo>
                  <a:pt x="946376" y="1839185"/>
                </a:lnTo>
                <a:lnTo>
                  <a:pt x="991743" y="1842515"/>
                </a:lnTo>
                <a:lnTo>
                  <a:pt x="4062603" y="1842515"/>
                </a:lnTo>
                <a:lnTo>
                  <a:pt x="4107969" y="1839185"/>
                </a:lnTo>
                <a:lnTo>
                  <a:pt x="4151273" y="1829509"/>
                </a:lnTo>
                <a:lnTo>
                  <a:pt x="4192039" y="1813965"/>
                </a:lnTo>
                <a:lnTo>
                  <a:pt x="4229790" y="1793028"/>
                </a:lnTo>
                <a:lnTo>
                  <a:pt x="4264052" y="1767174"/>
                </a:lnTo>
                <a:lnTo>
                  <a:pt x="4294347" y="1736879"/>
                </a:lnTo>
                <a:lnTo>
                  <a:pt x="4320201" y="1702617"/>
                </a:lnTo>
                <a:lnTo>
                  <a:pt x="4341138" y="1664866"/>
                </a:lnTo>
                <a:lnTo>
                  <a:pt x="4356682" y="1624100"/>
                </a:lnTo>
                <a:lnTo>
                  <a:pt x="4366358" y="1580796"/>
                </a:lnTo>
                <a:lnTo>
                  <a:pt x="4369689" y="1535429"/>
                </a:lnTo>
                <a:close/>
              </a:path>
              <a:path w="4370070" h="1842770">
                <a:moveTo>
                  <a:pt x="4062603" y="0"/>
                </a:moveTo>
                <a:lnTo>
                  <a:pt x="991743" y="0"/>
                </a:lnTo>
                <a:lnTo>
                  <a:pt x="946376" y="3330"/>
                </a:lnTo>
                <a:lnTo>
                  <a:pt x="903072" y="13006"/>
                </a:lnTo>
                <a:lnTo>
                  <a:pt x="862306" y="28550"/>
                </a:lnTo>
                <a:lnTo>
                  <a:pt x="824555" y="49487"/>
                </a:lnTo>
                <a:lnTo>
                  <a:pt x="790293" y="75341"/>
                </a:lnTo>
                <a:lnTo>
                  <a:pt x="759998" y="105636"/>
                </a:lnTo>
                <a:lnTo>
                  <a:pt x="734144" y="139898"/>
                </a:lnTo>
                <a:lnTo>
                  <a:pt x="713207" y="177649"/>
                </a:lnTo>
                <a:lnTo>
                  <a:pt x="697663" y="218415"/>
                </a:lnTo>
                <a:lnTo>
                  <a:pt x="687987" y="261719"/>
                </a:lnTo>
                <a:lnTo>
                  <a:pt x="684657" y="307086"/>
                </a:lnTo>
                <a:lnTo>
                  <a:pt x="684657" y="1074801"/>
                </a:lnTo>
                <a:lnTo>
                  <a:pt x="0" y="1816227"/>
                </a:lnTo>
                <a:lnTo>
                  <a:pt x="684657" y="1535429"/>
                </a:lnTo>
                <a:lnTo>
                  <a:pt x="4369689" y="1535429"/>
                </a:lnTo>
                <a:lnTo>
                  <a:pt x="4369689" y="307086"/>
                </a:lnTo>
                <a:lnTo>
                  <a:pt x="4366358" y="261719"/>
                </a:lnTo>
                <a:lnTo>
                  <a:pt x="4356682" y="218415"/>
                </a:lnTo>
                <a:lnTo>
                  <a:pt x="4341138" y="177649"/>
                </a:lnTo>
                <a:lnTo>
                  <a:pt x="4320201" y="139898"/>
                </a:lnTo>
                <a:lnTo>
                  <a:pt x="4294347" y="105636"/>
                </a:lnTo>
                <a:lnTo>
                  <a:pt x="4264052" y="75341"/>
                </a:lnTo>
                <a:lnTo>
                  <a:pt x="4229790" y="49487"/>
                </a:lnTo>
                <a:lnTo>
                  <a:pt x="4192039" y="28550"/>
                </a:lnTo>
                <a:lnTo>
                  <a:pt x="4151273" y="13006"/>
                </a:lnTo>
                <a:lnTo>
                  <a:pt x="4107969" y="3330"/>
                </a:lnTo>
                <a:lnTo>
                  <a:pt x="4062603" y="0"/>
                </a:lnTo>
                <a:close/>
              </a:path>
            </a:pathLst>
          </a:custGeom>
          <a:solidFill>
            <a:srgbClr val="0737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8108695" y="1283334"/>
            <a:ext cx="3107690" cy="1164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270">
              <a:lnSpc>
                <a:spcPct val="100899"/>
              </a:lnSpc>
              <a:spcBef>
                <a:spcPts val="100"/>
              </a:spcBef>
            </a:pP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Lack</a:t>
            </a:r>
            <a:r>
              <a:rPr dirty="0" sz="18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interoperability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dirty="0" sz="18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8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country-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specific registries due</a:t>
            </a:r>
            <a:r>
              <a:rPr dirty="0" sz="18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FFFFFF"/>
                </a:solidFill>
                <a:latin typeface="Arial"/>
                <a:cs typeface="Arial"/>
              </a:rPr>
              <a:t>non-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standardised</a:t>
            </a:r>
            <a:r>
              <a:rPr dirty="0" sz="18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8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85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949452" y="1075944"/>
            <a:ext cx="4301490" cy="1718945"/>
          </a:xfrm>
          <a:custGeom>
            <a:avLst/>
            <a:gdLst/>
            <a:ahLst/>
            <a:cxnLst/>
            <a:rect l="l" t="t" r="r" b="b"/>
            <a:pathLst>
              <a:path w="4301490" h="1718945">
                <a:moveTo>
                  <a:pt x="2790190" y="999743"/>
                </a:moveTo>
                <a:lnTo>
                  <a:pt x="1953133" y="999743"/>
                </a:lnTo>
                <a:lnTo>
                  <a:pt x="4301236" y="1718690"/>
                </a:lnTo>
                <a:lnTo>
                  <a:pt x="2790190" y="999743"/>
                </a:lnTo>
                <a:close/>
              </a:path>
              <a:path w="4301490" h="1718945">
                <a:moveTo>
                  <a:pt x="3181604" y="0"/>
                </a:moveTo>
                <a:lnTo>
                  <a:pt x="166623" y="0"/>
                </a:lnTo>
                <a:lnTo>
                  <a:pt x="122328" y="5948"/>
                </a:lnTo>
                <a:lnTo>
                  <a:pt x="82525" y="22737"/>
                </a:lnTo>
                <a:lnTo>
                  <a:pt x="48802" y="48783"/>
                </a:lnTo>
                <a:lnTo>
                  <a:pt x="22748" y="82502"/>
                </a:lnTo>
                <a:lnTo>
                  <a:pt x="5951" y="122310"/>
                </a:lnTo>
                <a:lnTo>
                  <a:pt x="0" y="166623"/>
                </a:lnTo>
                <a:lnTo>
                  <a:pt x="0" y="833119"/>
                </a:lnTo>
                <a:lnTo>
                  <a:pt x="5951" y="877433"/>
                </a:lnTo>
                <a:lnTo>
                  <a:pt x="22748" y="917241"/>
                </a:lnTo>
                <a:lnTo>
                  <a:pt x="48802" y="950960"/>
                </a:lnTo>
                <a:lnTo>
                  <a:pt x="82525" y="977006"/>
                </a:lnTo>
                <a:lnTo>
                  <a:pt x="122328" y="993795"/>
                </a:lnTo>
                <a:lnTo>
                  <a:pt x="166623" y="999743"/>
                </a:lnTo>
                <a:lnTo>
                  <a:pt x="3181604" y="999743"/>
                </a:lnTo>
                <a:lnTo>
                  <a:pt x="3225917" y="993795"/>
                </a:lnTo>
                <a:lnTo>
                  <a:pt x="3265725" y="977006"/>
                </a:lnTo>
                <a:lnTo>
                  <a:pt x="3299444" y="950960"/>
                </a:lnTo>
                <a:lnTo>
                  <a:pt x="3325490" y="917241"/>
                </a:lnTo>
                <a:lnTo>
                  <a:pt x="3342279" y="877433"/>
                </a:lnTo>
                <a:lnTo>
                  <a:pt x="3348228" y="833119"/>
                </a:lnTo>
                <a:lnTo>
                  <a:pt x="3348228" y="166623"/>
                </a:lnTo>
                <a:lnTo>
                  <a:pt x="3342279" y="122310"/>
                </a:lnTo>
                <a:lnTo>
                  <a:pt x="3325490" y="82502"/>
                </a:lnTo>
                <a:lnTo>
                  <a:pt x="3299444" y="48783"/>
                </a:lnTo>
                <a:lnTo>
                  <a:pt x="3265725" y="22737"/>
                </a:lnTo>
                <a:lnTo>
                  <a:pt x="3225917" y="5948"/>
                </a:lnTo>
                <a:lnTo>
                  <a:pt x="3181604" y="0"/>
                </a:lnTo>
                <a:close/>
              </a:path>
            </a:pathLst>
          </a:custGeom>
          <a:solidFill>
            <a:srgbClr val="0737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1292733" y="1271396"/>
            <a:ext cx="2661285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47725" marR="5080" indent="-835660">
              <a:lnSpc>
                <a:spcPct val="101099"/>
              </a:lnSpc>
              <a:spcBef>
                <a:spcPts val="95"/>
              </a:spcBef>
            </a:pP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Lack</a:t>
            </a:r>
            <a:r>
              <a:rPr dirty="0" sz="18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non-drug</a:t>
            </a:r>
            <a:r>
              <a:rPr dirty="0" sz="18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specific registries</a:t>
            </a:r>
            <a:endParaRPr sz="185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477012" y="3436620"/>
            <a:ext cx="4309110" cy="1038225"/>
          </a:xfrm>
          <a:custGeom>
            <a:avLst/>
            <a:gdLst/>
            <a:ahLst/>
            <a:cxnLst/>
            <a:rect l="l" t="t" r="r" b="b"/>
            <a:pathLst>
              <a:path w="4309110" h="1038225">
                <a:moveTo>
                  <a:pt x="3180841" y="33527"/>
                </a:moveTo>
                <a:lnTo>
                  <a:pt x="167386" y="33527"/>
                </a:lnTo>
                <a:lnTo>
                  <a:pt x="122888" y="39506"/>
                </a:lnTo>
                <a:lnTo>
                  <a:pt x="82903" y="56378"/>
                </a:lnTo>
                <a:lnTo>
                  <a:pt x="49026" y="82550"/>
                </a:lnTo>
                <a:lnTo>
                  <a:pt x="22853" y="116426"/>
                </a:lnTo>
                <a:lnTo>
                  <a:pt x="5979" y="156412"/>
                </a:lnTo>
                <a:lnTo>
                  <a:pt x="0" y="200913"/>
                </a:lnTo>
                <a:lnTo>
                  <a:pt x="0" y="870457"/>
                </a:lnTo>
                <a:lnTo>
                  <a:pt x="5979" y="914959"/>
                </a:lnTo>
                <a:lnTo>
                  <a:pt x="22853" y="954945"/>
                </a:lnTo>
                <a:lnTo>
                  <a:pt x="49026" y="988821"/>
                </a:lnTo>
                <a:lnTo>
                  <a:pt x="82903" y="1014993"/>
                </a:lnTo>
                <a:lnTo>
                  <a:pt x="122888" y="1031865"/>
                </a:lnTo>
                <a:lnTo>
                  <a:pt x="167386" y="1037843"/>
                </a:lnTo>
                <a:lnTo>
                  <a:pt x="3180841" y="1037843"/>
                </a:lnTo>
                <a:lnTo>
                  <a:pt x="3225343" y="1031865"/>
                </a:lnTo>
                <a:lnTo>
                  <a:pt x="3265329" y="1014993"/>
                </a:lnTo>
                <a:lnTo>
                  <a:pt x="3299205" y="988821"/>
                </a:lnTo>
                <a:lnTo>
                  <a:pt x="3325377" y="954945"/>
                </a:lnTo>
                <a:lnTo>
                  <a:pt x="3342249" y="914959"/>
                </a:lnTo>
                <a:lnTo>
                  <a:pt x="3348228" y="870457"/>
                </a:lnTo>
                <a:lnTo>
                  <a:pt x="3348228" y="451992"/>
                </a:lnTo>
                <a:lnTo>
                  <a:pt x="3881991" y="200913"/>
                </a:lnTo>
                <a:lnTo>
                  <a:pt x="3348228" y="200913"/>
                </a:lnTo>
                <a:lnTo>
                  <a:pt x="3342249" y="156412"/>
                </a:lnTo>
                <a:lnTo>
                  <a:pt x="3325377" y="116426"/>
                </a:lnTo>
                <a:lnTo>
                  <a:pt x="3299205" y="82550"/>
                </a:lnTo>
                <a:lnTo>
                  <a:pt x="3265329" y="56378"/>
                </a:lnTo>
                <a:lnTo>
                  <a:pt x="3225343" y="39506"/>
                </a:lnTo>
                <a:lnTo>
                  <a:pt x="3180841" y="33527"/>
                </a:lnTo>
                <a:close/>
              </a:path>
              <a:path w="4309110" h="1038225">
                <a:moveTo>
                  <a:pt x="4309110" y="0"/>
                </a:moveTo>
                <a:lnTo>
                  <a:pt x="3348228" y="200913"/>
                </a:lnTo>
                <a:lnTo>
                  <a:pt x="3881991" y="200913"/>
                </a:lnTo>
                <a:lnTo>
                  <a:pt x="4309110" y="0"/>
                </a:lnTo>
                <a:close/>
              </a:path>
            </a:pathLst>
          </a:custGeom>
          <a:solidFill>
            <a:srgbClr val="0737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836472" y="3667760"/>
            <a:ext cx="2642870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78205" marR="5080" indent="-866140">
              <a:lnSpc>
                <a:spcPct val="101200"/>
              </a:lnSpc>
              <a:spcBef>
                <a:spcPts val="95"/>
              </a:spcBef>
            </a:pP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18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clear</a:t>
            </a:r>
            <a:r>
              <a:rPr dirty="0" sz="18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guideline</a:t>
            </a:r>
            <a:r>
              <a:rPr dirty="0" sz="18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FFFFFF"/>
                </a:solidFill>
                <a:latin typeface="Arial"/>
                <a:cs typeface="Arial"/>
              </a:rPr>
              <a:t>SA </a:t>
            </a:r>
            <a:r>
              <a:rPr dirty="0" sz="1850" spc="-10">
                <a:solidFill>
                  <a:srgbClr val="FFFFFF"/>
                </a:solidFill>
                <a:latin typeface="Arial"/>
                <a:cs typeface="Arial"/>
              </a:rPr>
              <a:t>referrals</a:t>
            </a:r>
            <a:endParaRPr sz="18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02463" y="5069281"/>
            <a:ext cx="1131189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5080" indent="-228600">
              <a:lnSpc>
                <a:spcPct val="1513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850" b="1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85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073762"/>
                </a:solidFill>
                <a:latin typeface="Arial"/>
                <a:cs typeface="Arial"/>
              </a:rPr>
              <a:t>large</a:t>
            </a:r>
            <a:r>
              <a:rPr dirty="0" sz="1850" spc="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073762"/>
                </a:solidFill>
                <a:latin typeface="Arial"/>
                <a:cs typeface="Arial"/>
              </a:rPr>
              <a:t>observational</a:t>
            </a:r>
            <a:r>
              <a:rPr dirty="0" sz="1850" spc="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073762"/>
                </a:solidFill>
                <a:latin typeface="Arial"/>
                <a:cs typeface="Arial"/>
              </a:rPr>
              <a:t>registry</a:t>
            </a:r>
            <a:r>
              <a:rPr dirty="0" sz="1850" spc="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850" spc="-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073762"/>
                </a:solidFill>
                <a:latin typeface="Arial"/>
                <a:cs typeface="Arial"/>
              </a:rPr>
              <a:t>pooled</a:t>
            </a:r>
            <a:r>
              <a:rPr dirty="0" sz="1850" spc="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073762"/>
                </a:solidFill>
                <a:latin typeface="Arial"/>
                <a:cs typeface="Arial"/>
              </a:rPr>
              <a:t>data</a:t>
            </a:r>
            <a:r>
              <a:rPr dirty="0" sz="1850" spc="2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073762"/>
                </a:solidFill>
                <a:latin typeface="Arial"/>
                <a:cs typeface="Arial"/>
              </a:rPr>
              <a:t>from</a:t>
            </a:r>
            <a:r>
              <a:rPr dirty="0" sz="1850" spc="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073762"/>
                </a:solidFill>
                <a:latin typeface="Arial"/>
                <a:cs typeface="Arial"/>
              </a:rPr>
              <a:t>multiple</a:t>
            </a:r>
            <a:r>
              <a:rPr dirty="0" sz="1850" spc="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073762"/>
                </a:solidFill>
                <a:latin typeface="Arial"/>
                <a:cs typeface="Arial"/>
              </a:rPr>
              <a:t>countries</a:t>
            </a:r>
            <a:r>
              <a:rPr dirty="0" sz="1850" spc="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FF9900"/>
                </a:solidFill>
                <a:latin typeface="Arial"/>
                <a:cs typeface="Arial"/>
              </a:rPr>
              <a:t>has</a:t>
            </a:r>
            <a:r>
              <a:rPr dirty="0" sz="1850" spc="15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FF9900"/>
                </a:solidFill>
                <a:latin typeface="Arial"/>
                <a:cs typeface="Arial"/>
              </a:rPr>
              <a:t>the</a:t>
            </a:r>
            <a:r>
              <a:rPr dirty="0" sz="1850" spc="25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FF9900"/>
                </a:solidFill>
                <a:latin typeface="Arial"/>
                <a:cs typeface="Arial"/>
              </a:rPr>
              <a:t>statistical power </a:t>
            </a:r>
            <a:r>
              <a:rPr dirty="0" sz="1850" spc="-25" b="1">
                <a:solidFill>
                  <a:srgbClr val="FF9900"/>
                </a:solidFill>
                <a:latin typeface="Arial"/>
                <a:cs typeface="Arial"/>
              </a:rPr>
              <a:t>to </a:t>
            </a:r>
            <a:r>
              <a:rPr dirty="0" sz="1850" b="1">
                <a:solidFill>
                  <a:srgbClr val="FF9900"/>
                </a:solidFill>
                <a:latin typeface="Arial"/>
                <a:cs typeface="Arial"/>
              </a:rPr>
              <a:t>better</a:t>
            </a:r>
            <a:r>
              <a:rPr dirty="0" sz="1850" spc="15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FF9900"/>
                </a:solidFill>
                <a:latin typeface="Arial"/>
                <a:cs typeface="Arial"/>
              </a:rPr>
              <a:t>understand</a:t>
            </a:r>
            <a:r>
              <a:rPr dirty="0" sz="1850" spc="-5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FF9900"/>
                </a:solidFill>
                <a:latin typeface="Arial"/>
                <a:cs typeface="Arial"/>
              </a:rPr>
              <a:t>severe</a:t>
            </a:r>
            <a:r>
              <a:rPr dirty="0" sz="1850" spc="25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FF9900"/>
                </a:solidFill>
                <a:latin typeface="Arial"/>
                <a:cs typeface="Arial"/>
              </a:rPr>
              <a:t>asthma epidemiology</a:t>
            </a:r>
            <a:r>
              <a:rPr dirty="0" sz="1850" b="1">
                <a:solidFill>
                  <a:srgbClr val="073762"/>
                </a:solidFill>
                <a:latin typeface="Arial"/>
                <a:cs typeface="Arial"/>
              </a:rPr>
              <a:t>,</a:t>
            </a:r>
            <a:r>
              <a:rPr dirty="0" sz="1850" spc="-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073762"/>
                </a:solidFill>
                <a:latin typeface="Arial"/>
                <a:cs typeface="Arial"/>
              </a:rPr>
              <a:t>clinical </a:t>
            </a:r>
            <a:r>
              <a:rPr dirty="0" sz="1850" b="1">
                <a:solidFill>
                  <a:srgbClr val="FF9900"/>
                </a:solidFill>
                <a:latin typeface="Arial"/>
                <a:cs typeface="Arial"/>
              </a:rPr>
              <a:t>management</a:t>
            </a:r>
            <a:r>
              <a:rPr dirty="0" sz="1850" spc="5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FF9900"/>
                </a:solidFill>
                <a:latin typeface="Arial"/>
                <a:cs typeface="Arial"/>
              </a:rPr>
              <a:t>and</a:t>
            </a:r>
            <a:r>
              <a:rPr dirty="0" sz="1850" spc="20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FF9900"/>
                </a:solidFill>
                <a:latin typeface="Arial"/>
                <a:cs typeface="Arial"/>
              </a:rPr>
              <a:t>outcomes</a:t>
            </a:r>
            <a:r>
              <a:rPr dirty="0" sz="1850" spc="10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073762"/>
                </a:solidFill>
                <a:latin typeface="Arial"/>
                <a:cs typeface="Arial"/>
              </a:rPr>
              <a:t>across </a:t>
            </a:r>
            <a:r>
              <a:rPr dirty="0" sz="1850" b="1">
                <a:solidFill>
                  <a:srgbClr val="073762"/>
                </a:solidFill>
                <a:latin typeface="Arial"/>
                <a:cs typeface="Arial"/>
              </a:rPr>
              <a:t>international</a:t>
            </a:r>
            <a:r>
              <a:rPr dirty="0" sz="1850" spc="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073762"/>
                </a:solidFill>
                <a:latin typeface="Arial"/>
                <a:cs typeface="Arial"/>
              </a:rPr>
              <a:t>populations.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20496"/>
            <a:ext cx="12192000" cy="149860"/>
            <a:chOff x="0" y="920496"/>
            <a:chExt cx="12192000" cy="149860"/>
          </a:xfrm>
        </p:grpSpPr>
        <p:sp>
          <p:nvSpPr>
            <p:cNvPr id="3" name="object 3" descr=""/>
            <p:cNvSpPr/>
            <p:nvPr/>
          </p:nvSpPr>
          <p:spPr>
            <a:xfrm>
              <a:off x="0" y="920496"/>
              <a:ext cx="12192000" cy="60960"/>
            </a:xfrm>
            <a:custGeom>
              <a:avLst/>
              <a:gdLst/>
              <a:ahLst/>
              <a:cxnLst/>
              <a:rect l="l" t="t" r="r" b="b"/>
              <a:pathLst>
                <a:path w="12192000" h="60959">
                  <a:moveTo>
                    <a:pt x="1219200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12192000" y="609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008888"/>
              <a:ext cx="12192000" cy="60960"/>
            </a:xfrm>
            <a:custGeom>
              <a:avLst/>
              <a:gdLst/>
              <a:ahLst/>
              <a:cxnLst/>
              <a:rect l="l" t="t" r="r" b="b"/>
              <a:pathLst>
                <a:path w="12192000" h="60959">
                  <a:moveTo>
                    <a:pt x="1219200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12192000" y="609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7376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99385" marR="5080" indent="-2358390">
              <a:lnSpc>
                <a:spcPct val="100000"/>
              </a:lnSpc>
              <a:spcBef>
                <a:spcPts val="95"/>
              </a:spcBef>
            </a:pPr>
            <a:r>
              <a:rPr dirty="0" sz="2550">
                <a:solidFill>
                  <a:srgbClr val="09467D"/>
                </a:solidFill>
              </a:rPr>
              <a:t>The</a:t>
            </a:r>
            <a:r>
              <a:rPr dirty="0" sz="2550" spc="-60">
                <a:solidFill>
                  <a:srgbClr val="09467D"/>
                </a:solidFill>
              </a:rPr>
              <a:t> </a:t>
            </a:r>
            <a:r>
              <a:rPr dirty="0" sz="2550">
                <a:solidFill>
                  <a:srgbClr val="09467D"/>
                </a:solidFill>
              </a:rPr>
              <a:t>Broad</a:t>
            </a:r>
            <a:r>
              <a:rPr dirty="0" sz="2550" spc="-60">
                <a:solidFill>
                  <a:srgbClr val="09467D"/>
                </a:solidFill>
              </a:rPr>
              <a:t> </a:t>
            </a:r>
            <a:r>
              <a:rPr dirty="0" sz="2550">
                <a:solidFill>
                  <a:srgbClr val="09467D"/>
                </a:solidFill>
              </a:rPr>
              <a:t>Inclusion</a:t>
            </a:r>
            <a:r>
              <a:rPr dirty="0" sz="2550" spc="-25">
                <a:solidFill>
                  <a:srgbClr val="09467D"/>
                </a:solidFill>
              </a:rPr>
              <a:t> </a:t>
            </a:r>
            <a:r>
              <a:rPr dirty="0" sz="2550">
                <a:solidFill>
                  <a:srgbClr val="09467D"/>
                </a:solidFill>
              </a:rPr>
              <a:t>Criteria</a:t>
            </a:r>
            <a:r>
              <a:rPr dirty="0" sz="2550" spc="-90">
                <a:solidFill>
                  <a:srgbClr val="09467D"/>
                </a:solidFill>
              </a:rPr>
              <a:t> </a:t>
            </a:r>
            <a:r>
              <a:rPr dirty="0" sz="2550">
                <a:solidFill>
                  <a:srgbClr val="09467D"/>
                </a:solidFill>
              </a:rPr>
              <a:t>For</a:t>
            </a:r>
            <a:r>
              <a:rPr dirty="0" sz="2550" spc="-50">
                <a:solidFill>
                  <a:srgbClr val="09467D"/>
                </a:solidFill>
              </a:rPr>
              <a:t> </a:t>
            </a:r>
            <a:r>
              <a:rPr dirty="0" sz="2550">
                <a:solidFill>
                  <a:srgbClr val="09467D"/>
                </a:solidFill>
              </a:rPr>
              <a:t>Enrolment</a:t>
            </a:r>
            <a:r>
              <a:rPr dirty="0" sz="2550" spc="-35">
                <a:solidFill>
                  <a:srgbClr val="09467D"/>
                </a:solidFill>
              </a:rPr>
              <a:t> </a:t>
            </a:r>
            <a:r>
              <a:rPr dirty="0" sz="2550">
                <a:solidFill>
                  <a:srgbClr val="09467D"/>
                </a:solidFill>
              </a:rPr>
              <a:t>Captures</a:t>
            </a:r>
            <a:r>
              <a:rPr dirty="0" sz="2550" spc="-65">
                <a:solidFill>
                  <a:srgbClr val="09467D"/>
                </a:solidFill>
              </a:rPr>
              <a:t> </a:t>
            </a:r>
            <a:r>
              <a:rPr dirty="0" sz="2550">
                <a:solidFill>
                  <a:srgbClr val="09467D"/>
                </a:solidFill>
              </a:rPr>
              <a:t>a</a:t>
            </a:r>
            <a:r>
              <a:rPr dirty="0" sz="2550" spc="-80">
                <a:solidFill>
                  <a:srgbClr val="09467D"/>
                </a:solidFill>
              </a:rPr>
              <a:t> </a:t>
            </a:r>
            <a:r>
              <a:rPr dirty="0" sz="2550">
                <a:solidFill>
                  <a:srgbClr val="09467D"/>
                </a:solidFill>
              </a:rPr>
              <a:t>Diverse</a:t>
            </a:r>
            <a:r>
              <a:rPr dirty="0" sz="2550" spc="-80">
                <a:solidFill>
                  <a:srgbClr val="09467D"/>
                </a:solidFill>
              </a:rPr>
              <a:t> </a:t>
            </a:r>
            <a:r>
              <a:rPr dirty="0" sz="2550" spc="-10">
                <a:solidFill>
                  <a:srgbClr val="09467D"/>
                </a:solidFill>
              </a:rPr>
              <a:t>Patient </a:t>
            </a:r>
            <a:r>
              <a:rPr dirty="0" sz="2550">
                <a:solidFill>
                  <a:srgbClr val="09467D"/>
                </a:solidFill>
              </a:rPr>
              <a:t>Population</a:t>
            </a:r>
            <a:r>
              <a:rPr dirty="0" sz="2550" spc="-40">
                <a:solidFill>
                  <a:srgbClr val="09467D"/>
                </a:solidFill>
              </a:rPr>
              <a:t> </a:t>
            </a:r>
            <a:r>
              <a:rPr dirty="0" sz="2550">
                <a:solidFill>
                  <a:srgbClr val="09467D"/>
                </a:solidFill>
              </a:rPr>
              <a:t>Rarely</a:t>
            </a:r>
            <a:r>
              <a:rPr dirty="0" sz="2550" spc="-95">
                <a:solidFill>
                  <a:srgbClr val="09467D"/>
                </a:solidFill>
              </a:rPr>
              <a:t> </a:t>
            </a:r>
            <a:r>
              <a:rPr dirty="0" sz="2550">
                <a:solidFill>
                  <a:srgbClr val="09467D"/>
                </a:solidFill>
              </a:rPr>
              <a:t>Represented</a:t>
            </a:r>
            <a:r>
              <a:rPr dirty="0" sz="2550" spc="-85">
                <a:solidFill>
                  <a:srgbClr val="09467D"/>
                </a:solidFill>
              </a:rPr>
              <a:t> </a:t>
            </a:r>
            <a:r>
              <a:rPr dirty="0" sz="2550">
                <a:solidFill>
                  <a:srgbClr val="09467D"/>
                </a:solidFill>
              </a:rPr>
              <a:t>in</a:t>
            </a:r>
            <a:r>
              <a:rPr dirty="0" sz="2550" spc="-75">
                <a:solidFill>
                  <a:srgbClr val="09467D"/>
                </a:solidFill>
              </a:rPr>
              <a:t> </a:t>
            </a:r>
            <a:r>
              <a:rPr dirty="0" sz="2550" spc="-20">
                <a:solidFill>
                  <a:srgbClr val="09467D"/>
                </a:solidFill>
              </a:rPr>
              <a:t>RCTs</a:t>
            </a:r>
            <a:endParaRPr sz="2550"/>
          </a:p>
        </p:txBody>
      </p:sp>
      <p:grpSp>
        <p:nvGrpSpPr>
          <p:cNvPr id="6" name="object 6" descr=""/>
          <p:cNvGrpSpPr/>
          <p:nvPr/>
        </p:nvGrpSpPr>
        <p:grpSpPr>
          <a:xfrm>
            <a:off x="846010" y="1454150"/>
            <a:ext cx="10501630" cy="4590415"/>
            <a:chOff x="846010" y="1454150"/>
            <a:chExt cx="10501630" cy="4590415"/>
          </a:xfrm>
        </p:grpSpPr>
        <p:sp>
          <p:nvSpPr>
            <p:cNvPr id="7" name="object 7" descr=""/>
            <p:cNvSpPr/>
            <p:nvPr/>
          </p:nvSpPr>
          <p:spPr>
            <a:xfrm>
              <a:off x="860297" y="1466850"/>
              <a:ext cx="10473055" cy="466725"/>
            </a:xfrm>
            <a:custGeom>
              <a:avLst/>
              <a:gdLst/>
              <a:ahLst/>
              <a:cxnLst/>
              <a:rect l="l" t="t" r="r" b="b"/>
              <a:pathLst>
                <a:path w="10473055" h="466725">
                  <a:moveTo>
                    <a:pt x="10395204" y="0"/>
                  </a:moveTo>
                  <a:lnTo>
                    <a:pt x="77724" y="0"/>
                  </a:lnTo>
                  <a:lnTo>
                    <a:pt x="47470" y="6107"/>
                  </a:lnTo>
                  <a:lnTo>
                    <a:pt x="22764" y="22764"/>
                  </a:lnTo>
                  <a:lnTo>
                    <a:pt x="6107" y="47470"/>
                  </a:lnTo>
                  <a:lnTo>
                    <a:pt x="0" y="77724"/>
                  </a:lnTo>
                  <a:lnTo>
                    <a:pt x="0" y="388620"/>
                  </a:lnTo>
                  <a:lnTo>
                    <a:pt x="6107" y="418873"/>
                  </a:lnTo>
                  <a:lnTo>
                    <a:pt x="22764" y="443579"/>
                  </a:lnTo>
                  <a:lnTo>
                    <a:pt x="47470" y="460236"/>
                  </a:lnTo>
                  <a:lnTo>
                    <a:pt x="77724" y="466344"/>
                  </a:lnTo>
                  <a:lnTo>
                    <a:pt x="10395204" y="466344"/>
                  </a:lnTo>
                  <a:lnTo>
                    <a:pt x="10425457" y="460236"/>
                  </a:lnTo>
                  <a:lnTo>
                    <a:pt x="10450163" y="443579"/>
                  </a:lnTo>
                  <a:lnTo>
                    <a:pt x="10466820" y="418873"/>
                  </a:lnTo>
                  <a:lnTo>
                    <a:pt x="10472928" y="388620"/>
                  </a:lnTo>
                  <a:lnTo>
                    <a:pt x="10472928" y="77724"/>
                  </a:lnTo>
                  <a:lnTo>
                    <a:pt x="10466820" y="47470"/>
                  </a:lnTo>
                  <a:lnTo>
                    <a:pt x="10450163" y="22764"/>
                  </a:lnTo>
                  <a:lnTo>
                    <a:pt x="10425457" y="6107"/>
                  </a:lnTo>
                  <a:lnTo>
                    <a:pt x="10395204" y="0"/>
                  </a:lnTo>
                  <a:close/>
                </a:path>
              </a:pathLst>
            </a:custGeom>
            <a:solidFill>
              <a:srgbClr val="0429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60297" y="1466850"/>
              <a:ext cx="10473055" cy="466725"/>
            </a:xfrm>
            <a:custGeom>
              <a:avLst/>
              <a:gdLst/>
              <a:ahLst/>
              <a:cxnLst/>
              <a:rect l="l" t="t" r="r" b="b"/>
              <a:pathLst>
                <a:path w="10473055" h="466725">
                  <a:moveTo>
                    <a:pt x="0" y="77724"/>
                  </a:moveTo>
                  <a:lnTo>
                    <a:pt x="6107" y="47470"/>
                  </a:lnTo>
                  <a:lnTo>
                    <a:pt x="22764" y="22764"/>
                  </a:lnTo>
                  <a:lnTo>
                    <a:pt x="47470" y="6107"/>
                  </a:lnTo>
                  <a:lnTo>
                    <a:pt x="77724" y="0"/>
                  </a:lnTo>
                  <a:lnTo>
                    <a:pt x="10395204" y="0"/>
                  </a:lnTo>
                  <a:lnTo>
                    <a:pt x="10425457" y="6107"/>
                  </a:lnTo>
                  <a:lnTo>
                    <a:pt x="10450163" y="22764"/>
                  </a:lnTo>
                  <a:lnTo>
                    <a:pt x="10466820" y="47470"/>
                  </a:lnTo>
                  <a:lnTo>
                    <a:pt x="10472928" y="77724"/>
                  </a:lnTo>
                  <a:lnTo>
                    <a:pt x="10472928" y="388620"/>
                  </a:lnTo>
                  <a:lnTo>
                    <a:pt x="10466820" y="418873"/>
                  </a:lnTo>
                  <a:lnTo>
                    <a:pt x="10450163" y="443579"/>
                  </a:lnTo>
                  <a:lnTo>
                    <a:pt x="10425457" y="460236"/>
                  </a:lnTo>
                  <a:lnTo>
                    <a:pt x="10395204" y="466344"/>
                  </a:lnTo>
                  <a:lnTo>
                    <a:pt x="77724" y="466344"/>
                  </a:lnTo>
                  <a:lnTo>
                    <a:pt x="47470" y="460236"/>
                  </a:lnTo>
                  <a:lnTo>
                    <a:pt x="22764" y="443579"/>
                  </a:lnTo>
                  <a:lnTo>
                    <a:pt x="6107" y="418873"/>
                  </a:lnTo>
                  <a:lnTo>
                    <a:pt x="0" y="388620"/>
                  </a:lnTo>
                  <a:lnTo>
                    <a:pt x="0" y="77724"/>
                  </a:lnTo>
                  <a:close/>
                </a:path>
              </a:pathLst>
            </a:custGeom>
            <a:ln w="25400">
              <a:solidFill>
                <a:srgbClr val="04294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60297" y="1904237"/>
              <a:ext cx="10473055" cy="4125595"/>
            </a:xfrm>
            <a:custGeom>
              <a:avLst/>
              <a:gdLst/>
              <a:ahLst/>
              <a:cxnLst/>
              <a:rect l="l" t="t" r="r" b="b"/>
              <a:pathLst>
                <a:path w="10473055" h="4125595">
                  <a:moveTo>
                    <a:pt x="0" y="4125467"/>
                  </a:moveTo>
                  <a:lnTo>
                    <a:pt x="10472928" y="4125467"/>
                  </a:lnTo>
                  <a:lnTo>
                    <a:pt x="10472928" y="0"/>
                  </a:lnTo>
                  <a:lnTo>
                    <a:pt x="0" y="0"/>
                  </a:lnTo>
                  <a:lnTo>
                    <a:pt x="0" y="4125467"/>
                  </a:lnTo>
                  <a:close/>
                </a:path>
              </a:pathLst>
            </a:custGeom>
            <a:ln w="28575">
              <a:solidFill>
                <a:srgbClr val="04294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938275" y="1431035"/>
            <a:ext cx="5673725" cy="800735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4655185">
              <a:lnSpc>
                <a:spcPct val="100000"/>
              </a:lnSpc>
              <a:spcBef>
                <a:spcPts val="99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Inclusion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90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Adult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≥18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years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old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severe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asthma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38275" y="2480005"/>
            <a:ext cx="7220584" cy="788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Undergoing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GINA</a:t>
            </a:r>
            <a:r>
              <a:rPr dirty="0" sz="1800" spc="-1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Step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treatment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dirty="0" sz="18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uncontrolled on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GINA</a:t>
            </a:r>
            <a:r>
              <a:rPr dirty="0" sz="1800" spc="-1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Step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treatment</a:t>
            </a:r>
            <a:endParaRPr sz="1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dirty="0" sz="1400">
                <a:solidFill>
                  <a:srgbClr val="404040"/>
                </a:solidFill>
                <a:latin typeface="Arial"/>
                <a:cs typeface="Arial"/>
              </a:rPr>
              <a:t>Uncontrolled</a:t>
            </a:r>
            <a:r>
              <a:rPr dirty="0" sz="14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dirty="0" sz="14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040"/>
                </a:solidFill>
                <a:latin typeface="Arial"/>
                <a:cs typeface="Arial"/>
              </a:rPr>
              <a:t>defined</a:t>
            </a:r>
            <a:r>
              <a:rPr dirty="0" sz="14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dirty="0" sz="14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Arial"/>
                <a:cs typeface="Arial"/>
              </a:rPr>
              <a:t>ERS/ATS</a:t>
            </a:r>
            <a:r>
              <a:rPr dirty="0" sz="14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Arial"/>
                <a:cs typeface="Arial"/>
              </a:rPr>
              <a:t>guidelines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74775" y="3455923"/>
            <a:ext cx="1008570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25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62585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Poor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symptom control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where</a:t>
            </a:r>
            <a:r>
              <a:rPr dirty="0" sz="18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ACQ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consistently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&gt;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1.5,</a:t>
            </a:r>
            <a:r>
              <a:rPr dirty="0" sz="1800" spc="-1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ACT</a:t>
            </a:r>
            <a:r>
              <a:rPr dirty="0" sz="18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&lt;20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404040"/>
              </a:buClr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361950" indent="-285750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Airflow</a:t>
            </a:r>
            <a:r>
              <a:rPr dirty="0" sz="18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limitation</a:t>
            </a:r>
            <a:r>
              <a:rPr dirty="0" sz="18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where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pre-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bronchodilator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FEV</a:t>
            </a:r>
            <a:r>
              <a:rPr dirty="0" baseline="-20833" sz="180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dirty="0" baseline="-20833" sz="1800" spc="-52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&lt;80%</a:t>
            </a:r>
            <a:r>
              <a:rPr dirty="0" sz="18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predicted,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reduced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FEV</a:t>
            </a:r>
            <a:r>
              <a:rPr dirty="0" baseline="-20833" sz="1800" spc="-15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/FVC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404040"/>
              </a:buClr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362585" marR="30480" indent="-287020">
              <a:lnSpc>
                <a:spcPct val="100000"/>
              </a:lnSpc>
              <a:buFont typeface="Wingdings"/>
              <a:buChar char=""/>
              <a:tabLst>
                <a:tab pos="362585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Serious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exacerbations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≥1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hospitalization,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ICU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stay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mechanical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ventilation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previous 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404040"/>
              </a:buClr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361950" indent="-285750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Frequent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severe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exacerbations</a:t>
            </a:r>
            <a:r>
              <a:rPr dirty="0" sz="180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800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≥2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bursts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SCS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 each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course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&gt;3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days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previous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24788" y="5651093"/>
            <a:ext cx="4660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847597" y="5693917"/>
            <a:ext cx="10498455" cy="581660"/>
            <a:chOff x="847597" y="5693917"/>
            <a:chExt cx="10498455" cy="581660"/>
          </a:xfrm>
        </p:grpSpPr>
        <p:sp>
          <p:nvSpPr>
            <p:cNvPr id="15" name="object 15" descr=""/>
            <p:cNvSpPr/>
            <p:nvPr/>
          </p:nvSpPr>
          <p:spPr>
            <a:xfrm>
              <a:off x="860297" y="5706617"/>
              <a:ext cx="10473055" cy="556260"/>
            </a:xfrm>
            <a:custGeom>
              <a:avLst/>
              <a:gdLst/>
              <a:ahLst/>
              <a:cxnLst/>
              <a:rect l="l" t="t" r="r" b="b"/>
              <a:pathLst>
                <a:path w="10473055" h="556260">
                  <a:moveTo>
                    <a:pt x="10380218" y="0"/>
                  </a:moveTo>
                  <a:lnTo>
                    <a:pt x="92710" y="0"/>
                  </a:lnTo>
                  <a:lnTo>
                    <a:pt x="56621" y="7285"/>
                  </a:lnTo>
                  <a:lnTo>
                    <a:pt x="27152" y="27152"/>
                  </a:lnTo>
                  <a:lnTo>
                    <a:pt x="7285" y="56621"/>
                  </a:lnTo>
                  <a:lnTo>
                    <a:pt x="0" y="92709"/>
                  </a:lnTo>
                  <a:lnTo>
                    <a:pt x="0" y="463549"/>
                  </a:lnTo>
                  <a:lnTo>
                    <a:pt x="7285" y="499633"/>
                  </a:lnTo>
                  <a:lnTo>
                    <a:pt x="27152" y="529102"/>
                  </a:lnTo>
                  <a:lnTo>
                    <a:pt x="56621" y="548973"/>
                  </a:lnTo>
                  <a:lnTo>
                    <a:pt x="92710" y="556259"/>
                  </a:lnTo>
                  <a:lnTo>
                    <a:pt x="10380218" y="556259"/>
                  </a:lnTo>
                  <a:lnTo>
                    <a:pt x="10416295" y="548973"/>
                  </a:lnTo>
                  <a:lnTo>
                    <a:pt x="10445765" y="529102"/>
                  </a:lnTo>
                  <a:lnTo>
                    <a:pt x="10465639" y="499633"/>
                  </a:lnTo>
                  <a:lnTo>
                    <a:pt x="10472928" y="463549"/>
                  </a:lnTo>
                  <a:lnTo>
                    <a:pt x="10472928" y="92709"/>
                  </a:lnTo>
                  <a:lnTo>
                    <a:pt x="10465639" y="56621"/>
                  </a:lnTo>
                  <a:lnTo>
                    <a:pt x="10445765" y="27152"/>
                  </a:lnTo>
                  <a:lnTo>
                    <a:pt x="10416295" y="7285"/>
                  </a:lnTo>
                  <a:lnTo>
                    <a:pt x="10380218" y="0"/>
                  </a:lnTo>
                  <a:close/>
                </a:path>
              </a:pathLst>
            </a:custGeom>
            <a:solidFill>
              <a:srgbClr val="C1DF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60297" y="5706617"/>
              <a:ext cx="10473055" cy="556260"/>
            </a:xfrm>
            <a:custGeom>
              <a:avLst/>
              <a:gdLst/>
              <a:ahLst/>
              <a:cxnLst/>
              <a:rect l="l" t="t" r="r" b="b"/>
              <a:pathLst>
                <a:path w="10473055" h="556260">
                  <a:moveTo>
                    <a:pt x="0" y="92709"/>
                  </a:moveTo>
                  <a:lnTo>
                    <a:pt x="7285" y="56621"/>
                  </a:lnTo>
                  <a:lnTo>
                    <a:pt x="27152" y="27152"/>
                  </a:lnTo>
                  <a:lnTo>
                    <a:pt x="56621" y="7285"/>
                  </a:lnTo>
                  <a:lnTo>
                    <a:pt x="92710" y="0"/>
                  </a:lnTo>
                  <a:lnTo>
                    <a:pt x="10380218" y="0"/>
                  </a:lnTo>
                  <a:lnTo>
                    <a:pt x="10416295" y="7285"/>
                  </a:lnTo>
                  <a:lnTo>
                    <a:pt x="10445765" y="27152"/>
                  </a:lnTo>
                  <a:lnTo>
                    <a:pt x="10465639" y="56621"/>
                  </a:lnTo>
                  <a:lnTo>
                    <a:pt x="10472928" y="92709"/>
                  </a:lnTo>
                  <a:lnTo>
                    <a:pt x="10472928" y="463549"/>
                  </a:lnTo>
                  <a:lnTo>
                    <a:pt x="10465639" y="499633"/>
                  </a:lnTo>
                  <a:lnTo>
                    <a:pt x="10445765" y="529102"/>
                  </a:lnTo>
                  <a:lnTo>
                    <a:pt x="10416295" y="548973"/>
                  </a:lnTo>
                  <a:lnTo>
                    <a:pt x="10380218" y="556259"/>
                  </a:lnTo>
                  <a:lnTo>
                    <a:pt x="92710" y="556259"/>
                  </a:lnTo>
                  <a:lnTo>
                    <a:pt x="56621" y="548973"/>
                  </a:lnTo>
                  <a:lnTo>
                    <a:pt x="27152" y="529102"/>
                  </a:lnTo>
                  <a:lnTo>
                    <a:pt x="7285" y="499633"/>
                  </a:lnTo>
                  <a:lnTo>
                    <a:pt x="0" y="463549"/>
                  </a:lnTo>
                  <a:lnTo>
                    <a:pt x="0" y="92709"/>
                  </a:lnTo>
                  <a:close/>
                </a:path>
              </a:pathLst>
            </a:custGeom>
            <a:ln w="25400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543169" y="5829706"/>
            <a:ext cx="1105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42949"/>
                </a:solidFill>
                <a:latin typeface="Arial"/>
                <a:cs typeface="Arial"/>
              </a:rPr>
              <a:t>Exclusion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860297" y="6226302"/>
            <a:ext cx="10473055" cy="368935"/>
          </a:xfrm>
          <a:custGeom>
            <a:avLst/>
            <a:gdLst/>
            <a:ahLst/>
            <a:cxnLst/>
            <a:rect l="l" t="t" r="r" b="b"/>
            <a:pathLst>
              <a:path w="10473055" h="368934">
                <a:moveTo>
                  <a:pt x="0" y="368808"/>
                </a:moveTo>
                <a:lnTo>
                  <a:pt x="10472928" y="368808"/>
                </a:lnTo>
                <a:lnTo>
                  <a:pt x="10472928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28575">
            <a:solidFill>
              <a:srgbClr val="83838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938275" y="6253378"/>
            <a:ext cx="44862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Lack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informed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consent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participation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8783066" y="2054605"/>
            <a:ext cx="2410460" cy="1563370"/>
            <a:chOff x="8783066" y="2054605"/>
            <a:chExt cx="2410460" cy="1563370"/>
          </a:xfrm>
        </p:grpSpPr>
        <p:sp>
          <p:nvSpPr>
            <p:cNvPr id="21" name="object 21" descr=""/>
            <p:cNvSpPr/>
            <p:nvPr/>
          </p:nvSpPr>
          <p:spPr>
            <a:xfrm>
              <a:off x="8795766" y="2067305"/>
              <a:ext cx="2385060" cy="1537970"/>
            </a:xfrm>
            <a:custGeom>
              <a:avLst/>
              <a:gdLst/>
              <a:ahLst/>
              <a:cxnLst/>
              <a:rect l="l" t="t" r="r" b="b"/>
              <a:pathLst>
                <a:path w="2385059" h="1537970">
                  <a:moveTo>
                    <a:pt x="2128774" y="0"/>
                  </a:moveTo>
                  <a:lnTo>
                    <a:pt x="256285" y="0"/>
                  </a:lnTo>
                  <a:lnTo>
                    <a:pt x="210201" y="4127"/>
                  </a:lnTo>
                  <a:lnTo>
                    <a:pt x="166834" y="16026"/>
                  </a:lnTo>
                  <a:lnTo>
                    <a:pt x="126905" y="34976"/>
                  </a:lnTo>
                  <a:lnTo>
                    <a:pt x="91138" y="60254"/>
                  </a:lnTo>
                  <a:lnTo>
                    <a:pt x="60254" y="91138"/>
                  </a:lnTo>
                  <a:lnTo>
                    <a:pt x="34976" y="126905"/>
                  </a:lnTo>
                  <a:lnTo>
                    <a:pt x="16026" y="166834"/>
                  </a:lnTo>
                  <a:lnTo>
                    <a:pt x="4127" y="210201"/>
                  </a:lnTo>
                  <a:lnTo>
                    <a:pt x="0" y="256286"/>
                  </a:lnTo>
                  <a:lnTo>
                    <a:pt x="0" y="1281430"/>
                  </a:lnTo>
                  <a:lnTo>
                    <a:pt x="4127" y="1327480"/>
                  </a:lnTo>
                  <a:lnTo>
                    <a:pt x="16026" y="1370830"/>
                  </a:lnTo>
                  <a:lnTo>
                    <a:pt x="34976" y="1410753"/>
                  </a:lnTo>
                  <a:lnTo>
                    <a:pt x="60254" y="1446525"/>
                  </a:lnTo>
                  <a:lnTo>
                    <a:pt x="91138" y="1477419"/>
                  </a:lnTo>
                  <a:lnTo>
                    <a:pt x="126905" y="1502711"/>
                  </a:lnTo>
                  <a:lnTo>
                    <a:pt x="166834" y="1521674"/>
                  </a:lnTo>
                  <a:lnTo>
                    <a:pt x="210201" y="1533584"/>
                  </a:lnTo>
                  <a:lnTo>
                    <a:pt x="256285" y="1537716"/>
                  </a:lnTo>
                  <a:lnTo>
                    <a:pt x="2128774" y="1537716"/>
                  </a:lnTo>
                  <a:lnTo>
                    <a:pt x="2174824" y="1533584"/>
                  </a:lnTo>
                  <a:lnTo>
                    <a:pt x="2218174" y="1521674"/>
                  </a:lnTo>
                  <a:lnTo>
                    <a:pt x="2258097" y="1502711"/>
                  </a:lnTo>
                  <a:lnTo>
                    <a:pt x="2293869" y="1477419"/>
                  </a:lnTo>
                  <a:lnTo>
                    <a:pt x="2324763" y="1446525"/>
                  </a:lnTo>
                  <a:lnTo>
                    <a:pt x="2350055" y="1410753"/>
                  </a:lnTo>
                  <a:lnTo>
                    <a:pt x="2369018" y="1370830"/>
                  </a:lnTo>
                  <a:lnTo>
                    <a:pt x="2380928" y="1327480"/>
                  </a:lnTo>
                  <a:lnTo>
                    <a:pt x="2385059" y="1281430"/>
                  </a:lnTo>
                  <a:lnTo>
                    <a:pt x="2385059" y="256286"/>
                  </a:lnTo>
                  <a:lnTo>
                    <a:pt x="2380928" y="210201"/>
                  </a:lnTo>
                  <a:lnTo>
                    <a:pt x="2369018" y="166834"/>
                  </a:lnTo>
                  <a:lnTo>
                    <a:pt x="2350055" y="126905"/>
                  </a:lnTo>
                  <a:lnTo>
                    <a:pt x="2324763" y="91138"/>
                  </a:lnTo>
                  <a:lnTo>
                    <a:pt x="2293869" y="60254"/>
                  </a:lnTo>
                  <a:lnTo>
                    <a:pt x="2258097" y="34976"/>
                  </a:lnTo>
                  <a:lnTo>
                    <a:pt x="2218174" y="16026"/>
                  </a:lnTo>
                  <a:lnTo>
                    <a:pt x="2174824" y="4127"/>
                  </a:lnTo>
                  <a:lnTo>
                    <a:pt x="2128774" y="0"/>
                  </a:lnTo>
                  <a:close/>
                </a:path>
              </a:pathLst>
            </a:custGeom>
            <a:solidFill>
              <a:srgbClr val="0946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795766" y="2067305"/>
              <a:ext cx="2385060" cy="1537970"/>
            </a:xfrm>
            <a:custGeom>
              <a:avLst/>
              <a:gdLst/>
              <a:ahLst/>
              <a:cxnLst/>
              <a:rect l="l" t="t" r="r" b="b"/>
              <a:pathLst>
                <a:path w="2385059" h="1537970">
                  <a:moveTo>
                    <a:pt x="0" y="256286"/>
                  </a:moveTo>
                  <a:lnTo>
                    <a:pt x="4127" y="210201"/>
                  </a:lnTo>
                  <a:lnTo>
                    <a:pt x="16026" y="166834"/>
                  </a:lnTo>
                  <a:lnTo>
                    <a:pt x="34976" y="126905"/>
                  </a:lnTo>
                  <a:lnTo>
                    <a:pt x="60254" y="91138"/>
                  </a:lnTo>
                  <a:lnTo>
                    <a:pt x="91138" y="60254"/>
                  </a:lnTo>
                  <a:lnTo>
                    <a:pt x="126905" y="34976"/>
                  </a:lnTo>
                  <a:lnTo>
                    <a:pt x="166834" y="16026"/>
                  </a:lnTo>
                  <a:lnTo>
                    <a:pt x="210201" y="4127"/>
                  </a:lnTo>
                  <a:lnTo>
                    <a:pt x="256285" y="0"/>
                  </a:lnTo>
                  <a:lnTo>
                    <a:pt x="2128774" y="0"/>
                  </a:lnTo>
                  <a:lnTo>
                    <a:pt x="2174824" y="4127"/>
                  </a:lnTo>
                  <a:lnTo>
                    <a:pt x="2218174" y="16026"/>
                  </a:lnTo>
                  <a:lnTo>
                    <a:pt x="2258097" y="34976"/>
                  </a:lnTo>
                  <a:lnTo>
                    <a:pt x="2293869" y="60254"/>
                  </a:lnTo>
                  <a:lnTo>
                    <a:pt x="2324763" y="91138"/>
                  </a:lnTo>
                  <a:lnTo>
                    <a:pt x="2350055" y="126905"/>
                  </a:lnTo>
                  <a:lnTo>
                    <a:pt x="2369018" y="166834"/>
                  </a:lnTo>
                  <a:lnTo>
                    <a:pt x="2380928" y="210201"/>
                  </a:lnTo>
                  <a:lnTo>
                    <a:pt x="2385059" y="256286"/>
                  </a:lnTo>
                  <a:lnTo>
                    <a:pt x="2385059" y="1281430"/>
                  </a:lnTo>
                  <a:lnTo>
                    <a:pt x="2380928" y="1327480"/>
                  </a:lnTo>
                  <a:lnTo>
                    <a:pt x="2369018" y="1370830"/>
                  </a:lnTo>
                  <a:lnTo>
                    <a:pt x="2350055" y="1410753"/>
                  </a:lnTo>
                  <a:lnTo>
                    <a:pt x="2324763" y="1446525"/>
                  </a:lnTo>
                  <a:lnTo>
                    <a:pt x="2293869" y="1477419"/>
                  </a:lnTo>
                  <a:lnTo>
                    <a:pt x="2258097" y="1502711"/>
                  </a:lnTo>
                  <a:lnTo>
                    <a:pt x="2218174" y="1521674"/>
                  </a:lnTo>
                  <a:lnTo>
                    <a:pt x="2174824" y="1533584"/>
                  </a:lnTo>
                  <a:lnTo>
                    <a:pt x="2128774" y="1537716"/>
                  </a:lnTo>
                  <a:lnTo>
                    <a:pt x="256285" y="1537716"/>
                  </a:lnTo>
                  <a:lnTo>
                    <a:pt x="210201" y="1533584"/>
                  </a:lnTo>
                  <a:lnTo>
                    <a:pt x="166834" y="1521674"/>
                  </a:lnTo>
                  <a:lnTo>
                    <a:pt x="126905" y="1502711"/>
                  </a:lnTo>
                  <a:lnTo>
                    <a:pt x="91138" y="1477419"/>
                  </a:lnTo>
                  <a:lnTo>
                    <a:pt x="60254" y="1446525"/>
                  </a:lnTo>
                  <a:lnTo>
                    <a:pt x="34976" y="1410753"/>
                  </a:lnTo>
                  <a:lnTo>
                    <a:pt x="16026" y="1370830"/>
                  </a:lnTo>
                  <a:lnTo>
                    <a:pt x="4127" y="1327480"/>
                  </a:lnTo>
                  <a:lnTo>
                    <a:pt x="0" y="1281430"/>
                  </a:lnTo>
                  <a:lnTo>
                    <a:pt x="0" y="256286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032291" y="2249196"/>
              <a:ext cx="376555" cy="262890"/>
            </a:xfrm>
            <a:custGeom>
              <a:avLst/>
              <a:gdLst/>
              <a:ahLst/>
              <a:cxnLst/>
              <a:rect l="l" t="t" r="r" b="b"/>
              <a:pathLst>
                <a:path w="376554" h="262889">
                  <a:moveTo>
                    <a:pt x="343037" y="0"/>
                  </a:moveTo>
                  <a:lnTo>
                    <a:pt x="134692" y="195925"/>
                  </a:lnTo>
                  <a:lnTo>
                    <a:pt x="34588" y="93914"/>
                  </a:lnTo>
                  <a:lnTo>
                    <a:pt x="0" y="126703"/>
                  </a:lnTo>
                  <a:lnTo>
                    <a:pt x="133065" y="262717"/>
                  </a:lnTo>
                  <a:lnTo>
                    <a:pt x="168061" y="230333"/>
                  </a:lnTo>
                  <a:lnTo>
                    <a:pt x="375998" y="34003"/>
                  </a:lnTo>
                  <a:lnTo>
                    <a:pt x="343037" y="0"/>
                  </a:lnTo>
                  <a:close/>
                </a:path>
              </a:pathLst>
            </a:custGeom>
            <a:solidFill>
              <a:srgbClr val="2EFF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416796" y="2182367"/>
              <a:ext cx="1536700" cy="368935"/>
            </a:xfrm>
            <a:custGeom>
              <a:avLst/>
              <a:gdLst/>
              <a:ahLst/>
              <a:cxnLst/>
              <a:rect l="l" t="t" r="r" b="b"/>
              <a:pathLst>
                <a:path w="1536700" h="368935">
                  <a:moveTo>
                    <a:pt x="1536192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536192" y="368808"/>
                  </a:lnTo>
                  <a:lnTo>
                    <a:pt x="1536192" y="0"/>
                  </a:lnTo>
                  <a:close/>
                </a:path>
              </a:pathLst>
            </a:custGeom>
            <a:solidFill>
              <a:srgbClr val="0946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032291" y="2607336"/>
              <a:ext cx="376555" cy="262890"/>
            </a:xfrm>
            <a:custGeom>
              <a:avLst/>
              <a:gdLst/>
              <a:ahLst/>
              <a:cxnLst/>
              <a:rect l="l" t="t" r="r" b="b"/>
              <a:pathLst>
                <a:path w="376554" h="262889">
                  <a:moveTo>
                    <a:pt x="343037" y="0"/>
                  </a:moveTo>
                  <a:lnTo>
                    <a:pt x="134692" y="195925"/>
                  </a:lnTo>
                  <a:lnTo>
                    <a:pt x="34588" y="93914"/>
                  </a:lnTo>
                  <a:lnTo>
                    <a:pt x="0" y="126703"/>
                  </a:lnTo>
                  <a:lnTo>
                    <a:pt x="133065" y="262717"/>
                  </a:lnTo>
                  <a:lnTo>
                    <a:pt x="168061" y="230333"/>
                  </a:lnTo>
                  <a:lnTo>
                    <a:pt x="375998" y="34003"/>
                  </a:lnTo>
                  <a:lnTo>
                    <a:pt x="343037" y="0"/>
                  </a:lnTo>
                  <a:close/>
                </a:path>
              </a:pathLst>
            </a:custGeom>
            <a:solidFill>
              <a:srgbClr val="2EFF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416796" y="2540507"/>
              <a:ext cx="1536700" cy="368935"/>
            </a:xfrm>
            <a:custGeom>
              <a:avLst/>
              <a:gdLst/>
              <a:ahLst/>
              <a:cxnLst/>
              <a:rect l="l" t="t" r="r" b="b"/>
              <a:pathLst>
                <a:path w="1536700" h="368935">
                  <a:moveTo>
                    <a:pt x="1536192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536192" y="368808"/>
                  </a:lnTo>
                  <a:lnTo>
                    <a:pt x="1536192" y="0"/>
                  </a:lnTo>
                  <a:close/>
                </a:path>
              </a:pathLst>
            </a:custGeom>
            <a:solidFill>
              <a:srgbClr val="0946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035339" y="3043200"/>
              <a:ext cx="376555" cy="262890"/>
            </a:xfrm>
            <a:custGeom>
              <a:avLst/>
              <a:gdLst/>
              <a:ahLst/>
              <a:cxnLst/>
              <a:rect l="l" t="t" r="r" b="b"/>
              <a:pathLst>
                <a:path w="376554" h="262889">
                  <a:moveTo>
                    <a:pt x="343037" y="0"/>
                  </a:moveTo>
                  <a:lnTo>
                    <a:pt x="134692" y="195925"/>
                  </a:lnTo>
                  <a:lnTo>
                    <a:pt x="34588" y="93914"/>
                  </a:lnTo>
                  <a:lnTo>
                    <a:pt x="0" y="126703"/>
                  </a:lnTo>
                  <a:lnTo>
                    <a:pt x="133065" y="262717"/>
                  </a:lnTo>
                  <a:lnTo>
                    <a:pt x="168061" y="230333"/>
                  </a:lnTo>
                  <a:lnTo>
                    <a:pt x="375998" y="34003"/>
                  </a:lnTo>
                  <a:lnTo>
                    <a:pt x="343037" y="0"/>
                  </a:lnTo>
                  <a:close/>
                </a:path>
              </a:pathLst>
            </a:custGeom>
            <a:solidFill>
              <a:srgbClr val="2EFF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419844" y="2883408"/>
              <a:ext cx="1536700" cy="585470"/>
            </a:xfrm>
            <a:custGeom>
              <a:avLst/>
              <a:gdLst/>
              <a:ahLst/>
              <a:cxnLst/>
              <a:rect l="l" t="t" r="r" b="b"/>
              <a:pathLst>
                <a:path w="1536700" h="585470">
                  <a:moveTo>
                    <a:pt x="1536192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1536192" y="585215"/>
                  </a:lnTo>
                  <a:lnTo>
                    <a:pt x="1536192" y="0"/>
                  </a:lnTo>
                  <a:close/>
                </a:path>
              </a:pathLst>
            </a:custGeom>
            <a:solidFill>
              <a:srgbClr val="09467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9496425" y="2125471"/>
            <a:ext cx="1359535" cy="1299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38150">
              <a:lnSpc>
                <a:spcPct val="1306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Smokers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ACO</a:t>
            </a:r>
            <a:endParaRPr sz="1800">
              <a:latin typeface="Arial"/>
              <a:cs typeface="Arial"/>
            </a:endParaRPr>
          </a:p>
          <a:p>
            <a:pPr marL="15240" marR="5080">
              <a:lnSpc>
                <a:spcPct val="100000"/>
              </a:lnSpc>
              <a:spcBef>
                <a:spcPts val="550"/>
              </a:spcBef>
            </a:pP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Moderate-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to-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asthma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786878" y="6662115"/>
            <a:ext cx="38131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04040"/>
                </a:solidFill>
                <a:latin typeface="Arial"/>
                <a:cs typeface="Arial"/>
              </a:rPr>
              <a:t>Fitzgerald</a:t>
            </a:r>
            <a:r>
              <a:rPr dirty="0" sz="10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04040"/>
                </a:solidFill>
                <a:latin typeface="Arial"/>
                <a:cs typeface="Arial"/>
              </a:rPr>
              <a:t>JM,</a:t>
            </a:r>
            <a:r>
              <a:rPr dirty="0" sz="10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04040"/>
                </a:solidFill>
                <a:latin typeface="Arial"/>
                <a:cs typeface="Arial"/>
              </a:rPr>
              <a:t>Price</a:t>
            </a:r>
            <a:r>
              <a:rPr dirty="0" sz="10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04040"/>
                </a:solidFill>
                <a:latin typeface="Arial"/>
                <a:cs typeface="Arial"/>
              </a:rPr>
              <a:t>DB</a:t>
            </a:r>
            <a:r>
              <a:rPr dirty="0" sz="10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dirty="0" sz="10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04040"/>
                </a:solidFill>
                <a:latin typeface="Arial"/>
                <a:cs typeface="Arial"/>
              </a:rPr>
              <a:t>al.</a:t>
            </a:r>
            <a:r>
              <a:rPr dirty="0" sz="10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04040"/>
                </a:solidFill>
                <a:latin typeface="Arial"/>
                <a:cs typeface="Arial"/>
              </a:rPr>
              <a:t>BMC</a:t>
            </a:r>
            <a:r>
              <a:rPr dirty="0" sz="10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04040"/>
                </a:solidFill>
                <a:latin typeface="Arial"/>
                <a:cs typeface="Arial"/>
              </a:rPr>
              <a:t>Med</a:t>
            </a:r>
            <a:r>
              <a:rPr dirty="0" sz="10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04040"/>
                </a:solidFill>
                <a:latin typeface="Arial"/>
                <a:cs typeface="Arial"/>
              </a:rPr>
              <a:t>Res</a:t>
            </a:r>
            <a:r>
              <a:rPr dirty="0" sz="10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04040"/>
                </a:solidFill>
                <a:latin typeface="Arial"/>
                <a:cs typeface="Arial"/>
              </a:rPr>
              <a:t>Methodol</a:t>
            </a:r>
            <a:r>
              <a:rPr dirty="0" sz="10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04040"/>
                </a:solidFill>
                <a:latin typeface="Arial"/>
                <a:cs typeface="Arial"/>
              </a:rPr>
              <a:t>2020;20:212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2689" rIns="0" bIns="0" rtlCol="0" vert="horz">
            <a:spAutoFit/>
          </a:bodyPr>
          <a:lstStyle/>
          <a:p>
            <a:pPr marL="4864735">
              <a:lnSpc>
                <a:spcPct val="100000"/>
              </a:lnSpc>
              <a:spcBef>
                <a:spcPts val="100"/>
              </a:spcBef>
            </a:pPr>
            <a:r>
              <a:rPr dirty="0"/>
              <a:t>BRISAR:</a:t>
            </a:r>
            <a:r>
              <a:rPr dirty="0" spc="-55"/>
              <a:t> </a:t>
            </a:r>
            <a:r>
              <a:rPr dirty="0"/>
              <a:t>Background</a:t>
            </a:r>
            <a:r>
              <a:rPr dirty="0" spc="-85"/>
              <a:t> </a:t>
            </a:r>
            <a:r>
              <a:rPr dirty="0"/>
              <a:t>&amp;</a:t>
            </a:r>
            <a:r>
              <a:rPr dirty="0" spc="-75"/>
              <a:t> </a:t>
            </a:r>
            <a:r>
              <a:rPr dirty="0" spc="-25"/>
              <a:t>Aim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65277" y="3320541"/>
            <a:ext cx="11641455" cy="34537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7815" marR="1037590" indent="-2857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20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is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heterogenous</a:t>
            </a:r>
            <a:r>
              <a:rPr dirty="0" sz="20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disease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–</a:t>
            </a:r>
            <a:r>
              <a:rPr dirty="0" sz="20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variety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cellular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pathways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are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activated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and 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differentially</a:t>
            </a:r>
            <a:r>
              <a:rPr dirty="0" sz="20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expressed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73762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297815" marR="85090" indent="-28575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Inflammatory</a:t>
            </a:r>
            <a:r>
              <a:rPr dirty="0" sz="20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biomarkers</a:t>
            </a:r>
            <a:r>
              <a:rPr dirty="0" sz="20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are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used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characterize</a:t>
            </a:r>
            <a:r>
              <a:rPr dirty="0" sz="20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phenotypes</a:t>
            </a:r>
            <a:r>
              <a:rPr dirty="0" sz="20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guide</a:t>
            </a:r>
            <a:r>
              <a:rPr dirty="0" sz="20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delivery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precision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medicine;</a:t>
            </a:r>
            <a:r>
              <a:rPr dirty="0" sz="20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however,</a:t>
            </a:r>
            <a:r>
              <a:rPr dirty="0" sz="20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little</a:t>
            </a:r>
            <a:r>
              <a:rPr dirty="0" sz="20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is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known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about</a:t>
            </a:r>
            <a:r>
              <a:rPr dirty="0" sz="2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overlap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2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relatability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these</a:t>
            </a:r>
            <a:r>
              <a:rPr dirty="0" sz="2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biomarkers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2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762"/>
                </a:solidFill>
                <a:latin typeface="Arial"/>
                <a:cs typeface="Arial"/>
              </a:rPr>
              <a:t>severe</a:t>
            </a:r>
            <a:r>
              <a:rPr dirty="0" sz="20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ctr" marL="27305" marR="5080" indent="-127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The</a:t>
            </a:r>
            <a:r>
              <a:rPr dirty="0" sz="2000" spc="-25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aim</a:t>
            </a:r>
            <a:r>
              <a:rPr dirty="0" sz="2000" spc="-40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of</a:t>
            </a:r>
            <a:r>
              <a:rPr dirty="0" sz="2000" spc="-30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this</a:t>
            </a:r>
            <a:r>
              <a:rPr dirty="0" sz="2000" spc="-30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study</a:t>
            </a:r>
            <a:r>
              <a:rPr dirty="0" sz="2000" spc="-50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is</a:t>
            </a:r>
            <a:r>
              <a:rPr dirty="0" sz="2000" spc="-25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to</a:t>
            </a:r>
            <a:r>
              <a:rPr dirty="0" sz="2000" spc="-30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therefore</a:t>
            </a:r>
            <a:r>
              <a:rPr dirty="0" sz="2000" spc="-55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describe</a:t>
            </a:r>
            <a:r>
              <a:rPr dirty="0" sz="2000" spc="-40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the</a:t>
            </a:r>
            <a:r>
              <a:rPr dirty="0" sz="2000" spc="-30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interrelation</a:t>
            </a:r>
            <a:r>
              <a:rPr dirty="0" sz="2000" spc="-65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between</a:t>
            </a:r>
            <a:r>
              <a:rPr dirty="0" sz="2000" spc="-55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inflammatory</a:t>
            </a:r>
            <a:r>
              <a:rPr dirty="0" sz="2000" spc="-65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7E4D00"/>
                </a:solidFill>
                <a:latin typeface="Arial"/>
                <a:cs typeface="Arial"/>
              </a:rPr>
              <a:t>biomarker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expression</a:t>
            </a:r>
            <a:r>
              <a:rPr dirty="0" sz="2000" spc="-60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in</a:t>
            </a:r>
            <a:r>
              <a:rPr dirty="0" sz="2000" spc="-35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severe</a:t>
            </a:r>
            <a:r>
              <a:rPr dirty="0" sz="2000" spc="-30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asthma</a:t>
            </a:r>
            <a:r>
              <a:rPr dirty="0" sz="2000" spc="-60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to</a:t>
            </a:r>
            <a:r>
              <a:rPr dirty="0" sz="2000" spc="-40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characterize</a:t>
            </a:r>
            <a:r>
              <a:rPr dirty="0" sz="2000" spc="-60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the</a:t>
            </a:r>
            <a:r>
              <a:rPr dirty="0" sz="2000" spc="-40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activation</a:t>
            </a:r>
            <a:r>
              <a:rPr dirty="0" sz="2000" spc="-50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of</a:t>
            </a:r>
            <a:r>
              <a:rPr dirty="0" sz="2000" spc="-45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underlying</a:t>
            </a:r>
            <a:r>
              <a:rPr dirty="0" sz="2000" spc="-15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inflammatory</a:t>
            </a:r>
            <a:r>
              <a:rPr dirty="0" sz="2000" spc="-75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7E4D00"/>
                </a:solidFill>
                <a:latin typeface="Arial"/>
                <a:cs typeface="Arial"/>
              </a:rPr>
              <a:t>pathways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using</a:t>
            </a:r>
            <a:r>
              <a:rPr dirty="0" sz="2000" spc="-10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a</a:t>
            </a:r>
            <a:r>
              <a:rPr dirty="0" sz="2000" spc="-15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large,</a:t>
            </a:r>
            <a:r>
              <a:rPr dirty="0" sz="2000" spc="-25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E4D00"/>
                </a:solidFill>
                <a:latin typeface="Arial"/>
                <a:cs typeface="Arial"/>
              </a:rPr>
              <a:t>international</a:t>
            </a:r>
            <a:r>
              <a:rPr dirty="0" sz="2000" spc="-50" b="1">
                <a:solidFill>
                  <a:srgbClr val="7E4D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7E4D00"/>
                </a:solidFill>
                <a:latin typeface="Arial"/>
                <a:cs typeface="Arial"/>
              </a:rPr>
              <a:t>cohort</a:t>
            </a:r>
            <a:endParaRPr sz="2000">
              <a:latin typeface="Arial"/>
              <a:cs typeface="Arial"/>
            </a:endParaRPr>
          </a:p>
          <a:p>
            <a:pPr marL="7296784">
              <a:lnSpc>
                <a:spcPct val="100000"/>
              </a:lnSpc>
              <a:spcBef>
                <a:spcPts val="1540"/>
              </a:spcBef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Denton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E.,</a:t>
            </a:r>
            <a:r>
              <a:rPr dirty="0" sz="1200" spc="5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et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al.</a:t>
            </a:r>
            <a:r>
              <a:rPr dirty="0" sz="1200" spc="1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 i="1">
                <a:solidFill>
                  <a:srgbClr val="073762"/>
                </a:solidFill>
                <a:latin typeface="Arial"/>
                <a:cs typeface="Arial"/>
                <a:hlinkClick r:id="rId2"/>
              </a:rPr>
              <a:t>JACI</a:t>
            </a:r>
            <a:r>
              <a:rPr dirty="0" sz="1200" spc="5" i="1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 i="1">
                <a:solidFill>
                  <a:srgbClr val="073762"/>
                </a:solidFill>
                <a:latin typeface="Arial"/>
                <a:cs typeface="Arial"/>
                <a:hlinkClick r:id="rId2"/>
              </a:rPr>
              <a:t>In Pract</a:t>
            </a:r>
            <a:r>
              <a:rPr dirty="0" sz="1200" spc="5" i="1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2021:Article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In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press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896486" y="1633220"/>
          <a:ext cx="8191500" cy="1480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9945"/>
                <a:gridCol w="3462654"/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Inflammatory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pathway</a:t>
                      </a:r>
                      <a:r>
                        <a:rPr dirty="0" sz="18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18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asthma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Associated</a:t>
                      </a:r>
                      <a:r>
                        <a:rPr dirty="0" sz="18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biomarker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2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Allergy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Serum</a:t>
                      </a:r>
                      <a:r>
                        <a:rPr dirty="0" sz="1800" spc="-5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Eosinophilic</a:t>
                      </a:r>
                      <a:r>
                        <a:rPr dirty="0" sz="1800" spc="-5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inflammation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Blood</a:t>
                      </a:r>
                      <a:r>
                        <a:rPr dirty="0" sz="1800" spc="-4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eosinophil</a:t>
                      </a:r>
                      <a:r>
                        <a:rPr dirty="0" sz="18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count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Airway</a:t>
                      </a:r>
                      <a:r>
                        <a:rPr dirty="0" sz="1800" spc="-5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epithelial</a:t>
                      </a:r>
                      <a:r>
                        <a:rPr dirty="0" sz="1800" spc="-6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dysregulation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FeNO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 descr=""/>
          <p:cNvGrpSpPr/>
          <p:nvPr/>
        </p:nvGrpSpPr>
        <p:grpSpPr>
          <a:xfrm>
            <a:off x="85343" y="16764"/>
            <a:ext cx="3647440" cy="2780030"/>
            <a:chOff x="85343" y="16764"/>
            <a:chExt cx="3647440" cy="278003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3" y="16764"/>
              <a:ext cx="3646932" cy="27797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927" y="787908"/>
              <a:ext cx="3450336" cy="19217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927" y="108203"/>
              <a:ext cx="2680716" cy="6797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49642" y="6339941"/>
            <a:ext cx="3488690" cy="434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20775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Calibri"/>
                <a:cs typeface="Calibri"/>
              </a:rPr>
              <a:t>Ortega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HG,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et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al.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Lancet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Respir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Med</a:t>
            </a:r>
            <a:r>
              <a:rPr dirty="0" sz="800" spc="-10">
                <a:latin typeface="Calibri"/>
                <a:cs typeface="Calibri"/>
              </a:rPr>
              <a:t> 2016;4(7):549-</a:t>
            </a:r>
            <a:r>
              <a:rPr dirty="0" sz="800" spc="-25">
                <a:latin typeface="Calibri"/>
                <a:cs typeface="Calibri"/>
              </a:rPr>
              <a:t>556</a:t>
            </a:r>
            <a:endParaRPr sz="800">
              <a:latin typeface="Calibri"/>
              <a:cs typeface="Calibri"/>
            </a:endParaRPr>
          </a:p>
          <a:p>
            <a:pPr marL="1543050">
              <a:lnSpc>
                <a:spcPts val="875"/>
              </a:lnSpc>
              <a:spcBef>
                <a:spcPts val="25"/>
              </a:spcBef>
            </a:pP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Pavord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ID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et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al.</a:t>
            </a:r>
            <a:r>
              <a:rPr dirty="0" sz="8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Presented</a:t>
            </a:r>
            <a:r>
              <a:rPr dirty="0" sz="8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at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73762"/>
                </a:solidFill>
                <a:latin typeface="Arial"/>
                <a:cs typeface="Arial"/>
              </a:rPr>
              <a:t>AACI</a:t>
            </a:r>
            <a:r>
              <a:rPr dirty="0" sz="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073762"/>
                </a:solidFill>
                <a:latin typeface="Arial"/>
                <a:cs typeface="Arial"/>
              </a:rPr>
              <a:t>2020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Denton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E.,</a:t>
            </a:r>
            <a:r>
              <a:rPr dirty="0" sz="1200" spc="5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et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al.</a:t>
            </a:r>
            <a:r>
              <a:rPr dirty="0" sz="1200" spc="1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 i="1">
                <a:solidFill>
                  <a:srgbClr val="073762"/>
                </a:solidFill>
                <a:latin typeface="Arial"/>
                <a:cs typeface="Arial"/>
                <a:hlinkClick r:id="rId2"/>
              </a:rPr>
              <a:t>JACI</a:t>
            </a:r>
            <a:r>
              <a:rPr dirty="0" sz="1200" spc="5" i="1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 i="1">
                <a:solidFill>
                  <a:srgbClr val="073762"/>
                </a:solidFill>
                <a:latin typeface="Arial"/>
                <a:cs typeface="Arial"/>
                <a:hlinkClick r:id="rId2"/>
              </a:rPr>
              <a:t>In Pract</a:t>
            </a:r>
            <a:r>
              <a:rPr dirty="0" sz="1200" spc="5" i="1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2021:Article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In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press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100" y="70484"/>
            <a:ext cx="1035558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Differential</a:t>
            </a:r>
            <a:r>
              <a:rPr dirty="0" spc="-95"/>
              <a:t> </a:t>
            </a:r>
            <a:r>
              <a:rPr dirty="0"/>
              <a:t>Expression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 spc="-10"/>
              <a:t>Biomarkers</a:t>
            </a:r>
            <a:r>
              <a:rPr dirty="0" spc="-60"/>
              <a:t> </a:t>
            </a:r>
            <a:r>
              <a:rPr dirty="0"/>
              <a:t>Can</a:t>
            </a:r>
            <a:r>
              <a:rPr dirty="0" spc="-60"/>
              <a:t> </a:t>
            </a:r>
            <a:r>
              <a:rPr dirty="0"/>
              <a:t>Predict</a:t>
            </a:r>
            <a:r>
              <a:rPr dirty="0" spc="-70"/>
              <a:t> </a:t>
            </a:r>
            <a:r>
              <a:rPr dirty="0"/>
              <a:t>Treatment</a:t>
            </a:r>
            <a:r>
              <a:rPr dirty="0" spc="-65"/>
              <a:t> </a:t>
            </a:r>
            <a:r>
              <a:rPr dirty="0" spc="-10"/>
              <a:t>Response </a:t>
            </a:r>
            <a:r>
              <a:rPr dirty="0"/>
              <a:t>to</a:t>
            </a:r>
            <a:r>
              <a:rPr dirty="0" spc="-10"/>
              <a:t> </a:t>
            </a:r>
            <a:r>
              <a:rPr dirty="0"/>
              <a:t>Different</a:t>
            </a:r>
            <a:r>
              <a:rPr dirty="0" spc="-10"/>
              <a:t> Therapies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848" y="1865424"/>
            <a:ext cx="5140039" cy="301616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19378" y="1139444"/>
            <a:ext cx="10471150" cy="1409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 marR="5763895" indent="-3683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DREAM/MENSA:</a:t>
            </a:r>
            <a:r>
              <a:rPr dirty="0" sz="1800" spc="-60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Increased</a:t>
            </a:r>
            <a:r>
              <a:rPr dirty="0" sz="1800" spc="-70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blood</a:t>
            </a:r>
            <a:r>
              <a:rPr dirty="0" sz="1800" spc="-55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eosinophil</a:t>
            </a:r>
            <a:r>
              <a:rPr dirty="0" sz="1800" spc="-50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73762"/>
                </a:solidFill>
                <a:latin typeface="Calibri"/>
                <a:cs typeface="Calibri"/>
              </a:rPr>
              <a:t>count </a:t>
            </a: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associated</a:t>
            </a:r>
            <a:r>
              <a:rPr dirty="0" sz="1800" spc="-50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with</a:t>
            </a:r>
            <a:r>
              <a:rPr dirty="0" sz="1800" spc="-40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better</a:t>
            </a:r>
            <a:r>
              <a:rPr dirty="0" sz="1800" spc="-40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response</a:t>
            </a:r>
            <a:r>
              <a:rPr dirty="0" sz="1800" spc="-45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to</a:t>
            </a:r>
            <a:r>
              <a:rPr dirty="0" sz="1800" spc="-55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73762"/>
                </a:solidFill>
                <a:latin typeface="Calibri"/>
                <a:cs typeface="Calibri"/>
              </a:rPr>
              <a:t>Mepolizumab: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Calibri"/>
              <a:cs typeface="Calibri"/>
            </a:endParaRPr>
          </a:p>
          <a:p>
            <a:pPr marL="7677784" marR="5080" indent="-1699260">
              <a:lnSpc>
                <a:spcPct val="100000"/>
              </a:lnSpc>
            </a:pP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Patients</a:t>
            </a:r>
            <a:r>
              <a:rPr dirty="0" sz="1800" spc="-50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with</a:t>
            </a:r>
            <a:r>
              <a:rPr dirty="0" sz="1800" spc="-35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low</a:t>
            </a:r>
            <a:r>
              <a:rPr dirty="0" sz="1800" spc="-20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eos</a:t>
            </a:r>
            <a:r>
              <a:rPr dirty="0" sz="1800" spc="-35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and</a:t>
            </a:r>
            <a:r>
              <a:rPr dirty="0" sz="1800" spc="-45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high</a:t>
            </a:r>
            <a:r>
              <a:rPr dirty="0" sz="1800" spc="-25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FeNO</a:t>
            </a:r>
            <a:r>
              <a:rPr dirty="0" sz="1800" spc="-45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73762"/>
                </a:solidFill>
                <a:latin typeface="Calibri"/>
                <a:cs typeface="Calibri"/>
              </a:rPr>
              <a:t>respond</a:t>
            </a:r>
            <a:r>
              <a:rPr dirty="0" sz="1800" spc="-45">
                <a:solidFill>
                  <a:srgbClr val="073762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73762"/>
                </a:solidFill>
                <a:latin typeface="Calibri"/>
                <a:cs typeface="Calibri"/>
              </a:rPr>
              <a:t>to </a:t>
            </a:r>
            <a:r>
              <a:rPr dirty="0" sz="1800" spc="-10">
                <a:solidFill>
                  <a:srgbClr val="073762"/>
                </a:solidFill>
                <a:latin typeface="Calibri"/>
                <a:cs typeface="Calibri"/>
              </a:rPr>
              <a:t>Dupilumab: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6089650" y="2619120"/>
          <a:ext cx="6042025" cy="185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625"/>
                <a:gridCol w="1190625"/>
                <a:gridCol w="1190625"/>
                <a:gridCol w="1190625"/>
                <a:gridCol w="1190625"/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AER</a:t>
                      </a:r>
                      <a:r>
                        <a:rPr dirty="0" sz="14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relative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dupilumab</a:t>
                      </a:r>
                      <a:r>
                        <a:rPr dirty="0" sz="14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vs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0205">
                <a:tc gridSpan="2">
                  <a:txBody>
                    <a:bodyPr/>
                    <a:lstStyle/>
                    <a:p>
                      <a:pPr marL="7080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FeNO</a:t>
                      </a:r>
                      <a:r>
                        <a:rPr dirty="0" sz="1400" spc="-4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(ppb)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spc="-2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1400" spc="-2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spc="-2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≥50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 marL="160020" marR="15240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4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Baseline </a:t>
                      </a:r>
                      <a:r>
                        <a:rPr dirty="0" sz="14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Eos</a:t>
                      </a:r>
                      <a:r>
                        <a:rPr dirty="0" sz="1400" spc="-2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levels (cells/µL)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spc="-2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&lt;150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1.154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0.643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4C0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0.551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4C0F6"/>
                    </a:solidFill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150</a:t>
                      </a:r>
                      <a:r>
                        <a:rPr dirty="0" sz="1400" spc="-3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1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&lt;300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0.601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0.494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1.182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2"/>
                    </a:solidFill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spc="-20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≥300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0.564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0.347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0.194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grpSp>
        <p:nvGrpSpPr>
          <p:cNvPr id="7" name="object 7" descr=""/>
          <p:cNvGrpSpPr/>
          <p:nvPr/>
        </p:nvGrpSpPr>
        <p:grpSpPr>
          <a:xfrm>
            <a:off x="180086" y="5408929"/>
            <a:ext cx="3926840" cy="876300"/>
            <a:chOff x="180086" y="5408929"/>
            <a:chExt cx="3926840" cy="876300"/>
          </a:xfrm>
        </p:grpSpPr>
        <p:sp>
          <p:nvSpPr>
            <p:cNvPr id="8" name="object 8" descr=""/>
            <p:cNvSpPr/>
            <p:nvPr/>
          </p:nvSpPr>
          <p:spPr>
            <a:xfrm>
              <a:off x="192786" y="5421629"/>
              <a:ext cx="3901440" cy="850900"/>
            </a:xfrm>
            <a:custGeom>
              <a:avLst/>
              <a:gdLst/>
              <a:ahLst/>
              <a:cxnLst/>
              <a:rect l="l" t="t" r="r" b="b"/>
              <a:pathLst>
                <a:path w="3901440" h="850900">
                  <a:moveTo>
                    <a:pt x="3476243" y="0"/>
                  </a:moveTo>
                  <a:lnTo>
                    <a:pt x="0" y="0"/>
                  </a:lnTo>
                  <a:lnTo>
                    <a:pt x="0" y="850392"/>
                  </a:lnTo>
                  <a:lnTo>
                    <a:pt x="3476243" y="850392"/>
                  </a:lnTo>
                  <a:lnTo>
                    <a:pt x="3901440" y="425196"/>
                  </a:lnTo>
                  <a:lnTo>
                    <a:pt x="3476243" y="0"/>
                  </a:lnTo>
                  <a:close/>
                </a:path>
              </a:pathLst>
            </a:custGeom>
            <a:solidFill>
              <a:srgbClr val="B4D7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92786" y="5421629"/>
              <a:ext cx="3901440" cy="850900"/>
            </a:xfrm>
            <a:custGeom>
              <a:avLst/>
              <a:gdLst/>
              <a:ahLst/>
              <a:cxnLst/>
              <a:rect l="l" t="t" r="r" b="b"/>
              <a:pathLst>
                <a:path w="3901440" h="850900">
                  <a:moveTo>
                    <a:pt x="0" y="0"/>
                  </a:moveTo>
                  <a:lnTo>
                    <a:pt x="3476243" y="0"/>
                  </a:lnTo>
                  <a:lnTo>
                    <a:pt x="3901440" y="425196"/>
                  </a:lnTo>
                  <a:lnTo>
                    <a:pt x="3476243" y="850392"/>
                  </a:lnTo>
                  <a:lnTo>
                    <a:pt x="0" y="850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32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21258" y="5554167"/>
            <a:ext cx="26289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73762"/>
                </a:solidFill>
                <a:latin typeface="Arial"/>
                <a:cs typeface="Arial"/>
              </a:rPr>
              <a:t>Differential</a:t>
            </a:r>
            <a:r>
              <a:rPr dirty="0" sz="1800" spc="-7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73762"/>
                </a:solidFill>
                <a:latin typeface="Arial"/>
                <a:cs typeface="Arial"/>
              </a:rPr>
              <a:t>activation</a:t>
            </a:r>
            <a:r>
              <a:rPr dirty="0" sz="18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73762"/>
                </a:solidFill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073762"/>
                </a:solidFill>
                <a:latin typeface="Arial"/>
                <a:cs typeface="Arial"/>
              </a:rPr>
              <a:t>inflammatory</a:t>
            </a:r>
            <a:r>
              <a:rPr dirty="0" sz="1800" spc="-7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73762"/>
                </a:solidFill>
                <a:latin typeface="Arial"/>
                <a:cs typeface="Arial"/>
              </a:rPr>
              <a:t>pathways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258309" y="5408929"/>
            <a:ext cx="3826510" cy="876300"/>
            <a:chOff x="4258309" y="5408929"/>
            <a:chExt cx="3826510" cy="876300"/>
          </a:xfrm>
        </p:grpSpPr>
        <p:sp>
          <p:nvSpPr>
            <p:cNvPr id="12" name="object 12" descr=""/>
            <p:cNvSpPr/>
            <p:nvPr/>
          </p:nvSpPr>
          <p:spPr>
            <a:xfrm>
              <a:off x="4271009" y="5421629"/>
              <a:ext cx="3801110" cy="850900"/>
            </a:xfrm>
            <a:custGeom>
              <a:avLst/>
              <a:gdLst/>
              <a:ahLst/>
              <a:cxnLst/>
              <a:rect l="l" t="t" r="r" b="b"/>
              <a:pathLst>
                <a:path w="3801109" h="850900">
                  <a:moveTo>
                    <a:pt x="3375660" y="0"/>
                  </a:moveTo>
                  <a:lnTo>
                    <a:pt x="0" y="0"/>
                  </a:lnTo>
                  <a:lnTo>
                    <a:pt x="0" y="850392"/>
                  </a:lnTo>
                  <a:lnTo>
                    <a:pt x="3375660" y="850392"/>
                  </a:lnTo>
                  <a:lnTo>
                    <a:pt x="3800856" y="425196"/>
                  </a:lnTo>
                  <a:lnTo>
                    <a:pt x="3375660" y="0"/>
                  </a:lnTo>
                  <a:close/>
                </a:path>
              </a:pathLst>
            </a:custGeom>
            <a:solidFill>
              <a:srgbClr val="B4D7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271009" y="5421629"/>
              <a:ext cx="3801110" cy="850900"/>
            </a:xfrm>
            <a:custGeom>
              <a:avLst/>
              <a:gdLst/>
              <a:ahLst/>
              <a:cxnLst/>
              <a:rect l="l" t="t" r="r" b="b"/>
              <a:pathLst>
                <a:path w="3801109" h="850900">
                  <a:moveTo>
                    <a:pt x="0" y="0"/>
                  </a:moveTo>
                  <a:lnTo>
                    <a:pt x="3375660" y="0"/>
                  </a:lnTo>
                  <a:lnTo>
                    <a:pt x="3800856" y="425196"/>
                  </a:lnTo>
                  <a:lnTo>
                    <a:pt x="3375660" y="850392"/>
                  </a:lnTo>
                  <a:lnTo>
                    <a:pt x="0" y="850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32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679441" y="5554167"/>
            <a:ext cx="276796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73762"/>
                </a:solidFill>
                <a:latin typeface="Arial"/>
                <a:cs typeface="Arial"/>
              </a:rPr>
              <a:t>Differential</a:t>
            </a:r>
            <a:r>
              <a:rPr dirty="0" sz="1800" spc="-6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73762"/>
                </a:solidFill>
                <a:latin typeface="Arial"/>
                <a:cs typeface="Arial"/>
              </a:rPr>
              <a:t>expression</a:t>
            </a:r>
            <a:r>
              <a:rPr dirty="0" sz="1800" spc="-6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73762"/>
                </a:solidFill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073762"/>
                </a:solidFill>
                <a:latin typeface="Arial"/>
                <a:cs typeface="Arial"/>
              </a:rPr>
              <a:t>biomarkers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8235950" y="5408929"/>
            <a:ext cx="3826510" cy="876300"/>
            <a:chOff x="8235950" y="5408929"/>
            <a:chExt cx="3826510" cy="876300"/>
          </a:xfrm>
        </p:grpSpPr>
        <p:sp>
          <p:nvSpPr>
            <p:cNvPr id="16" name="object 16" descr=""/>
            <p:cNvSpPr/>
            <p:nvPr/>
          </p:nvSpPr>
          <p:spPr>
            <a:xfrm>
              <a:off x="8248650" y="5421629"/>
              <a:ext cx="3801110" cy="850900"/>
            </a:xfrm>
            <a:custGeom>
              <a:avLst/>
              <a:gdLst/>
              <a:ahLst/>
              <a:cxnLst/>
              <a:rect l="l" t="t" r="r" b="b"/>
              <a:pathLst>
                <a:path w="3801109" h="850900">
                  <a:moveTo>
                    <a:pt x="3375659" y="0"/>
                  </a:moveTo>
                  <a:lnTo>
                    <a:pt x="0" y="0"/>
                  </a:lnTo>
                  <a:lnTo>
                    <a:pt x="0" y="850392"/>
                  </a:lnTo>
                  <a:lnTo>
                    <a:pt x="3375659" y="850392"/>
                  </a:lnTo>
                  <a:lnTo>
                    <a:pt x="3800855" y="425196"/>
                  </a:lnTo>
                  <a:lnTo>
                    <a:pt x="3375659" y="0"/>
                  </a:lnTo>
                  <a:close/>
                </a:path>
              </a:pathLst>
            </a:custGeom>
            <a:solidFill>
              <a:srgbClr val="B4D7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248650" y="5421629"/>
              <a:ext cx="3801110" cy="850900"/>
            </a:xfrm>
            <a:custGeom>
              <a:avLst/>
              <a:gdLst/>
              <a:ahLst/>
              <a:cxnLst/>
              <a:rect l="l" t="t" r="r" b="b"/>
              <a:pathLst>
                <a:path w="3801109" h="850900">
                  <a:moveTo>
                    <a:pt x="0" y="0"/>
                  </a:moveTo>
                  <a:lnTo>
                    <a:pt x="3375659" y="0"/>
                  </a:lnTo>
                  <a:lnTo>
                    <a:pt x="3800855" y="425196"/>
                  </a:lnTo>
                  <a:lnTo>
                    <a:pt x="3375659" y="850392"/>
                  </a:lnTo>
                  <a:lnTo>
                    <a:pt x="0" y="85039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32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8531479" y="5554167"/>
            <a:ext cx="30206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73762"/>
                </a:solidFill>
                <a:latin typeface="Arial"/>
                <a:cs typeface="Arial"/>
              </a:rPr>
              <a:t>Manifestation</a:t>
            </a:r>
            <a:r>
              <a:rPr dirty="0" sz="1800" spc="-4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800" spc="-2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73762"/>
                </a:solidFill>
                <a:latin typeface="Arial"/>
                <a:cs typeface="Arial"/>
              </a:rPr>
              <a:t>associated</a:t>
            </a:r>
            <a:endParaRPr sz="18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073762"/>
                </a:solidFill>
                <a:latin typeface="Arial"/>
                <a:cs typeface="Arial"/>
              </a:rPr>
              <a:t>clinical</a:t>
            </a:r>
            <a:r>
              <a:rPr dirty="0" sz="1800" spc="-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73762"/>
                </a:solidFill>
                <a:latin typeface="Arial"/>
                <a:cs typeface="Arial"/>
              </a:rPr>
              <a:t>characteristics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6887" y="6280200"/>
            <a:ext cx="482663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073762"/>
                </a:solidFill>
                <a:latin typeface="Arial"/>
                <a:cs typeface="Arial"/>
              </a:rPr>
              <a:t>*Biomarkers</a:t>
            </a:r>
            <a:r>
              <a:rPr dirty="0" sz="1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73762"/>
                </a:solidFill>
                <a:latin typeface="Arial"/>
                <a:cs typeface="Arial"/>
              </a:rPr>
              <a:t>were</a:t>
            </a:r>
            <a:r>
              <a:rPr dirty="0" sz="10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73762"/>
                </a:solidFill>
                <a:latin typeface="Arial"/>
                <a:cs typeface="Arial"/>
              </a:rPr>
              <a:t>measured</a:t>
            </a:r>
            <a:r>
              <a:rPr dirty="0" sz="10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73762"/>
                </a:solidFill>
                <a:latin typeface="Arial"/>
                <a:cs typeface="Arial"/>
              </a:rPr>
              <a:t>at</a:t>
            </a:r>
            <a:r>
              <a:rPr dirty="0" sz="1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73762"/>
                </a:solidFill>
                <a:latin typeface="Arial"/>
                <a:cs typeface="Arial"/>
              </a:rPr>
              <a:t>baseline;</a:t>
            </a:r>
            <a:r>
              <a:rPr dirty="0" sz="10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73762"/>
                </a:solidFill>
                <a:latin typeface="Arial"/>
                <a:cs typeface="Arial"/>
              </a:rPr>
              <a:t>highest</a:t>
            </a:r>
            <a:r>
              <a:rPr dirty="0" sz="1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73762"/>
                </a:solidFill>
                <a:latin typeface="Arial"/>
                <a:cs typeface="Arial"/>
              </a:rPr>
              <a:t>measurement</a:t>
            </a:r>
            <a:r>
              <a:rPr dirty="0" sz="10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73762"/>
                </a:solidFill>
                <a:latin typeface="Arial"/>
                <a:cs typeface="Arial"/>
              </a:rPr>
              <a:t>was</a:t>
            </a:r>
            <a:r>
              <a:rPr dirty="0" sz="10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73762"/>
                </a:solidFill>
                <a:latin typeface="Arial"/>
                <a:cs typeface="Arial"/>
              </a:rPr>
              <a:t>used</a:t>
            </a:r>
            <a:r>
              <a:rPr dirty="0" sz="1000" spc="-4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10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73762"/>
                </a:solidFill>
                <a:latin typeface="Arial"/>
                <a:cs typeface="Arial"/>
              </a:rPr>
              <a:t>cases </a:t>
            </a:r>
            <a:r>
              <a:rPr dirty="0" sz="10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0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73762"/>
                </a:solidFill>
                <a:latin typeface="Arial"/>
                <a:cs typeface="Arial"/>
              </a:rPr>
              <a:t>multiple</a:t>
            </a:r>
            <a:r>
              <a:rPr dirty="0" sz="10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73762"/>
                </a:solidFill>
                <a:latin typeface="Arial"/>
                <a:cs typeface="Arial"/>
              </a:rPr>
              <a:t>baseline</a:t>
            </a:r>
            <a:r>
              <a:rPr dirty="0" sz="10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73762"/>
                </a:solidFill>
                <a:latin typeface="Arial"/>
                <a:cs typeface="Arial"/>
              </a:rPr>
              <a:t>measurements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9989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dirty="0" spc="-30"/>
              <a:t> </a:t>
            </a:r>
            <a:r>
              <a:rPr dirty="0" spc="-25"/>
              <a:t>Cross-</a:t>
            </a:r>
            <a:r>
              <a:rPr dirty="0"/>
              <a:t>Sectional</a:t>
            </a:r>
            <a:r>
              <a:rPr dirty="0" spc="-20"/>
              <a:t> </a:t>
            </a:r>
            <a:r>
              <a:rPr dirty="0"/>
              <a:t>Study:</a:t>
            </a:r>
            <a:r>
              <a:rPr dirty="0" spc="-15"/>
              <a:t> </a:t>
            </a:r>
            <a:r>
              <a:rPr dirty="0" spc="-10"/>
              <a:t>Design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11708" y="1152144"/>
            <a:ext cx="4516120" cy="919480"/>
          </a:xfrm>
          <a:custGeom>
            <a:avLst/>
            <a:gdLst/>
            <a:ahLst/>
            <a:cxnLst/>
            <a:rect l="l" t="t" r="r" b="b"/>
            <a:pathLst>
              <a:path w="4516120" h="919480">
                <a:moveTo>
                  <a:pt x="4362450" y="0"/>
                </a:moveTo>
                <a:lnTo>
                  <a:pt x="153161" y="0"/>
                </a:lnTo>
                <a:lnTo>
                  <a:pt x="104748" y="7808"/>
                </a:lnTo>
                <a:lnTo>
                  <a:pt x="62704" y="29553"/>
                </a:lnTo>
                <a:lnTo>
                  <a:pt x="29549" y="62709"/>
                </a:lnTo>
                <a:lnTo>
                  <a:pt x="7807" y="104753"/>
                </a:lnTo>
                <a:lnTo>
                  <a:pt x="0" y="153161"/>
                </a:lnTo>
                <a:lnTo>
                  <a:pt x="0" y="765809"/>
                </a:lnTo>
                <a:lnTo>
                  <a:pt x="7807" y="814218"/>
                </a:lnTo>
                <a:lnTo>
                  <a:pt x="29549" y="856262"/>
                </a:lnTo>
                <a:lnTo>
                  <a:pt x="62704" y="889418"/>
                </a:lnTo>
                <a:lnTo>
                  <a:pt x="104748" y="911163"/>
                </a:lnTo>
                <a:lnTo>
                  <a:pt x="153161" y="918971"/>
                </a:lnTo>
                <a:lnTo>
                  <a:pt x="4362450" y="918971"/>
                </a:lnTo>
                <a:lnTo>
                  <a:pt x="4410858" y="911163"/>
                </a:lnTo>
                <a:lnTo>
                  <a:pt x="4452902" y="889418"/>
                </a:lnTo>
                <a:lnTo>
                  <a:pt x="4486058" y="856262"/>
                </a:lnTo>
                <a:lnTo>
                  <a:pt x="4507803" y="814218"/>
                </a:lnTo>
                <a:lnTo>
                  <a:pt x="4515612" y="765809"/>
                </a:lnTo>
                <a:lnTo>
                  <a:pt x="4515612" y="153161"/>
                </a:lnTo>
                <a:lnTo>
                  <a:pt x="4507803" y="104753"/>
                </a:lnTo>
                <a:lnTo>
                  <a:pt x="4486058" y="62709"/>
                </a:lnTo>
                <a:lnTo>
                  <a:pt x="4452902" y="29553"/>
                </a:lnTo>
                <a:lnTo>
                  <a:pt x="4410858" y="7808"/>
                </a:lnTo>
                <a:lnTo>
                  <a:pt x="4362450" y="0"/>
                </a:lnTo>
                <a:close/>
              </a:path>
            </a:pathLst>
          </a:custGeom>
          <a:solidFill>
            <a:srgbClr val="B4D7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93114" y="1226058"/>
            <a:ext cx="380174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4191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Objective</a:t>
            </a:r>
            <a:r>
              <a:rPr dirty="0" sz="16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073762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600" spc="-65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distinguish</a:t>
            </a:r>
            <a:r>
              <a:rPr dirty="0" sz="1600" spc="-7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patient</a:t>
            </a:r>
            <a:r>
              <a:rPr dirty="0" sz="16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groups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different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patterns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biomarker</a:t>
            </a:r>
            <a:r>
              <a:rPr dirty="0" sz="16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activation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245095" y="1153667"/>
            <a:ext cx="4516120" cy="919480"/>
          </a:xfrm>
          <a:custGeom>
            <a:avLst/>
            <a:gdLst/>
            <a:ahLst/>
            <a:cxnLst/>
            <a:rect l="l" t="t" r="r" b="b"/>
            <a:pathLst>
              <a:path w="4516120" h="919480">
                <a:moveTo>
                  <a:pt x="4362450" y="0"/>
                </a:moveTo>
                <a:lnTo>
                  <a:pt x="153161" y="0"/>
                </a:lnTo>
                <a:lnTo>
                  <a:pt x="104753" y="7808"/>
                </a:lnTo>
                <a:lnTo>
                  <a:pt x="62709" y="29553"/>
                </a:lnTo>
                <a:lnTo>
                  <a:pt x="29553" y="62709"/>
                </a:lnTo>
                <a:lnTo>
                  <a:pt x="7808" y="104753"/>
                </a:lnTo>
                <a:lnTo>
                  <a:pt x="0" y="153162"/>
                </a:lnTo>
                <a:lnTo>
                  <a:pt x="0" y="765810"/>
                </a:lnTo>
                <a:lnTo>
                  <a:pt x="7808" y="814218"/>
                </a:lnTo>
                <a:lnTo>
                  <a:pt x="29553" y="856262"/>
                </a:lnTo>
                <a:lnTo>
                  <a:pt x="62709" y="889418"/>
                </a:lnTo>
                <a:lnTo>
                  <a:pt x="104753" y="911163"/>
                </a:lnTo>
                <a:lnTo>
                  <a:pt x="153161" y="918972"/>
                </a:lnTo>
                <a:lnTo>
                  <a:pt x="4362450" y="918972"/>
                </a:lnTo>
                <a:lnTo>
                  <a:pt x="4410858" y="911163"/>
                </a:lnTo>
                <a:lnTo>
                  <a:pt x="4452902" y="889418"/>
                </a:lnTo>
                <a:lnTo>
                  <a:pt x="4486058" y="856262"/>
                </a:lnTo>
                <a:lnTo>
                  <a:pt x="4507803" y="814218"/>
                </a:lnTo>
                <a:lnTo>
                  <a:pt x="4515611" y="765810"/>
                </a:lnTo>
                <a:lnTo>
                  <a:pt x="4515611" y="153162"/>
                </a:lnTo>
                <a:lnTo>
                  <a:pt x="4507803" y="104753"/>
                </a:lnTo>
                <a:lnTo>
                  <a:pt x="4486058" y="62709"/>
                </a:lnTo>
                <a:lnTo>
                  <a:pt x="4452902" y="29553"/>
                </a:lnTo>
                <a:lnTo>
                  <a:pt x="4410858" y="7808"/>
                </a:lnTo>
                <a:lnTo>
                  <a:pt x="4362450" y="0"/>
                </a:lnTo>
                <a:close/>
              </a:path>
            </a:pathLst>
          </a:custGeom>
          <a:solidFill>
            <a:srgbClr val="B4D7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383526" y="1226947"/>
            <a:ext cx="423735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Objective</a:t>
            </a:r>
            <a:r>
              <a:rPr dirty="0" sz="16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073762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algn="ctr" marL="12700" marR="5080" indent="52069">
              <a:lnSpc>
                <a:spcPct val="100000"/>
              </a:lnSpc>
            </a:pPr>
            <a:r>
              <a:rPr dirty="0" sz="1600" spc="-65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compare</a:t>
            </a:r>
            <a:r>
              <a:rPr dirty="0" sz="16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the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clinical</a:t>
            </a:r>
            <a:r>
              <a:rPr dirty="0" sz="16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characteristics</a:t>
            </a:r>
            <a:r>
              <a:rPr dirty="0" sz="16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the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patient</a:t>
            </a:r>
            <a:r>
              <a:rPr dirty="0" sz="16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subgroups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derived</a:t>
            </a:r>
            <a:r>
              <a:rPr dirty="0" sz="16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from</a:t>
            </a:r>
            <a:r>
              <a:rPr dirty="0" sz="16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these</a:t>
            </a:r>
            <a:r>
              <a:rPr dirty="0" sz="16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analyses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413766" y="2990850"/>
            <a:ext cx="2967355" cy="1682750"/>
          </a:xfrm>
          <a:custGeom>
            <a:avLst/>
            <a:gdLst/>
            <a:ahLst/>
            <a:cxnLst/>
            <a:rect l="l" t="t" r="r" b="b"/>
            <a:pathLst>
              <a:path w="2967354" h="1682750">
                <a:moveTo>
                  <a:pt x="0" y="280415"/>
                </a:moveTo>
                <a:lnTo>
                  <a:pt x="3670" y="234944"/>
                </a:lnTo>
                <a:lnTo>
                  <a:pt x="14296" y="191804"/>
                </a:lnTo>
                <a:lnTo>
                  <a:pt x="31300" y="151573"/>
                </a:lnTo>
                <a:lnTo>
                  <a:pt x="54105" y="114830"/>
                </a:lnTo>
                <a:lnTo>
                  <a:pt x="82134" y="82153"/>
                </a:lnTo>
                <a:lnTo>
                  <a:pt x="114808" y="54120"/>
                </a:lnTo>
                <a:lnTo>
                  <a:pt x="151551" y="31310"/>
                </a:lnTo>
                <a:lnTo>
                  <a:pt x="191785" y="14301"/>
                </a:lnTo>
                <a:lnTo>
                  <a:pt x="234932" y="3671"/>
                </a:lnTo>
                <a:lnTo>
                  <a:pt x="280416" y="0"/>
                </a:lnTo>
                <a:lnTo>
                  <a:pt x="2686812" y="0"/>
                </a:lnTo>
                <a:lnTo>
                  <a:pt x="2732283" y="3671"/>
                </a:lnTo>
                <a:lnTo>
                  <a:pt x="2775423" y="14301"/>
                </a:lnTo>
                <a:lnTo>
                  <a:pt x="2815654" y="31310"/>
                </a:lnTo>
                <a:lnTo>
                  <a:pt x="2852397" y="54120"/>
                </a:lnTo>
                <a:lnTo>
                  <a:pt x="2885074" y="82153"/>
                </a:lnTo>
                <a:lnTo>
                  <a:pt x="2913107" y="114830"/>
                </a:lnTo>
                <a:lnTo>
                  <a:pt x="2935917" y="151573"/>
                </a:lnTo>
                <a:lnTo>
                  <a:pt x="2952926" y="191804"/>
                </a:lnTo>
                <a:lnTo>
                  <a:pt x="2963556" y="234944"/>
                </a:lnTo>
                <a:lnTo>
                  <a:pt x="2967228" y="280415"/>
                </a:lnTo>
                <a:lnTo>
                  <a:pt x="2967228" y="1402080"/>
                </a:lnTo>
                <a:lnTo>
                  <a:pt x="2963556" y="1447551"/>
                </a:lnTo>
                <a:lnTo>
                  <a:pt x="2952926" y="1490691"/>
                </a:lnTo>
                <a:lnTo>
                  <a:pt x="2935917" y="1530922"/>
                </a:lnTo>
                <a:lnTo>
                  <a:pt x="2913107" y="1567665"/>
                </a:lnTo>
                <a:lnTo>
                  <a:pt x="2885074" y="1600342"/>
                </a:lnTo>
                <a:lnTo>
                  <a:pt x="2852397" y="1628375"/>
                </a:lnTo>
                <a:lnTo>
                  <a:pt x="2815654" y="1651185"/>
                </a:lnTo>
                <a:lnTo>
                  <a:pt x="2775423" y="1668194"/>
                </a:lnTo>
                <a:lnTo>
                  <a:pt x="2732283" y="1678824"/>
                </a:lnTo>
                <a:lnTo>
                  <a:pt x="2686812" y="1682495"/>
                </a:lnTo>
                <a:lnTo>
                  <a:pt x="280416" y="1682495"/>
                </a:lnTo>
                <a:lnTo>
                  <a:pt x="234932" y="1678824"/>
                </a:lnTo>
                <a:lnTo>
                  <a:pt x="191785" y="1668194"/>
                </a:lnTo>
                <a:lnTo>
                  <a:pt x="151551" y="1651185"/>
                </a:lnTo>
                <a:lnTo>
                  <a:pt x="114808" y="1628375"/>
                </a:lnTo>
                <a:lnTo>
                  <a:pt x="82134" y="1600342"/>
                </a:lnTo>
                <a:lnTo>
                  <a:pt x="54105" y="1567665"/>
                </a:lnTo>
                <a:lnTo>
                  <a:pt x="31300" y="1530922"/>
                </a:lnTo>
                <a:lnTo>
                  <a:pt x="14296" y="1490691"/>
                </a:lnTo>
                <a:lnTo>
                  <a:pt x="3670" y="1447551"/>
                </a:lnTo>
                <a:lnTo>
                  <a:pt x="0" y="1402080"/>
                </a:lnTo>
                <a:lnTo>
                  <a:pt x="0" y="280415"/>
                </a:lnTo>
                <a:close/>
              </a:path>
            </a:pathLst>
          </a:custGeom>
          <a:ln w="28575">
            <a:solidFill>
              <a:srgbClr val="0737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67029" y="3271163"/>
            <a:ext cx="2639695" cy="1071245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850900">
              <a:lnSpc>
                <a:spcPct val="100000"/>
              </a:lnSpc>
              <a:spcBef>
                <a:spcPts val="244"/>
              </a:spcBef>
            </a:pPr>
            <a:r>
              <a:rPr dirty="0" sz="1600" spc="-10" b="1">
                <a:solidFill>
                  <a:srgbClr val="7E4D00"/>
                </a:solidFill>
                <a:latin typeface="Arial"/>
                <a:cs typeface="Arial"/>
              </a:rPr>
              <a:t>Inclusion:</a:t>
            </a:r>
            <a:endParaRPr sz="1600">
              <a:latin typeface="Arial"/>
              <a:cs typeface="Arial"/>
            </a:endParaRPr>
          </a:p>
          <a:p>
            <a:pPr marL="98425" indent="-85725">
              <a:lnSpc>
                <a:spcPct val="100000"/>
              </a:lnSpc>
              <a:spcBef>
                <a:spcPts val="140"/>
              </a:spcBef>
              <a:buClr>
                <a:srgbClr val="FF9900"/>
              </a:buClr>
              <a:buSzPct val="68750"/>
              <a:buFont typeface="Arial"/>
              <a:buChar char="•"/>
              <a:tabLst>
                <a:tab pos="98425" algn="l"/>
              </a:tabLst>
            </a:pP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r>
              <a:rPr dirty="0" sz="16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population</a:t>
            </a:r>
            <a:endParaRPr sz="1600">
              <a:latin typeface="Arial"/>
              <a:cs typeface="Arial"/>
            </a:endParaRPr>
          </a:p>
          <a:p>
            <a:pPr marL="98425" indent="-85725">
              <a:lnSpc>
                <a:spcPct val="100000"/>
              </a:lnSpc>
              <a:spcBef>
                <a:spcPts val="135"/>
              </a:spcBef>
              <a:buClr>
                <a:srgbClr val="FF9900"/>
              </a:buClr>
              <a:buSzPct val="68750"/>
              <a:buFont typeface="Arial"/>
              <a:buChar char="•"/>
              <a:tabLst>
                <a:tab pos="98425" algn="l"/>
              </a:tabLst>
            </a:pP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At</a:t>
            </a:r>
            <a:r>
              <a:rPr dirty="0" sz="1600" spc="1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least</a:t>
            </a:r>
            <a:r>
              <a:rPr dirty="0" sz="1600" spc="-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one</a:t>
            </a:r>
            <a:r>
              <a:rPr dirty="0" sz="16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measurement</a:t>
            </a:r>
            <a:endParaRPr sz="1600">
              <a:latin typeface="Arial"/>
              <a:cs typeface="Arial"/>
            </a:endParaRPr>
          </a:p>
          <a:p>
            <a:pPr marL="99060">
              <a:lnSpc>
                <a:spcPct val="100000"/>
              </a:lnSpc>
              <a:spcBef>
                <a:spcPts val="135"/>
              </a:spcBef>
            </a:pP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600" spc="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each</a:t>
            </a:r>
            <a:r>
              <a:rPr dirty="0" sz="1600" spc="-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biomarker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171890" y="2057590"/>
            <a:ext cx="2994660" cy="3921125"/>
            <a:chOff x="2171890" y="2057590"/>
            <a:chExt cx="2994660" cy="3921125"/>
          </a:xfrm>
        </p:grpSpPr>
        <p:sp>
          <p:nvSpPr>
            <p:cNvPr id="11" name="object 11" descr=""/>
            <p:cNvSpPr/>
            <p:nvPr/>
          </p:nvSpPr>
          <p:spPr>
            <a:xfrm>
              <a:off x="3669030" y="2071877"/>
              <a:ext cx="0" cy="3491865"/>
            </a:xfrm>
            <a:custGeom>
              <a:avLst/>
              <a:gdLst/>
              <a:ahLst/>
              <a:cxnLst/>
              <a:rect l="l" t="t" r="r" b="b"/>
              <a:pathLst>
                <a:path w="0" h="3491865">
                  <a:moveTo>
                    <a:pt x="0" y="0"/>
                  </a:moveTo>
                  <a:lnTo>
                    <a:pt x="0" y="3491484"/>
                  </a:lnTo>
                </a:path>
              </a:pathLst>
            </a:custGeom>
            <a:ln w="28575">
              <a:solidFill>
                <a:srgbClr val="BE73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186177" y="5563362"/>
              <a:ext cx="2966085" cy="401320"/>
            </a:xfrm>
            <a:custGeom>
              <a:avLst/>
              <a:gdLst/>
              <a:ahLst/>
              <a:cxnLst/>
              <a:rect l="l" t="t" r="r" b="b"/>
              <a:pathLst>
                <a:path w="2966085" h="401320">
                  <a:moveTo>
                    <a:pt x="0" y="66801"/>
                  </a:moveTo>
                  <a:lnTo>
                    <a:pt x="5258" y="40799"/>
                  </a:lnTo>
                  <a:lnTo>
                    <a:pt x="19589" y="19565"/>
                  </a:lnTo>
                  <a:lnTo>
                    <a:pt x="40826" y="5249"/>
                  </a:lnTo>
                  <a:lnTo>
                    <a:pt x="66802" y="0"/>
                  </a:lnTo>
                  <a:lnTo>
                    <a:pt x="2898902" y="0"/>
                  </a:lnTo>
                  <a:lnTo>
                    <a:pt x="2924877" y="5249"/>
                  </a:lnTo>
                  <a:lnTo>
                    <a:pt x="2946114" y="19565"/>
                  </a:lnTo>
                  <a:lnTo>
                    <a:pt x="2960445" y="40799"/>
                  </a:lnTo>
                  <a:lnTo>
                    <a:pt x="2965704" y="66801"/>
                  </a:lnTo>
                  <a:lnTo>
                    <a:pt x="2965704" y="334009"/>
                  </a:lnTo>
                  <a:lnTo>
                    <a:pt x="2960445" y="360012"/>
                  </a:lnTo>
                  <a:lnTo>
                    <a:pt x="2946114" y="381246"/>
                  </a:lnTo>
                  <a:lnTo>
                    <a:pt x="2924877" y="395562"/>
                  </a:lnTo>
                  <a:lnTo>
                    <a:pt x="2898902" y="400812"/>
                  </a:lnTo>
                  <a:lnTo>
                    <a:pt x="66802" y="400812"/>
                  </a:lnTo>
                  <a:lnTo>
                    <a:pt x="40826" y="395562"/>
                  </a:lnTo>
                  <a:lnTo>
                    <a:pt x="19589" y="381246"/>
                  </a:lnTo>
                  <a:lnTo>
                    <a:pt x="5258" y="360012"/>
                  </a:lnTo>
                  <a:lnTo>
                    <a:pt x="0" y="334009"/>
                  </a:lnTo>
                  <a:lnTo>
                    <a:pt x="0" y="66801"/>
                  </a:lnTo>
                  <a:close/>
                </a:path>
              </a:pathLst>
            </a:custGeom>
            <a:ln w="28574">
              <a:solidFill>
                <a:srgbClr val="07376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293111" y="5648045"/>
            <a:ext cx="2748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Index</a:t>
            </a:r>
            <a:r>
              <a:rPr dirty="0" sz="1200" spc="-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date:</a:t>
            </a:r>
            <a:r>
              <a:rPr dirty="0" sz="12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Date</a:t>
            </a:r>
            <a:r>
              <a:rPr dirty="0" sz="12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of</a:t>
            </a:r>
            <a:r>
              <a:rPr dirty="0" sz="1200" spc="-1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enrolment</a:t>
            </a:r>
            <a:r>
              <a:rPr dirty="0" sz="12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dirty="0" sz="1200" spc="-1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073762"/>
                </a:solidFill>
                <a:latin typeface="Arial"/>
                <a:cs typeface="Arial"/>
              </a:rPr>
              <a:t>ISAR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270502" y="2668777"/>
            <a:ext cx="3236595" cy="2440940"/>
            <a:chOff x="4270502" y="2668777"/>
            <a:chExt cx="3236595" cy="2440940"/>
          </a:xfrm>
        </p:grpSpPr>
        <p:sp>
          <p:nvSpPr>
            <p:cNvPr id="15" name="object 15" descr=""/>
            <p:cNvSpPr/>
            <p:nvPr/>
          </p:nvSpPr>
          <p:spPr>
            <a:xfrm>
              <a:off x="4958334" y="2681477"/>
              <a:ext cx="1784985" cy="1645920"/>
            </a:xfrm>
            <a:custGeom>
              <a:avLst/>
              <a:gdLst/>
              <a:ahLst/>
              <a:cxnLst/>
              <a:rect l="l" t="t" r="r" b="b"/>
              <a:pathLst>
                <a:path w="1784984" h="1645920">
                  <a:moveTo>
                    <a:pt x="892301" y="0"/>
                  </a:moveTo>
                  <a:lnTo>
                    <a:pt x="841671" y="1302"/>
                  </a:lnTo>
                  <a:lnTo>
                    <a:pt x="791782" y="5164"/>
                  </a:lnTo>
                  <a:lnTo>
                    <a:pt x="742708" y="11515"/>
                  </a:lnTo>
                  <a:lnTo>
                    <a:pt x="694525" y="20287"/>
                  </a:lnTo>
                  <a:lnTo>
                    <a:pt x="647309" y="31409"/>
                  </a:lnTo>
                  <a:lnTo>
                    <a:pt x="601134" y="44812"/>
                  </a:lnTo>
                  <a:lnTo>
                    <a:pt x="556077" y="60427"/>
                  </a:lnTo>
                  <a:lnTo>
                    <a:pt x="512212" y="78184"/>
                  </a:lnTo>
                  <a:lnTo>
                    <a:pt x="469616" y="98015"/>
                  </a:lnTo>
                  <a:lnTo>
                    <a:pt x="428362" y="119848"/>
                  </a:lnTo>
                  <a:lnTo>
                    <a:pt x="388527" y="143616"/>
                  </a:lnTo>
                  <a:lnTo>
                    <a:pt x="350187" y="169248"/>
                  </a:lnTo>
                  <a:lnTo>
                    <a:pt x="313415" y="196675"/>
                  </a:lnTo>
                  <a:lnTo>
                    <a:pt x="278289" y="225828"/>
                  </a:lnTo>
                  <a:lnTo>
                    <a:pt x="244882" y="256637"/>
                  </a:lnTo>
                  <a:lnTo>
                    <a:pt x="213271" y="289032"/>
                  </a:lnTo>
                  <a:lnTo>
                    <a:pt x="183530" y="322945"/>
                  </a:lnTo>
                  <a:lnTo>
                    <a:pt x="155736" y="358305"/>
                  </a:lnTo>
                  <a:lnTo>
                    <a:pt x="129963" y="395044"/>
                  </a:lnTo>
                  <a:lnTo>
                    <a:pt x="106288" y="433092"/>
                  </a:lnTo>
                  <a:lnTo>
                    <a:pt x="84784" y="472379"/>
                  </a:lnTo>
                  <a:lnTo>
                    <a:pt x="65528" y="512836"/>
                  </a:lnTo>
                  <a:lnTo>
                    <a:pt x="48595" y="554394"/>
                  </a:lnTo>
                  <a:lnTo>
                    <a:pt x="34060" y="596982"/>
                  </a:lnTo>
                  <a:lnTo>
                    <a:pt x="21999" y="640532"/>
                  </a:lnTo>
                  <a:lnTo>
                    <a:pt x="12488" y="684974"/>
                  </a:lnTo>
                  <a:lnTo>
                    <a:pt x="5600" y="730239"/>
                  </a:lnTo>
                  <a:lnTo>
                    <a:pt x="1412" y="776258"/>
                  </a:lnTo>
                  <a:lnTo>
                    <a:pt x="0" y="822960"/>
                  </a:lnTo>
                  <a:lnTo>
                    <a:pt x="1412" y="869661"/>
                  </a:lnTo>
                  <a:lnTo>
                    <a:pt x="5600" y="915680"/>
                  </a:lnTo>
                  <a:lnTo>
                    <a:pt x="12488" y="960945"/>
                  </a:lnTo>
                  <a:lnTo>
                    <a:pt x="21999" y="1005387"/>
                  </a:lnTo>
                  <a:lnTo>
                    <a:pt x="34060" y="1048937"/>
                  </a:lnTo>
                  <a:lnTo>
                    <a:pt x="48595" y="1091525"/>
                  </a:lnTo>
                  <a:lnTo>
                    <a:pt x="65528" y="1133083"/>
                  </a:lnTo>
                  <a:lnTo>
                    <a:pt x="84784" y="1173540"/>
                  </a:lnTo>
                  <a:lnTo>
                    <a:pt x="106288" y="1212827"/>
                  </a:lnTo>
                  <a:lnTo>
                    <a:pt x="129963" y="1250875"/>
                  </a:lnTo>
                  <a:lnTo>
                    <a:pt x="155736" y="1287614"/>
                  </a:lnTo>
                  <a:lnTo>
                    <a:pt x="183530" y="1322974"/>
                  </a:lnTo>
                  <a:lnTo>
                    <a:pt x="213271" y="1356887"/>
                  </a:lnTo>
                  <a:lnTo>
                    <a:pt x="244882" y="1389282"/>
                  </a:lnTo>
                  <a:lnTo>
                    <a:pt x="278289" y="1420091"/>
                  </a:lnTo>
                  <a:lnTo>
                    <a:pt x="313415" y="1449244"/>
                  </a:lnTo>
                  <a:lnTo>
                    <a:pt x="350187" y="1476671"/>
                  </a:lnTo>
                  <a:lnTo>
                    <a:pt x="388527" y="1502303"/>
                  </a:lnTo>
                  <a:lnTo>
                    <a:pt x="428362" y="1526071"/>
                  </a:lnTo>
                  <a:lnTo>
                    <a:pt x="469616" y="1547904"/>
                  </a:lnTo>
                  <a:lnTo>
                    <a:pt x="512212" y="1567735"/>
                  </a:lnTo>
                  <a:lnTo>
                    <a:pt x="556077" y="1585492"/>
                  </a:lnTo>
                  <a:lnTo>
                    <a:pt x="601134" y="1601107"/>
                  </a:lnTo>
                  <a:lnTo>
                    <a:pt x="647309" y="1614510"/>
                  </a:lnTo>
                  <a:lnTo>
                    <a:pt x="694525" y="1625632"/>
                  </a:lnTo>
                  <a:lnTo>
                    <a:pt x="742708" y="1634404"/>
                  </a:lnTo>
                  <a:lnTo>
                    <a:pt x="791782" y="1640755"/>
                  </a:lnTo>
                  <a:lnTo>
                    <a:pt x="841671" y="1644617"/>
                  </a:lnTo>
                  <a:lnTo>
                    <a:pt x="892301" y="1645920"/>
                  </a:lnTo>
                  <a:lnTo>
                    <a:pt x="942932" y="1644617"/>
                  </a:lnTo>
                  <a:lnTo>
                    <a:pt x="992821" y="1640755"/>
                  </a:lnTo>
                  <a:lnTo>
                    <a:pt x="1041895" y="1634404"/>
                  </a:lnTo>
                  <a:lnTo>
                    <a:pt x="1090078" y="1625632"/>
                  </a:lnTo>
                  <a:lnTo>
                    <a:pt x="1137294" y="1614510"/>
                  </a:lnTo>
                  <a:lnTo>
                    <a:pt x="1183469" y="1601107"/>
                  </a:lnTo>
                  <a:lnTo>
                    <a:pt x="1228526" y="1585492"/>
                  </a:lnTo>
                  <a:lnTo>
                    <a:pt x="1272391" y="1567735"/>
                  </a:lnTo>
                  <a:lnTo>
                    <a:pt x="1314987" y="1547904"/>
                  </a:lnTo>
                  <a:lnTo>
                    <a:pt x="1356241" y="1526071"/>
                  </a:lnTo>
                  <a:lnTo>
                    <a:pt x="1396076" y="1502303"/>
                  </a:lnTo>
                  <a:lnTo>
                    <a:pt x="1434416" y="1476671"/>
                  </a:lnTo>
                  <a:lnTo>
                    <a:pt x="1471188" y="1449244"/>
                  </a:lnTo>
                  <a:lnTo>
                    <a:pt x="1506314" y="1420091"/>
                  </a:lnTo>
                  <a:lnTo>
                    <a:pt x="1539721" y="1389282"/>
                  </a:lnTo>
                  <a:lnTo>
                    <a:pt x="1571332" y="1356887"/>
                  </a:lnTo>
                  <a:lnTo>
                    <a:pt x="1601073" y="1322974"/>
                  </a:lnTo>
                  <a:lnTo>
                    <a:pt x="1628867" y="1287614"/>
                  </a:lnTo>
                  <a:lnTo>
                    <a:pt x="1654640" y="1250875"/>
                  </a:lnTo>
                  <a:lnTo>
                    <a:pt x="1678315" y="1212827"/>
                  </a:lnTo>
                  <a:lnTo>
                    <a:pt x="1699819" y="1173540"/>
                  </a:lnTo>
                  <a:lnTo>
                    <a:pt x="1719075" y="1133083"/>
                  </a:lnTo>
                  <a:lnTo>
                    <a:pt x="1736008" y="1091525"/>
                  </a:lnTo>
                  <a:lnTo>
                    <a:pt x="1750543" y="1048937"/>
                  </a:lnTo>
                  <a:lnTo>
                    <a:pt x="1762604" y="1005387"/>
                  </a:lnTo>
                  <a:lnTo>
                    <a:pt x="1772115" y="960945"/>
                  </a:lnTo>
                  <a:lnTo>
                    <a:pt x="1779003" y="915680"/>
                  </a:lnTo>
                  <a:lnTo>
                    <a:pt x="1783191" y="869661"/>
                  </a:lnTo>
                  <a:lnTo>
                    <a:pt x="1784604" y="822960"/>
                  </a:lnTo>
                  <a:lnTo>
                    <a:pt x="1783191" y="776258"/>
                  </a:lnTo>
                  <a:lnTo>
                    <a:pt x="1779003" y="730239"/>
                  </a:lnTo>
                  <a:lnTo>
                    <a:pt x="1772115" y="684974"/>
                  </a:lnTo>
                  <a:lnTo>
                    <a:pt x="1762604" y="640532"/>
                  </a:lnTo>
                  <a:lnTo>
                    <a:pt x="1750543" y="596982"/>
                  </a:lnTo>
                  <a:lnTo>
                    <a:pt x="1736008" y="554394"/>
                  </a:lnTo>
                  <a:lnTo>
                    <a:pt x="1719075" y="512836"/>
                  </a:lnTo>
                  <a:lnTo>
                    <a:pt x="1699819" y="472379"/>
                  </a:lnTo>
                  <a:lnTo>
                    <a:pt x="1678315" y="433092"/>
                  </a:lnTo>
                  <a:lnTo>
                    <a:pt x="1654640" y="395044"/>
                  </a:lnTo>
                  <a:lnTo>
                    <a:pt x="1628867" y="358305"/>
                  </a:lnTo>
                  <a:lnTo>
                    <a:pt x="1601073" y="322945"/>
                  </a:lnTo>
                  <a:lnTo>
                    <a:pt x="1571332" y="289032"/>
                  </a:lnTo>
                  <a:lnTo>
                    <a:pt x="1539721" y="256637"/>
                  </a:lnTo>
                  <a:lnTo>
                    <a:pt x="1506314" y="225828"/>
                  </a:lnTo>
                  <a:lnTo>
                    <a:pt x="1471188" y="196675"/>
                  </a:lnTo>
                  <a:lnTo>
                    <a:pt x="1434416" y="169248"/>
                  </a:lnTo>
                  <a:lnTo>
                    <a:pt x="1396076" y="143616"/>
                  </a:lnTo>
                  <a:lnTo>
                    <a:pt x="1356241" y="119848"/>
                  </a:lnTo>
                  <a:lnTo>
                    <a:pt x="1314987" y="98015"/>
                  </a:lnTo>
                  <a:lnTo>
                    <a:pt x="1272391" y="78184"/>
                  </a:lnTo>
                  <a:lnTo>
                    <a:pt x="1228526" y="60427"/>
                  </a:lnTo>
                  <a:lnTo>
                    <a:pt x="1183469" y="44812"/>
                  </a:lnTo>
                  <a:lnTo>
                    <a:pt x="1137294" y="31409"/>
                  </a:lnTo>
                  <a:lnTo>
                    <a:pt x="1090078" y="20287"/>
                  </a:lnTo>
                  <a:lnTo>
                    <a:pt x="1041895" y="11515"/>
                  </a:lnTo>
                  <a:lnTo>
                    <a:pt x="992821" y="5164"/>
                  </a:lnTo>
                  <a:lnTo>
                    <a:pt x="942932" y="1302"/>
                  </a:lnTo>
                  <a:lnTo>
                    <a:pt x="892301" y="0"/>
                  </a:lnTo>
                  <a:close/>
                </a:path>
              </a:pathLst>
            </a:custGeom>
            <a:solidFill>
              <a:srgbClr val="FF8483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958334" y="2681477"/>
              <a:ext cx="1784985" cy="1645920"/>
            </a:xfrm>
            <a:custGeom>
              <a:avLst/>
              <a:gdLst/>
              <a:ahLst/>
              <a:cxnLst/>
              <a:rect l="l" t="t" r="r" b="b"/>
              <a:pathLst>
                <a:path w="1784984" h="1645920">
                  <a:moveTo>
                    <a:pt x="0" y="822960"/>
                  </a:moveTo>
                  <a:lnTo>
                    <a:pt x="1412" y="776258"/>
                  </a:lnTo>
                  <a:lnTo>
                    <a:pt x="5600" y="730239"/>
                  </a:lnTo>
                  <a:lnTo>
                    <a:pt x="12488" y="684974"/>
                  </a:lnTo>
                  <a:lnTo>
                    <a:pt x="21999" y="640532"/>
                  </a:lnTo>
                  <a:lnTo>
                    <a:pt x="34060" y="596982"/>
                  </a:lnTo>
                  <a:lnTo>
                    <a:pt x="48595" y="554394"/>
                  </a:lnTo>
                  <a:lnTo>
                    <a:pt x="65528" y="512836"/>
                  </a:lnTo>
                  <a:lnTo>
                    <a:pt x="84784" y="472379"/>
                  </a:lnTo>
                  <a:lnTo>
                    <a:pt x="106288" y="433092"/>
                  </a:lnTo>
                  <a:lnTo>
                    <a:pt x="129963" y="395044"/>
                  </a:lnTo>
                  <a:lnTo>
                    <a:pt x="155736" y="358305"/>
                  </a:lnTo>
                  <a:lnTo>
                    <a:pt x="183530" y="322945"/>
                  </a:lnTo>
                  <a:lnTo>
                    <a:pt x="213271" y="289032"/>
                  </a:lnTo>
                  <a:lnTo>
                    <a:pt x="244882" y="256637"/>
                  </a:lnTo>
                  <a:lnTo>
                    <a:pt x="278289" y="225828"/>
                  </a:lnTo>
                  <a:lnTo>
                    <a:pt x="313415" y="196675"/>
                  </a:lnTo>
                  <a:lnTo>
                    <a:pt x="350187" y="169248"/>
                  </a:lnTo>
                  <a:lnTo>
                    <a:pt x="388527" y="143616"/>
                  </a:lnTo>
                  <a:lnTo>
                    <a:pt x="428362" y="119848"/>
                  </a:lnTo>
                  <a:lnTo>
                    <a:pt x="469616" y="98015"/>
                  </a:lnTo>
                  <a:lnTo>
                    <a:pt x="512212" y="78184"/>
                  </a:lnTo>
                  <a:lnTo>
                    <a:pt x="556077" y="60427"/>
                  </a:lnTo>
                  <a:lnTo>
                    <a:pt x="601134" y="44812"/>
                  </a:lnTo>
                  <a:lnTo>
                    <a:pt x="647309" y="31409"/>
                  </a:lnTo>
                  <a:lnTo>
                    <a:pt x="694525" y="20287"/>
                  </a:lnTo>
                  <a:lnTo>
                    <a:pt x="742708" y="11515"/>
                  </a:lnTo>
                  <a:lnTo>
                    <a:pt x="791782" y="5164"/>
                  </a:lnTo>
                  <a:lnTo>
                    <a:pt x="841671" y="1302"/>
                  </a:lnTo>
                  <a:lnTo>
                    <a:pt x="892301" y="0"/>
                  </a:lnTo>
                  <a:lnTo>
                    <a:pt x="942932" y="1302"/>
                  </a:lnTo>
                  <a:lnTo>
                    <a:pt x="992821" y="5164"/>
                  </a:lnTo>
                  <a:lnTo>
                    <a:pt x="1041895" y="11515"/>
                  </a:lnTo>
                  <a:lnTo>
                    <a:pt x="1090078" y="20287"/>
                  </a:lnTo>
                  <a:lnTo>
                    <a:pt x="1137294" y="31409"/>
                  </a:lnTo>
                  <a:lnTo>
                    <a:pt x="1183469" y="44812"/>
                  </a:lnTo>
                  <a:lnTo>
                    <a:pt x="1228526" y="60427"/>
                  </a:lnTo>
                  <a:lnTo>
                    <a:pt x="1272391" y="78184"/>
                  </a:lnTo>
                  <a:lnTo>
                    <a:pt x="1314987" y="98015"/>
                  </a:lnTo>
                  <a:lnTo>
                    <a:pt x="1356241" y="119848"/>
                  </a:lnTo>
                  <a:lnTo>
                    <a:pt x="1396076" y="143616"/>
                  </a:lnTo>
                  <a:lnTo>
                    <a:pt x="1434416" y="169248"/>
                  </a:lnTo>
                  <a:lnTo>
                    <a:pt x="1471188" y="196675"/>
                  </a:lnTo>
                  <a:lnTo>
                    <a:pt x="1506314" y="225828"/>
                  </a:lnTo>
                  <a:lnTo>
                    <a:pt x="1539721" y="256637"/>
                  </a:lnTo>
                  <a:lnTo>
                    <a:pt x="1571332" y="289032"/>
                  </a:lnTo>
                  <a:lnTo>
                    <a:pt x="1601073" y="322945"/>
                  </a:lnTo>
                  <a:lnTo>
                    <a:pt x="1628867" y="358305"/>
                  </a:lnTo>
                  <a:lnTo>
                    <a:pt x="1654640" y="395044"/>
                  </a:lnTo>
                  <a:lnTo>
                    <a:pt x="1678315" y="433092"/>
                  </a:lnTo>
                  <a:lnTo>
                    <a:pt x="1699819" y="472379"/>
                  </a:lnTo>
                  <a:lnTo>
                    <a:pt x="1719075" y="512836"/>
                  </a:lnTo>
                  <a:lnTo>
                    <a:pt x="1736008" y="554394"/>
                  </a:lnTo>
                  <a:lnTo>
                    <a:pt x="1750543" y="596982"/>
                  </a:lnTo>
                  <a:lnTo>
                    <a:pt x="1762604" y="640532"/>
                  </a:lnTo>
                  <a:lnTo>
                    <a:pt x="1772115" y="684974"/>
                  </a:lnTo>
                  <a:lnTo>
                    <a:pt x="1779003" y="730239"/>
                  </a:lnTo>
                  <a:lnTo>
                    <a:pt x="1783191" y="776258"/>
                  </a:lnTo>
                  <a:lnTo>
                    <a:pt x="1784604" y="822960"/>
                  </a:lnTo>
                  <a:lnTo>
                    <a:pt x="1783191" y="869661"/>
                  </a:lnTo>
                  <a:lnTo>
                    <a:pt x="1779003" y="915680"/>
                  </a:lnTo>
                  <a:lnTo>
                    <a:pt x="1772115" y="960945"/>
                  </a:lnTo>
                  <a:lnTo>
                    <a:pt x="1762604" y="1005387"/>
                  </a:lnTo>
                  <a:lnTo>
                    <a:pt x="1750543" y="1048937"/>
                  </a:lnTo>
                  <a:lnTo>
                    <a:pt x="1736008" y="1091525"/>
                  </a:lnTo>
                  <a:lnTo>
                    <a:pt x="1719075" y="1133083"/>
                  </a:lnTo>
                  <a:lnTo>
                    <a:pt x="1699819" y="1173540"/>
                  </a:lnTo>
                  <a:lnTo>
                    <a:pt x="1678315" y="1212827"/>
                  </a:lnTo>
                  <a:lnTo>
                    <a:pt x="1654640" y="1250875"/>
                  </a:lnTo>
                  <a:lnTo>
                    <a:pt x="1628867" y="1287614"/>
                  </a:lnTo>
                  <a:lnTo>
                    <a:pt x="1601073" y="1322974"/>
                  </a:lnTo>
                  <a:lnTo>
                    <a:pt x="1571332" y="1356887"/>
                  </a:lnTo>
                  <a:lnTo>
                    <a:pt x="1539721" y="1389282"/>
                  </a:lnTo>
                  <a:lnTo>
                    <a:pt x="1506314" y="1420091"/>
                  </a:lnTo>
                  <a:lnTo>
                    <a:pt x="1471188" y="1449244"/>
                  </a:lnTo>
                  <a:lnTo>
                    <a:pt x="1434416" y="1476671"/>
                  </a:lnTo>
                  <a:lnTo>
                    <a:pt x="1396076" y="1502303"/>
                  </a:lnTo>
                  <a:lnTo>
                    <a:pt x="1356241" y="1526071"/>
                  </a:lnTo>
                  <a:lnTo>
                    <a:pt x="1314987" y="1547904"/>
                  </a:lnTo>
                  <a:lnTo>
                    <a:pt x="1272391" y="1567735"/>
                  </a:lnTo>
                  <a:lnTo>
                    <a:pt x="1228526" y="1585492"/>
                  </a:lnTo>
                  <a:lnTo>
                    <a:pt x="1183469" y="1601107"/>
                  </a:lnTo>
                  <a:lnTo>
                    <a:pt x="1137294" y="1614510"/>
                  </a:lnTo>
                  <a:lnTo>
                    <a:pt x="1090078" y="1625632"/>
                  </a:lnTo>
                  <a:lnTo>
                    <a:pt x="1041895" y="1634404"/>
                  </a:lnTo>
                  <a:lnTo>
                    <a:pt x="992821" y="1640755"/>
                  </a:lnTo>
                  <a:lnTo>
                    <a:pt x="942932" y="1644617"/>
                  </a:lnTo>
                  <a:lnTo>
                    <a:pt x="892301" y="1645920"/>
                  </a:lnTo>
                  <a:lnTo>
                    <a:pt x="841671" y="1644617"/>
                  </a:lnTo>
                  <a:lnTo>
                    <a:pt x="791782" y="1640755"/>
                  </a:lnTo>
                  <a:lnTo>
                    <a:pt x="742708" y="1634404"/>
                  </a:lnTo>
                  <a:lnTo>
                    <a:pt x="694525" y="1625632"/>
                  </a:lnTo>
                  <a:lnTo>
                    <a:pt x="647309" y="1614510"/>
                  </a:lnTo>
                  <a:lnTo>
                    <a:pt x="601134" y="1601107"/>
                  </a:lnTo>
                  <a:lnTo>
                    <a:pt x="556077" y="1585492"/>
                  </a:lnTo>
                  <a:lnTo>
                    <a:pt x="512212" y="1567735"/>
                  </a:lnTo>
                  <a:lnTo>
                    <a:pt x="469616" y="1547904"/>
                  </a:lnTo>
                  <a:lnTo>
                    <a:pt x="428362" y="1526071"/>
                  </a:lnTo>
                  <a:lnTo>
                    <a:pt x="388527" y="1502303"/>
                  </a:lnTo>
                  <a:lnTo>
                    <a:pt x="350187" y="1476671"/>
                  </a:lnTo>
                  <a:lnTo>
                    <a:pt x="313415" y="1449244"/>
                  </a:lnTo>
                  <a:lnTo>
                    <a:pt x="278289" y="1420091"/>
                  </a:lnTo>
                  <a:lnTo>
                    <a:pt x="244882" y="1389282"/>
                  </a:lnTo>
                  <a:lnTo>
                    <a:pt x="213271" y="1356887"/>
                  </a:lnTo>
                  <a:lnTo>
                    <a:pt x="183530" y="1322974"/>
                  </a:lnTo>
                  <a:lnTo>
                    <a:pt x="155736" y="1287614"/>
                  </a:lnTo>
                  <a:lnTo>
                    <a:pt x="129963" y="1250875"/>
                  </a:lnTo>
                  <a:lnTo>
                    <a:pt x="106288" y="1212827"/>
                  </a:lnTo>
                  <a:lnTo>
                    <a:pt x="84784" y="1173540"/>
                  </a:lnTo>
                  <a:lnTo>
                    <a:pt x="65528" y="1133083"/>
                  </a:lnTo>
                  <a:lnTo>
                    <a:pt x="48595" y="1091525"/>
                  </a:lnTo>
                  <a:lnTo>
                    <a:pt x="34060" y="1048937"/>
                  </a:lnTo>
                  <a:lnTo>
                    <a:pt x="21999" y="1005387"/>
                  </a:lnTo>
                  <a:lnTo>
                    <a:pt x="12488" y="960945"/>
                  </a:lnTo>
                  <a:lnTo>
                    <a:pt x="5600" y="915680"/>
                  </a:lnTo>
                  <a:lnTo>
                    <a:pt x="1412" y="869661"/>
                  </a:lnTo>
                  <a:lnTo>
                    <a:pt x="0" y="822960"/>
                  </a:lnTo>
                  <a:close/>
                </a:path>
              </a:pathLst>
            </a:custGeom>
            <a:ln w="25400">
              <a:solidFill>
                <a:srgbClr val="FF6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709666" y="3449573"/>
              <a:ext cx="1784985" cy="1647825"/>
            </a:xfrm>
            <a:custGeom>
              <a:avLst/>
              <a:gdLst/>
              <a:ahLst/>
              <a:cxnLst/>
              <a:rect l="l" t="t" r="r" b="b"/>
              <a:pathLst>
                <a:path w="1784984" h="1647825">
                  <a:moveTo>
                    <a:pt x="892302" y="0"/>
                  </a:moveTo>
                  <a:lnTo>
                    <a:pt x="841671" y="1304"/>
                  </a:lnTo>
                  <a:lnTo>
                    <a:pt x="791782" y="5169"/>
                  </a:lnTo>
                  <a:lnTo>
                    <a:pt x="742708" y="11527"/>
                  </a:lnTo>
                  <a:lnTo>
                    <a:pt x="694525" y="20307"/>
                  </a:lnTo>
                  <a:lnTo>
                    <a:pt x="647309" y="31441"/>
                  </a:lnTo>
                  <a:lnTo>
                    <a:pt x="601134" y="44858"/>
                  </a:lnTo>
                  <a:lnTo>
                    <a:pt x="556077" y="60488"/>
                  </a:lnTo>
                  <a:lnTo>
                    <a:pt x="512212" y="78263"/>
                  </a:lnTo>
                  <a:lnTo>
                    <a:pt x="469616" y="98113"/>
                  </a:lnTo>
                  <a:lnTo>
                    <a:pt x="428362" y="119969"/>
                  </a:lnTo>
                  <a:lnTo>
                    <a:pt x="388527" y="143760"/>
                  </a:lnTo>
                  <a:lnTo>
                    <a:pt x="350187" y="169417"/>
                  </a:lnTo>
                  <a:lnTo>
                    <a:pt x="313415" y="196871"/>
                  </a:lnTo>
                  <a:lnTo>
                    <a:pt x="278289" y="226051"/>
                  </a:lnTo>
                  <a:lnTo>
                    <a:pt x="244882" y="256890"/>
                  </a:lnTo>
                  <a:lnTo>
                    <a:pt x="213271" y="289316"/>
                  </a:lnTo>
                  <a:lnTo>
                    <a:pt x="183530" y="323261"/>
                  </a:lnTo>
                  <a:lnTo>
                    <a:pt x="155736" y="358655"/>
                  </a:lnTo>
                  <a:lnTo>
                    <a:pt x="129963" y="395428"/>
                  </a:lnTo>
                  <a:lnTo>
                    <a:pt x="106288" y="433511"/>
                  </a:lnTo>
                  <a:lnTo>
                    <a:pt x="84784" y="472834"/>
                  </a:lnTo>
                  <a:lnTo>
                    <a:pt x="65528" y="513327"/>
                  </a:lnTo>
                  <a:lnTo>
                    <a:pt x="48595" y="554922"/>
                  </a:lnTo>
                  <a:lnTo>
                    <a:pt x="34060" y="597549"/>
                  </a:lnTo>
                  <a:lnTo>
                    <a:pt x="21999" y="641138"/>
                  </a:lnTo>
                  <a:lnTo>
                    <a:pt x="12488" y="685619"/>
                  </a:lnTo>
                  <a:lnTo>
                    <a:pt x="5600" y="730923"/>
                  </a:lnTo>
                  <a:lnTo>
                    <a:pt x="1412" y="776980"/>
                  </a:lnTo>
                  <a:lnTo>
                    <a:pt x="0" y="823721"/>
                  </a:lnTo>
                  <a:lnTo>
                    <a:pt x="1412" y="870463"/>
                  </a:lnTo>
                  <a:lnTo>
                    <a:pt x="5600" y="916520"/>
                  </a:lnTo>
                  <a:lnTo>
                    <a:pt x="12488" y="961824"/>
                  </a:lnTo>
                  <a:lnTo>
                    <a:pt x="21999" y="1006305"/>
                  </a:lnTo>
                  <a:lnTo>
                    <a:pt x="34060" y="1049894"/>
                  </a:lnTo>
                  <a:lnTo>
                    <a:pt x="48595" y="1092521"/>
                  </a:lnTo>
                  <a:lnTo>
                    <a:pt x="65528" y="1134116"/>
                  </a:lnTo>
                  <a:lnTo>
                    <a:pt x="84784" y="1174609"/>
                  </a:lnTo>
                  <a:lnTo>
                    <a:pt x="106288" y="1213932"/>
                  </a:lnTo>
                  <a:lnTo>
                    <a:pt x="129963" y="1252015"/>
                  </a:lnTo>
                  <a:lnTo>
                    <a:pt x="155736" y="1288788"/>
                  </a:lnTo>
                  <a:lnTo>
                    <a:pt x="183530" y="1324182"/>
                  </a:lnTo>
                  <a:lnTo>
                    <a:pt x="213271" y="1358127"/>
                  </a:lnTo>
                  <a:lnTo>
                    <a:pt x="244882" y="1390553"/>
                  </a:lnTo>
                  <a:lnTo>
                    <a:pt x="278289" y="1421392"/>
                  </a:lnTo>
                  <a:lnTo>
                    <a:pt x="313415" y="1450572"/>
                  </a:lnTo>
                  <a:lnTo>
                    <a:pt x="350187" y="1478026"/>
                  </a:lnTo>
                  <a:lnTo>
                    <a:pt x="388527" y="1503683"/>
                  </a:lnTo>
                  <a:lnTo>
                    <a:pt x="428362" y="1527474"/>
                  </a:lnTo>
                  <a:lnTo>
                    <a:pt x="469616" y="1549330"/>
                  </a:lnTo>
                  <a:lnTo>
                    <a:pt x="512212" y="1569180"/>
                  </a:lnTo>
                  <a:lnTo>
                    <a:pt x="556077" y="1586955"/>
                  </a:lnTo>
                  <a:lnTo>
                    <a:pt x="601134" y="1602585"/>
                  </a:lnTo>
                  <a:lnTo>
                    <a:pt x="647309" y="1616002"/>
                  </a:lnTo>
                  <a:lnTo>
                    <a:pt x="694525" y="1627136"/>
                  </a:lnTo>
                  <a:lnTo>
                    <a:pt x="742708" y="1635916"/>
                  </a:lnTo>
                  <a:lnTo>
                    <a:pt x="791782" y="1642274"/>
                  </a:lnTo>
                  <a:lnTo>
                    <a:pt x="841671" y="1646139"/>
                  </a:lnTo>
                  <a:lnTo>
                    <a:pt x="892302" y="1647444"/>
                  </a:lnTo>
                  <a:lnTo>
                    <a:pt x="942932" y="1646139"/>
                  </a:lnTo>
                  <a:lnTo>
                    <a:pt x="992821" y="1642274"/>
                  </a:lnTo>
                  <a:lnTo>
                    <a:pt x="1041895" y="1635916"/>
                  </a:lnTo>
                  <a:lnTo>
                    <a:pt x="1090078" y="1627136"/>
                  </a:lnTo>
                  <a:lnTo>
                    <a:pt x="1137294" y="1616002"/>
                  </a:lnTo>
                  <a:lnTo>
                    <a:pt x="1183469" y="1602585"/>
                  </a:lnTo>
                  <a:lnTo>
                    <a:pt x="1228526" y="1586955"/>
                  </a:lnTo>
                  <a:lnTo>
                    <a:pt x="1272391" y="1569180"/>
                  </a:lnTo>
                  <a:lnTo>
                    <a:pt x="1314987" y="1549330"/>
                  </a:lnTo>
                  <a:lnTo>
                    <a:pt x="1356241" y="1527474"/>
                  </a:lnTo>
                  <a:lnTo>
                    <a:pt x="1396076" y="1503683"/>
                  </a:lnTo>
                  <a:lnTo>
                    <a:pt x="1434416" y="1478026"/>
                  </a:lnTo>
                  <a:lnTo>
                    <a:pt x="1471188" y="1450572"/>
                  </a:lnTo>
                  <a:lnTo>
                    <a:pt x="1506314" y="1421392"/>
                  </a:lnTo>
                  <a:lnTo>
                    <a:pt x="1539721" y="1390553"/>
                  </a:lnTo>
                  <a:lnTo>
                    <a:pt x="1571332" y="1358127"/>
                  </a:lnTo>
                  <a:lnTo>
                    <a:pt x="1601073" y="1324182"/>
                  </a:lnTo>
                  <a:lnTo>
                    <a:pt x="1628867" y="1288788"/>
                  </a:lnTo>
                  <a:lnTo>
                    <a:pt x="1654640" y="1252015"/>
                  </a:lnTo>
                  <a:lnTo>
                    <a:pt x="1678315" y="1213932"/>
                  </a:lnTo>
                  <a:lnTo>
                    <a:pt x="1699819" y="1174609"/>
                  </a:lnTo>
                  <a:lnTo>
                    <a:pt x="1719075" y="1134116"/>
                  </a:lnTo>
                  <a:lnTo>
                    <a:pt x="1736008" y="1092521"/>
                  </a:lnTo>
                  <a:lnTo>
                    <a:pt x="1750543" y="1049894"/>
                  </a:lnTo>
                  <a:lnTo>
                    <a:pt x="1762604" y="1006305"/>
                  </a:lnTo>
                  <a:lnTo>
                    <a:pt x="1772115" y="961824"/>
                  </a:lnTo>
                  <a:lnTo>
                    <a:pt x="1779003" y="916520"/>
                  </a:lnTo>
                  <a:lnTo>
                    <a:pt x="1783191" y="870463"/>
                  </a:lnTo>
                  <a:lnTo>
                    <a:pt x="1784604" y="823721"/>
                  </a:lnTo>
                  <a:lnTo>
                    <a:pt x="1783191" y="776980"/>
                  </a:lnTo>
                  <a:lnTo>
                    <a:pt x="1779003" y="730923"/>
                  </a:lnTo>
                  <a:lnTo>
                    <a:pt x="1772115" y="685619"/>
                  </a:lnTo>
                  <a:lnTo>
                    <a:pt x="1762604" y="641138"/>
                  </a:lnTo>
                  <a:lnTo>
                    <a:pt x="1750543" y="597549"/>
                  </a:lnTo>
                  <a:lnTo>
                    <a:pt x="1736008" y="554922"/>
                  </a:lnTo>
                  <a:lnTo>
                    <a:pt x="1719075" y="513327"/>
                  </a:lnTo>
                  <a:lnTo>
                    <a:pt x="1699819" y="472834"/>
                  </a:lnTo>
                  <a:lnTo>
                    <a:pt x="1678315" y="433511"/>
                  </a:lnTo>
                  <a:lnTo>
                    <a:pt x="1654640" y="395428"/>
                  </a:lnTo>
                  <a:lnTo>
                    <a:pt x="1628867" y="358655"/>
                  </a:lnTo>
                  <a:lnTo>
                    <a:pt x="1601073" y="323261"/>
                  </a:lnTo>
                  <a:lnTo>
                    <a:pt x="1571332" y="289316"/>
                  </a:lnTo>
                  <a:lnTo>
                    <a:pt x="1539721" y="256890"/>
                  </a:lnTo>
                  <a:lnTo>
                    <a:pt x="1506314" y="226051"/>
                  </a:lnTo>
                  <a:lnTo>
                    <a:pt x="1471188" y="196871"/>
                  </a:lnTo>
                  <a:lnTo>
                    <a:pt x="1434416" y="169417"/>
                  </a:lnTo>
                  <a:lnTo>
                    <a:pt x="1396076" y="143760"/>
                  </a:lnTo>
                  <a:lnTo>
                    <a:pt x="1356241" y="119969"/>
                  </a:lnTo>
                  <a:lnTo>
                    <a:pt x="1314987" y="98113"/>
                  </a:lnTo>
                  <a:lnTo>
                    <a:pt x="1272391" y="78263"/>
                  </a:lnTo>
                  <a:lnTo>
                    <a:pt x="1228526" y="60488"/>
                  </a:lnTo>
                  <a:lnTo>
                    <a:pt x="1183469" y="44858"/>
                  </a:lnTo>
                  <a:lnTo>
                    <a:pt x="1137294" y="31441"/>
                  </a:lnTo>
                  <a:lnTo>
                    <a:pt x="1090078" y="20307"/>
                  </a:lnTo>
                  <a:lnTo>
                    <a:pt x="1041895" y="11527"/>
                  </a:lnTo>
                  <a:lnTo>
                    <a:pt x="992821" y="5169"/>
                  </a:lnTo>
                  <a:lnTo>
                    <a:pt x="942932" y="1304"/>
                  </a:lnTo>
                  <a:lnTo>
                    <a:pt x="892302" y="0"/>
                  </a:lnTo>
                  <a:close/>
                </a:path>
              </a:pathLst>
            </a:custGeom>
            <a:solidFill>
              <a:srgbClr val="7EB7DF">
                <a:alpha val="6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709666" y="3449573"/>
              <a:ext cx="1784985" cy="1647825"/>
            </a:xfrm>
            <a:custGeom>
              <a:avLst/>
              <a:gdLst/>
              <a:ahLst/>
              <a:cxnLst/>
              <a:rect l="l" t="t" r="r" b="b"/>
              <a:pathLst>
                <a:path w="1784984" h="1647825">
                  <a:moveTo>
                    <a:pt x="0" y="823721"/>
                  </a:moveTo>
                  <a:lnTo>
                    <a:pt x="1412" y="776980"/>
                  </a:lnTo>
                  <a:lnTo>
                    <a:pt x="5600" y="730923"/>
                  </a:lnTo>
                  <a:lnTo>
                    <a:pt x="12488" y="685619"/>
                  </a:lnTo>
                  <a:lnTo>
                    <a:pt x="21999" y="641138"/>
                  </a:lnTo>
                  <a:lnTo>
                    <a:pt x="34060" y="597549"/>
                  </a:lnTo>
                  <a:lnTo>
                    <a:pt x="48595" y="554922"/>
                  </a:lnTo>
                  <a:lnTo>
                    <a:pt x="65528" y="513327"/>
                  </a:lnTo>
                  <a:lnTo>
                    <a:pt x="84784" y="472834"/>
                  </a:lnTo>
                  <a:lnTo>
                    <a:pt x="106288" y="433511"/>
                  </a:lnTo>
                  <a:lnTo>
                    <a:pt x="129963" y="395428"/>
                  </a:lnTo>
                  <a:lnTo>
                    <a:pt x="155736" y="358655"/>
                  </a:lnTo>
                  <a:lnTo>
                    <a:pt x="183530" y="323261"/>
                  </a:lnTo>
                  <a:lnTo>
                    <a:pt x="213271" y="289316"/>
                  </a:lnTo>
                  <a:lnTo>
                    <a:pt x="244882" y="256890"/>
                  </a:lnTo>
                  <a:lnTo>
                    <a:pt x="278289" y="226051"/>
                  </a:lnTo>
                  <a:lnTo>
                    <a:pt x="313415" y="196871"/>
                  </a:lnTo>
                  <a:lnTo>
                    <a:pt x="350187" y="169417"/>
                  </a:lnTo>
                  <a:lnTo>
                    <a:pt x="388527" y="143760"/>
                  </a:lnTo>
                  <a:lnTo>
                    <a:pt x="428362" y="119969"/>
                  </a:lnTo>
                  <a:lnTo>
                    <a:pt x="469616" y="98113"/>
                  </a:lnTo>
                  <a:lnTo>
                    <a:pt x="512212" y="78263"/>
                  </a:lnTo>
                  <a:lnTo>
                    <a:pt x="556077" y="60488"/>
                  </a:lnTo>
                  <a:lnTo>
                    <a:pt x="601134" y="44858"/>
                  </a:lnTo>
                  <a:lnTo>
                    <a:pt x="647309" y="31441"/>
                  </a:lnTo>
                  <a:lnTo>
                    <a:pt x="694525" y="20307"/>
                  </a:lnTo>
                  <a:lnTo>
                    <a:pt x="742708" y="11527"/>
                  </a:lnTo>
                  <a:lnTo>
                    <a:pt x="791782" y="5169"/>
                  </a:lnTo>
                  <a:lnTo>
                    <a:pt x="841671" y="1304"/>
                  </a:lnTo>
                  <a:lnTo>
                    <a:pt x="892302" y="0"/>
                  </a:lnTo>
                  <a:lnTo>
                    <a:pt x="942932" y="1304"/>
                  </a:lnTo>
                  <a:lnTo>
                    <a:pt x="992821" y="5169"/>
                  </a:lnTo>
                  <a:lnTo>
                    <a:pt x="1041895" y="11527"/>
                  </a:lnTo>
                  <a:lnTo>
                    <a:pt x="1090078" y="20307"/>
                  </a:lnTo>
                  <a:lnTo>
                    <a:pt x="1137294" y="31441"/>
                  </a:lnTo>
                  <a:lnTo>
                    <a:pt x="1183469" y="44858"/>
                  </a:lnTo>
                  <a:lnTo>
                    <a:pt x="1228526" y="60488"/>
                  </a:lnTo>
                  <a:lnTo>
                    <a:pt x="1272391" y="78263"/>
                  </a:lnTo>
                  <a:lnTo>
                    <a:pt x="1314987" y="98113"/>
                  </a:lnTo>
                  <a:lnTo>
                    <a:pt x="1356241" y="119969"/>
                  </a:lnTo>
                  <a:lnTo>
                    <a:pt x="1396076" y="143760"/>
                  </a:lnTo>
                  <a:lnTo>
                    <a:pt x="1434416" y="169417"/>
                  </a:lnTo>
                  <a:lnTo>
                    <a:pt x="1471188" y="196871"/>
                  </a:lnTo>
                  <a:lnTo>
                    <a:pt x="1506314" y="226051"/>
                  </a:lnTo>
                  <a:lnTo>
                    <a:pt x="1539721" y="256890"/>
                  </a:lnTo>
                  <a:lnTo>
                    <a:pt x="1571332" y="289316"/>
                  </a:lnTo>
                  <a:lnTo>
                    <a:pt x="1601073" y="323261"/>
                  </a:lnTo>
                  <a:lnTo>
                    <a:pt x="1628867" y="358655"/>
                  </a:lnTo>
                  <a:lnTo>
                    <a:pt x="1654640" y="395428"/>
                  </a:lnTo>
                  <a:lnTo>
                    <a:pt x="1678315" y="433511"/>
                  </a:lnTo>
                  <a:lnTo>
                    <a:pt x="1699819" y="472834"/>
                  </a:lnTo>
                  <a:lnTo>
                    <a:pt x="1719075" y="513327"/>
                  </a:lnTo>
                  <a:lnTo>
                    <a:pt x="1736008" y="554922"/>
                  </a:lnTo>
                  <a:lnTo>
                    <a:pt x="1750543" y="597549"/>
                  </a:lnTo>
                  <a:lnTo>
                    <a:pt x="1762604" y="641138"/>
                  </a:lnTo>
                  <a:lnTo>
                    <a:pt x="1772115" y="685619"/>
                  </a:lnTo>
                  <a:lnTo>
                    <a:pt x="1779003" y="730923"/>
                  </a:lnTo>
                  <a:lnTo>
                    <a:pt x="1783191" y="776980"/>
                  </a:lnTo>
                  <a:lnTo>
                    <a:pt x="1784604" y="823721"/>
                  </a:lnTo>
                  <a:lnTo>
                    <a:pt x="1783191" y="870463"/>
                  </a:lnTo>
                  <a:lnTo>
                    <a:pt x="1779003" y="916520"/>
                  </a:lnTo>
                  <a:lnTo>
                    <a:pt x="1772115" y="961824"/>
                  </a:lnTo>
                  <a:lnTo>
                    <a:pt x="1762604" y="1006305"/>
                  </a:lnTo>
                  <a:lnTo>
                    <a:pt x="1750543" y="1049894"/>
                  </a:lnTo>
                  <a:lnTo>
                    <a:pt x="1736008" y="1092521"/>
                  </a:lnTo>
                  <a:lnTo>
                    <a:pt x="1719075" y="1134116"/>
                  </a:lnTo>
                  <a:lnTo>
                    <a:pt x="1699819" y="1174609"/>
                  </a:lnTo>
                  <a:lnTo>
                    <a:pt x="1678315" y="1213932"/>
                  </a:lnTo>
                  <a:lnTo>
                    <a:pt x="1654640" y="1252015"/>
                  </a:lnTo>
                  <a:lnTo>
                    <a:pt x="1628867" y="1288788"/>
                  </a:lnTo>
                  <a:lnTo>
                    <a:pt x="1601073" y="1324182"/>
                  </a:lnTo>
                  <a:lnTo>
                    <a:pt x="1571332" y="1358127"/>
                  </a:lnTo>
                  <a:lnTo>
                    <a:pt x="1539721" y="1390553"/>
                  </a:lnTo>
                  <a:lnTo>
                    <a:pt x="1506314" y="1421392"/>
                  </a:lnTo>
                  <a:lnTo>
                    <a:pt x="1471188" y="1450572"/>
                  </a:lnTo>
                  <a:lnTo>
                    <a:pt x="1434416" y="1478026"/>
                  </a:lnTo>
                  <a:lnTo>
                    <a:pt x="1396076" y="1503683"/>
                  </a:lnTo>
                  <a:lnTo>
                    <a:pt x="1356241" y="1527474"/>
                  </a:lnTo>
                  <a:lnTo>
                    <a:pt x="1314987" y="1549330"/>
                  </a:lnTo>
                  <a:lnTo>
                    <a:pt x="1272391" y="1569180"/>
                  </a:lnTo>
                  <a:lnTo>
                    <a:pt x="1228526" y="1586955"/>
                  </a:lnTo>
                  <a:lnTo>
                    <a:pt x="1183469" y="1602585"/>
                  </a:lnTo>
                  <a:lnTo>
                    <a:pt x="1137294" y="1616002"/>
                  </a:lnTo>
                  <a:lnTo>
                    <a:pt x="1090078" y="1627136"/>
                  </a:lnTo>
                  <a:lnTo>
                    <a:pt x="1041895" y="1635916"/>
                  </a:lnTo>
                  <a:lnTo>
                    <a:pt x="992821" y="1642274"/>
                  </a:lnTo>
                  <a:lnTo>
                    <a:pt x="942932" y="1646139"/>
                  </a:lnTo>
                  <a:lnTo>
                    <a:pt x="892302" y="1647444"/>
                  </a:lnTo>
                  <a:lnTo>
                    <a:pt x="841671" y="1646139"/>
                  </a:lnTo>
                  <a:lnTo>
                    <a:pt x="791782" y="1642274"/>
                  </a:lnTo>
                  <a:lnTo>
                    <a:pt x="742708" y="1635916"/>
                  </a:lnTo>
                  <a:lnTo>
                    <a:pt x="694525" y="1627136"/>
                  </a:lnTo>
                  <a:lnTo>
                    <a:pt x="647309" y="1616002"/>
                  </a:lnTo>
                  <a:lnTo>
                    <a:pt x="601134" y="1602585"/>
                  </a:lnTo>
                  <a:lnTo>
                    <a:pt x="556077" y="1586955"/>
                  </a:lnTo>
                  <a:lnTo>
                    <a:pt x="512212" y="1569180"/>
                  </a:lnTo>
                  <a:lnTo>
                    <a:pt x="469616" y="1549330"/>
                  </a:lnTo>
                  <a:lnTo>
                    <a:pt x="428362" y="1527474"/>
                  </a:lnTo>
                  <a:lnTo>
                    <a:pt x="388527" y="1503683"/>
                  </a:lnTo>
                  <a:lnTo>
                    <a:pt x="350187" y="1478026"/>
                  </a:lnTo>
                  <a:lnTo>
                    <a:pt x="313415" y="1450572"/>
                  </a:lnTo>
                  <a:lnTo>
                    <a:pt x="278289" y="1421392"/>
                  </a:lnTo>
                  <a:lnTo>
                    <a:pt x="244882" y="1390553"/>
                  </a:lnTo>
                  <a:lnTo>
                    <a:pt x="213271" y="1358127"/>
                  </a:lnTo>
                  <a:lnTo>
                    <a:pt x="183530" y="1324182"/>
                  </a:lnTo>
                  <a:lnTo>
                    <a:pt x="155736" y="1288788"/>
                  </a:lnTo>
                  <a:lnTo>
                    <a:pt x="129963" y="1252015"/>
                  </a:lnTo>
                  <a:lnTo>
                    <a:pt x="106288" y="1213932"/>
                  </a:lnTo>
                  <a:lnTo>
                    <a:pt x="84784" y="1174609"/>
                  </a:lnTo>
                  <a:lnTo>
                    <a:pt x="65528" y="1134116"/>
                  </a:lnTo>
                  <a:lnTo>
                    <a:pt x="48595" y="1092521"/>
                  </a:lnTo>
                  <a:lnTo>
                    <a:pt x="34060" y="1049894"/>
                  </a:lnTo>
                  <a:lnTo>
                    <a:pt x="21999" y="1006305"/>
                  </a:lnTo>
                  <a:lnTo>
                    <a:pt x="12488" y="961824"/>
                  </a:lnTo>
                  <a:lnTo>
                    <a:pt x="5600" y="916520"/>
                  </a:lnTo>
                  <a:lnTo>
                    <a:pt x="1412" y="870463"/>
                  </a:lnTo>
                  <a:lnTo>
                    <a:pt x="0" y="823721"/>
                  </a:lnTo>
                  <a:close/>
                </a:path>
              </a:pathLst>
            </a:custGeom>
            <a:ln w="25400">
              <a:solidFill>
                <a:srgbClr val="4D78A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283202" y="3449573"/>
              <a:ext cx="1784985" cy="1647825"/>
            </a:xfrm>
            <a:custGeom>
              <a:avLst/>
              <a:gdLst/>
              <a:ahLst/>
              <a:cxnLst/>
              <a:rect l="l" t="t" r="r" b="b"/>
              <a:pathLst>
                <a:path w="1784985" h="1647825">
                  <a:moveTo>
                    <a:pt x="892301" y="0"/>
                  </a:moveTo>
                  <a:lnTo>
                    <a:pt x="841671" y="1304"/>
                  </a:lnTo>
                  <a:lnTo>
                    <a:pt x="791782" y="5169"/>
                  </a:lnTo>
                  <a:lnTo>
                    <a:pt x="742708" y="11527"/>
                  </a:lnTo>
                  <a:lnTo>
                    <a:pt x="694525" y="20307"/>
                  </a:lnTo>
                  <a:lnTo>
                    <a:pt x="647309" y="31441"/>
                  </a:lnTo>
                  <a:lnTo>
                    <a:pt x="601134" y="44858"/>
                  </a:lnTo>
                  <a:lnTo>
                    <a:pt x="556077" y="60488"/>
                  </a:lnTo>
                  <a:lnTo>
                    <a:pt x="512212" y="78263"/>
                  </a:lnTo>
                  <a:lnTo>
                    <a:pt x="469616" y="98113"/>
                  </a:lnTo>
                  <a:lnTo>
                    <a:pt x="428362" y="119969"/>
                  </a:lnTo>
                  <a:lnTo>
                    <a:pt x="388527" y="143760"/>
                  </a:lnTo>
                  <a:lnTo>
                    <a:pt x="350187" y="169417"/>
                  </a:lnTo>
                  <a:lnTo>
                    <a:pt x="313415" y="196871"/>
                  </a:lnTo>
                  <a:lnTo>
                    <a:pt x="278289" y="226051"/>
                  </a:lnTo>
                  <a:lnTo>
                    <a:pt x="244882" y="256890"/>
                  </a:lnTo>
                  <a:lnTo>
                    <a:pt x="213271" y="289316"/>
                  </a:lnTo>
                  <a:lnTo>
                    <a:pt x="183530" y="323261"/>
                  </a:lnTo>
                  <a:lnTo>
                    <a:pt x="155736" y="358655"/>
                  </a:lnTo>
                  <a:lnTo>
                    <a:pt x="129963" y="395428"/>
                  </a:lnTo>
                  <a:lnTo>
                    <a:pt x="106288" y="433511"/>
                  </a:lnTo>
                  <a:lnTo>
                    <a:pt x="84784" y="472834"/>
                  </a:lnTo>
                  <a:lnTo>
                    <a:pt x="65528" y="513327"/>
                  </a:lnTo>
                  <a:lnTo>
                    <a:pt x="48595" y="554922"/>
                  </a:lnTo>
                  <a:lnTo>
                    <a:pt x="34060" y="597549"/>
                  </a:lnTo>
                  <a:lnTo>
                    <a:pt x="21999" y="641138"/>
                  </a:lnTo>
                  <a:lnTo>
                    <a:pt x="12488" y="685619"/>
                  </a:lnTo>
                  <a:lnTo>
                    <a:pt x="5600" y="730923"/>
                  </a:lnTo>
                  <a:lnTo>
                    <a:pt x="1412" y="776980"/>
                  </a:lnTo>
                  <a:lnTo>
                    <a:pt x="0" y="823721"/>
                  </a:lnTo>
                  <a:lnTo>
                    <a:pt x="1412" y="870463"/>
                  </a:lnTo>
                  <a:lnTo>
                    <a:pt x="5600" y="916520"/>
                  </a:lnTo>
                  <a:lnTo>
                    <a:pt x="12488" y="961824"/>
                  </a:lnTo>
                  <a:lnTo>
                    <a:pt x="21999" y="1006305"/>
                  </a:lnTo>
                  <a:lnTo>
                    <a:pt x="34060" y="1049894"/>
                  </a:lnTo>
                  <a:lnTo>
                    <a:pt x="48595" y="1092521"/>
                  </a:lnTo>
                  <a:lnTo>
                    <a:pt x="65528" y="1134116"/>
                  </a:lnTo>
                  <a:lnTo>
                    <a:pt x="84784" y="1174609"/>
                  </a:lnTo>
                  <a:lnTo>
                    <a:pt x="106288" y="1213932"/>
                  </a:lnTo>
                  <a:lnTo>
                    <a:pt x="129963" y="1252015"/>
                  </a:lnTo>
                  <a:lnTo>
                    <a:pt x="155736" y="1288788"/>
                  </a:lnTo>
                  <a:lnTo>
                    <a:pt x="183530" y="1324182"/>
                  </a:lnTo>
                  <a:lnTo>
                    <a:pt x="213271" y="1358127"/>
                  </a:lnTo>
                  <a:lnTo>
                    <a:pt x="244882" y="1390553"/>
                  </a:lnTo>
                  <a:lnTo>
                    <a:pt x="278289" y="1421392"/>
                  </a:lnTo>
                  <a:lnTo>
                    <a:pt x="313415" y="1450572"/>
                  </a:lnTo>
                  <a:lnTo>
                    <a:pt x="350187" y="1478026"/>
                  </a:lnTo>
                  <a:lnTo>
                    <a:pt x="388527" y="1503683"/>
                  </a:lnTo>
                  <a:lnTo>
                    <a:pt x="428362" y="1527474"/>
                  </a:lnTo>
                  <a:lnTo>
                    <a:pt x="469616" y="1549330"/>
                  </a:lnTo>
                  <a:lnTo>
                    <a:pt x="512212" y="1569180"/>
                  </a:lnTo>
                  <a:lnTo>
                    <a:pt x="556077" y="1586955"/>
                  </a:lnTo>
                  <a:lnTo>
                    <a:pt x="601134" y="1602585"/>
                  </a:lnTo>
                  <a:lnTo>
                    <a:pt x="647309" y="1616002"/>
                  </a:lnTo>
                  <a:lnTo>
                    <a:pt x="694525" y="1627136"/>
                  </a:lnTo>
                  <a:lnTo>
                    <a:pt x="742708" y="1635916"/>
                  </a:lnTo>
                  <a:lnTo>
                    <a:pt x="791782" y="1642274"/>
                  </a:lnTo>
                  <a:lnTo>
                    <a:pt x="841671" y="1646139"/>
                  </a:lnTo>
                  <a:lnTo>
                    <a:pt x="892301" y="1647444"/>
                  </a:lnTo>
                  <a:lnTo>
                    <a:pt x="942932" y="1646139"/>
                  </a:lnTo>
                  <a:lnTo>
                    <a:pt x="992821" y="1642274"/>
                  </a:lnTo>
                  <a:lnTo>
                    <a:pt x="1041895" y="1635916"/>
                  </a:lnTo>
                  <a:lnTo>
                    <a:pt x="1090078" y="1627136"/>
                  </a:lnTo>
                  <a:lnTo>
                    <a:pt x="1137294" y="1616002"/>
                  </a:lnTo>
                  <a:lnTo>
                    <a:pt x="1183469" y="1602585"/>
                  </a:lnTo>
                  <a:lnTo>
                    <a:pt x="1228526" y="1586955"/>
                  </a:lnTo>
                  <a:lnTo>
                    <a:pt x="1272391" y="1569180"/>
                  </a:lnTo>
                  <a:lnTo>
                    <a:pt x="1314987" y="1549330"/>
                  </a:lnTo>
                  <a:lnTo>
                    <a:pt x="1356241" y="1527474"/>
                  </a:lnTo>
                  <a:lnTo>
                    <a:pt x="1396076" y="1503683"/>
                  </a:lnTo>
                  <a:lnTo>
                    <a:pt x="1434416" y="1478026"/>
                  </a:lnTo>
                  <a:lnTo>
                    <a:pt x="1471188" y="1450572"/>
                  </a:lnTo>
                  <a:lnTo>
                    <a:pt x="1506314" y="1421392"/>
                  </a:lnTo>
                  <a:lnTo>
                    <a:pt x="1539721" y="1390553"/>
                  </a:lnTo>
                  <a:lnTo>
                    <a:pt x="1571332" y="1358127"/>
                  </a:lnTo>
                  <a:lnTo>
                    <a:pt x="1601073" y="1324182"/>
                  </a:lnTo>
                  <a:lnTo>
                    <a:pt x="1628867" y="1288788"/>
                  </a:lnTo>
                  <a:lnTo>
                    <a:pt x="1654640" y="1252015"/>
                  </a:lnTo>
                  <a:lnTo>
                    <a:pt x="1678315" y="1213932"/>
                  </a:lnTo>
                  <a:lnTo>
                    <a:pt x="1699819" y="1174609"/>
                  </a:lnTo>
                  <a:lnTo>
                    <a:pt x="1719075" y="1134116"/>
                  </a:lnTo>
                  <a:lnTo>
                    <a:pt x="1736008" y="1092521"/>
                  </a:lnTo>
                  <a:lnTo>
                    <a:pt x="1750543" y="1049894"/>
                  </a:lnTo>
                  <a:lnTo>
                    <a:pt x="1762604" y="1006305"/>
                  </a:lnTo>
                  <a:lnTo>
                    <a:pt x="1772115" y="961824"/>
                  </a:lnTo>
                  <a:lnTo>
                    <a:pt x="1779003" y="916520"/>
                  </a:lnTo>
                  <a:lnTo>
                    <a:pt x="1783191" y="870463"/>
                  </a:lnTo>
                  <a:lnTo>
                    <a:pt x="1784603" y="823721"/>
                  </a:lnTo>
                  <a:lnTo>
                    <a:pt x="1783191" y="776980"/>
                  </a:lnTo>
                  <a:lnTo>
                    <a:pt x="1779003" y="730923"/>
                  </a:lnTo>
                  <a:lnTo>
                    <a:pt x="1772115" y="685619"/>
                  </a:lnTo>
                  <a:lnTo>
                    <a:pt x="1762604" y="641138"/>
                  </a:lnTo>
                  <a:lnTo>
                    <a:pt x="1750543" y="597549"/>
                  </a:lnTo>
                  <a:lnTo>
                    <a:pt x="1736008" y="554922"/>
                  </a:lnTo>
                  <a:lnTo>
                    <a:pt x="1719075" y="513327"/>
                  </a:lnTo>
                  <a:lnTo>
                    <a:pt x="1699819" y="472834"/>
                  </a:lnTo>
                  <a:lnTo>
                    <a:pt x="1678315" y="433511"/>
                  </a:lnTo>
                  <a:lnTo>
                    <a:pt x="1654640" y="395428"/>
                  </a:lnTo>
                  <a:lnTo>
                    <a:pt x="1628867" y="358655"/>
                  </a:lnTo>
                  <a:lnTo>
                    <a:pt x="1601073" y="323261"/>
                  </a:lnTo>
                  <a:lnTo>
                    <a:pt x="1571332" y="289316"/>
                  </a:lnTo>
                  <a:lnTo>
                    <a:pt x="1539721" y="256890"/>
                  </a:lnTo>
                  <a:lnTo>
                    <a:pt x="1506314" y="226051"/>
                  </a:lnTo>
                  <a:lnTo>
                    <a:pt x="1471188" y="196871"/>
                  </a:lnTo>
                  <a:lnTo>
                    <a:pt x="1434416" y="169417"/>
                  </a:lnTo>
                  <a:lnTo>
                    <a:pt x="1396076" y="143760"/>
                  </a:lnTo>
                  <a:lnTo>
                    <a:pt x="1356241" y="119969"/>
                  </a:lnTo>
                  <a:lnTo>
                    <a:pt x="1314987" y="98113"/>
                  </a:lnTo>
                  <a:lnTo>
                    <a:pt x="1272391" y="78263"/>
                  </a:lnTo>
                  <a:lnTo>
                    <a:pt x="1228526" y="60488"/>
                  </a:lnTo>
                  <a:lnTo>
                    <a:pt x="1183469" y="44858"/>
                  </a:lnTo>
                  <a:lnTo>
                    <a:pt x="1137294" y="31441"/>
                  </a:lnTo>
                  <a:lnTo>
                    <a:pt x="1090078" y="20307"/>
                  </a:lnTo>
                  <a:lnTo>
                    <a:pt x="1041895" y="11527"/>
                  </a:lnTo>
                  <a:lnTo>
                    <a:pt x="992821" y="5169"/>
                  </a:lnTo>
                  <a:lnTo>
                    <a:pt x="942932" y="1304"/>
                  </a:lnTo>
                  <a:lnTo>
                    <a:pt x="892301" y="0"/>
                  </a:lnTo>
                  <a:close/>
                </a:path>
              </a:pathLst>
            </a:custGeom>
            <a:solidFill>
              <a:srgbClr val="7ED6A7">
                <a:alpha val="6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283202" y="3449573"/>
              <a:ext cx="1784985" cy="1647825"/>
            </a:xfrm>
            <a:custGeom>
              <a:avLst/>
              <a:gdLst/>
              <a:ahLst/>
              <a:cxnLst/>
              <a:rect l="l" t="t" r="r" b="b"/>
              <a:pathLst>
                <a:path w="1784985" h="1647825">
                  <a:moveTo>
                    <a:pt x="0" y="823721"/>
                  </a:moveTo>
                  <a:lnTo>
                    <a:pt x="1412" y="776980"/>
                  </a:lnTo>
                  <a:lnTo>
                    <a:pt x="5600" y="730923"/>
                  </a:lnTo>
                  <a:lnTo>
                    <a:pt x="12488" y="685619"/>
                  </a:lnTo>
                  <a:lnTo>
                    <a:pt x="21999" y="641138"/>
                  </a:lnTo>
                  <a:lnTo>
                    <a:pt x="34060" y="597549"/>
                  </a:lnTo>
                  <a:lnTo>
                    <a:pt x="48595" y="554922"/>
                  </a:lnTo>
                  <a:lnTo>
                    <a:pt x="65528" y="513327"/>
                  </a:lnTo>
                  <a:lnTo>
                    <a:pt x="84784" y="472834"/>
                  </a:lnTo>
                  <a:lnTo>
                    <a:pt x="106288" y="433511"/>
                  </a:lnTo>
                  <a:lnTo>
                    <a:pt x="129963" y="395428"/>
                  </a:lnTo>
                  <a:lnTo>
                    <a:pt x="155736" y="358655"/>
                  </a:lnTo>
                  <a:lnTo>
                    <a:pt x="183530" y="323261"/>
                  </a:lnTo>
                  <a:lnTo>
                    <a:pt x="213271" y="289316"/>
                  </a:lnTo>
                  <a:lnTo>
                    <a:pt x="244882" y="256890"/>
                  </a:lnTo>
                  <a:lnTo>
                    <a:pt x="278289" y="226051"/>
                  </a:lnTo>
                  <a:lnTo>
                    <a:pt x="313415" y="196871"/>
                  </a:lnTo>
                  <a:lnTo>
                    <a:pt x="350187" y="169417"/>
                  </a:lnTo>
                  <a:lnTo>
                    <a:pt x="388527" y="143760"/>
                  </a:lnTo>
                  <a:lnTo>
                    <a:pt x="428362" y="119969"/>
                  </a:lnTo>
                  <a:lnTo>
                    <a:pt x="469616" y="98113"/>
                  </a:lnTo>
                  <a:lnTo>
                    <a:pt x="512212" y="78263"/>
                  </a:lnTo>
                  <a:lnTo>
                    <a:pt x="556077" y="60488"/>
                  </a:lnTo>
                  <a:lnTo>
                    <a:pt x="601134" y="44858"/>
                  </a:lnTo>
                  <a:lnTo>
                    <a:pt x="647309" y="31441"/>
                  </a:lnTo>
                  <a:lnTo>
                    <a:pt x="694525" y="20307"/>
                  </a:lnTo>
                  <a:lnTo>
                    <a:pt x="742708" y="11527"/>
                  </a:lnTo>
                  <a:lnTo>
                    <a:pt x="791782" y="5169"/>
                  </a:lnTo>
                  <a:lnTo>
                    <a:pt x="841671" y="1304"/>
                  </a:lnTo>
                  <a:lnTo>
                    <a:pt x="892301" y="0"/>
                  </a:lnTo>
                  <a:lnTo>
                    <a:pt x="942932" y="1304"/>
                  </a:lnTo>
                  <a:lnTo>
                    <a:pt x="992821" y="5169"/>
                  </a:lnTo>
                  <a:lnTo>
                    <a:pt x="1041895" y="11527"/>
                  </a:lnTo>
                  <a:lnTo>
                    <a:pt x="1090078" y="20307"/>
                  </a:lnTo>
                  <a:lnTo>
                    <a:pt x="1137294" y="31441"/>
                  </a:lnTo>
                  <a:lnTo>
                    <a:pt x="1183469" y="44858"/>
                  </a:lnTo>
                  <a:lnTo>
                    <a:pt x="1228526" y="60488"/>
                  </a:lnTo>
                  <a:lnTo>
                    <a:pt x="1272391" y="78263"/>
                  </a:lnTo>
                  <a:lnTo>
                    <a:pt x="1314987" y="98113"/>
                  </a:lnTo>
                  <a:lnTo>
                    <a:pt x="1356241" y="119969"/>
                  </a:lnTo>
                  <a:lnTo>
                    <a:pt x="1396076" y="143760"/>
                  </a:lnTo>
                  <a:lnTo>
                    <a:pt x="1434416" y="169417"/>
                  </a:lnTo>
                  <a:lnTo>
                    <a:pt x="1471188" y="196871"/>
                  </a:lnTo>
                  <a:lnTo>
                    <a:pt x="1506314" y="226051"/>
                  </a:lnTo>
                  <a:lnTo>
                    <a:pt x="1539721" y="256890"/>
                  </a:lnTo>
                  <a:lnTo>
                    <a:pt x="1571332" y="289316"/>
                  </a:lnTo>
                  <a:lnTo>
                    <a:pt x="1601073" y="323261"/>
                  </a:lnTo>
                  <a:lnTo>
                    <a:pt x="1628867" y="358655"/>
                  </a:lnTo>
                  <a:lnTo>
                    <a:pt x="1654640" y="395428"/>
                  </a:lnTo>
                  <a:lnTo>
                    <a:pt x="1678315" y="433511"/>
                  </a:lnTo>
                  <a:lnTo>
                    <a:pt x="1699819" y="472834"/>
                  </a:lnTo>
                  <a:lnTo>
                    <a:pt x="1719075" y="513327"/>
                  </a:lnTo>
                  <a:lnTo>
                    <a:pt x="1736008" y="554922"/>
                  </a:lnTo>
                  <a:lnTo>
                    <a:pt x="1750543" y="597549"/>
                  </a:lnTo>
                  <a:lnTo>
                    <a:pt x="1762604" y="641138"/>
                  </a:lnTo>
                  <a:lnTo>
                    <a:pt x="1772115" y="685619"/>
                  </a:lnTo>
                  <a:lnTo>
                    <a:pt x="1779003" y="730923"/>
                  </a:lnTo>
                  <a:lnTo>
                    <a:pt x="1783191" y="776980"/>
                  </a:lnTo>
                  <a:lnTo>
                    <a:pt x="1784603" y="823721"/>
                  </a:lnTo>
                  <a:lnTo>
                    <a:pt x="1783191" y="870463"/>
                  </a:lnTo>
                  <a:lnTo>
                    <a:pt x="1779003" y="916520"/>
                  </a:lnTo>
                  <a:lnTo>
                    <a:pt x="1772115" y="961824"/>
                  </a:lnTo>
                  <a:lnTo>
                    <a:pt x="1762604" y="1006305"/>
                  </a:lnTo>
                  <a:lnTo>
                    <a:pt x="1750543" y="1049894"/>
                  </a:lnTo>
                  <a:lnTo>
                    <a:pt x="1736008" y="1092521"/>
                  </a:lnTo>
                  <a:lnTo>
                    <a:pt x="1719075" y="1134116"/>
                  </a:lnTo>
                  <a:lnTo>
                    <a:pt x="1699819" y="1174609"/>
                  </a:lnTo>
                  <a:lnTo>
                    <a:pt x="1678315" y="1213932"/>
                  </a:lnTo>
                  <a:lnTo>
                    <a:pt x="1654640" y="1252015"/>
                  </a:lnTo>
                  <a:lnTo>
                    <a:pt x="1628867" y="1288788"/>
                  </a:lnTo>
                  <a:lnTo>
                    <a:pt x="1601073" y="1324182"/>
                  </a:lnTo>
                  <a:lnTo>
                    <a:pt x="1571332" y="1358127"/>
                  </a:lnTo>
                  <a:lnTo>
                    <a:pt x="1539721" y="1390553"/>
                  </a:lnTo>
                  <a:lnTo>
                    <a:pt x="1506314" y="1421392"/>
                  </a:lnTo>
                  <a:lnTo>
                    <a:pt x="1471188" y="1450572"/>
                  </a:lnTo>
                  <a:lnTo>
                    <a:pt x="1434416" y="1478026"/>
                  </a:lnTo>
                  <a:lnTo>
                    <a:pt x="1396076" y="1503683"/>
                  </a:lnTo>
                  <a:lnTo>
                    <a:pt x="1356241" y="1527474"/>
                  </a:lnTo>
                  <a:lnTo>
                    <a:pt x="1314987" y="1549330"/>
                  </a:lnTo>
                  <a:lnTo>
                    <a:pt x="1272391" y="1569180"/>
                  </a:lnTo>
                  <a:lnTo>
                    <a:pt x="1228526" y="1586955"/>
                  </a:lnTo>
                  <a:lnTo>
                    <a:pt x="1183469" y="1602585"/>
                  </a:lnTo>
                  <a:lnTo>
                    <a:pt x="1137294" y="1616002"/>
                  </a:lnTo>
                  <a:lnTo>
                    <a:pt x="1090078" y="1627136"/>
                  </a:lnTo>
                  <a:lnTo>
                    <a:pt x="1041895" y="1635916"/>
                  </a:lnTo>
                  <a:lnTo>
                    <a:pt x="992821" y="1642274"/>
                  </a:lnTo>
                  <a:lnTo>
                    <a:pt x="942932" y="1646139"/>
                  </a:lnTo>
                  <a:lnTo>
                    <a:pt x="892301" y="1647444"/>
                  </a:lnTo>
                  <a:lnTo>
                    <a:pt x="841671" y="1646139"/>
                  </a:lnTo>
                  <a:lnTo>
                    <a:pt x="791782" y="1642274"/>
                  </a:lnTo>
                  <a:lnTo>
                    <a:pt x="742708" y="1635916"/>
                  </a:lnTo>
                  <a:lnTo>
                    <a:pt x="694525" y="1627136"/>
                  </a:lnTo>
                  <a:lnTo>
                    <a:pt x="647309" y="1616002"/>
                  </a:lnTo>
                  <a:lnTo>
                    <a:pt x="601134" y="1602585"/>
                  </a:lnTo>
                  <a:lnTo>
                    <a:pt x="556077" y="1586955"/>
                  </a:lnTo>
                  <a:lnTo>
                    <a:pt x="512212" y="1569180"/>
                  </a:lnTo>
                  <a:lnTo>
                    <a:pt x="469616" y="1549330"/>
                  </a:lnTo>
                  <a:lnTo>
                    <a:pt x="428362" y="1527474"/>
                  </a:lnTo>
                  <a:lnTo>
                    <a:pt x="388527" y="1503683"/>
                  </a:lnTo>
                  <a:lnTo>
                    <a:pt x="350187" y="1478026"/>
                  </a:lnTo>
                  <a:lnTo>
                    <a:pt x="313415" y="1450572"/>
                  </a:lnTo>
                  <a:lnTo>
                    <a:pt x="278289" y="1421392"/>
                  </a:lnTo>
                  <a:lnTo>
                    <a:pt x="244882" y="1390553"/>
                  </a:lnTo>
                  <a:lnTo>
                    <a:pt x="213271" y="1358127"/>
                  </a:lnTo>
                  <a:lnTo>
                    <a:pt x="183530" y="1324182"/>
                  </a:lnTo>
                  <a:lnTo>
                    <a:pt x="155736" y="1288788"/>
                  </a:lnTo>
                  <a:lnTo>
                    <a:pt x="129963" y="1252015"/>
                  </a:lnTo>
                  <a:lnTo>
                    <a:pt x="106288" y="1213932"/>
                  </a:lnTo>
                  <a:lnTo>
                    <a:pt x="84784" y="1174609"/>
                  </a:lnTo>
                  <a:lnTo>
                    <a:pt x="65528" y="1134116"/>
                  </a:lnTo>
                  <a:lnTo>
                    <a:pt x="48595" y="1092521"/>
                  </a:lnTo>
                  <a:lnTo>
                    <a:pt x="34060" y="1049894"/>
                  </a:lnTo>
                  <a:lnTo>
                    <a:pt x="21999" y="1006305"/>
                  </a:lnTo>
                  <a:lnTo>
                    <a:pt x="12488" y="961824"/>
                  </a:lnTo>
                  <a:lnTo>
                    <a:pt x="5600" y="916520"/>
                  </a:lnTo>
                  <a:lnTo>
                    <a:pt x="1412" y="870463"/>
                  </a:lnTo>
                  <a:lnTo>
                    <a:pt x="0" y="823721"/>
                  </a:lnTo>
                  <a:close/>
                </a:path>
              </a:pathLst>
            </a:custGeom>
            <a:ln w="25400">
              <a:solidFill>
                <a:srgbClr val="22BA6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3947286" y="2246756"/>
            <a:ext cx="42125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Categorized</a:t>
            </a:r>
            <a:r>
              <a:rPr dirty="0" sz="16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according</a:t>
            </a:r>
            <a:r>
              <a:rPr dirty="0" sz="1600" spc="-6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to</a:t>
            </a:r>
            <a:r>
              <a:rPr dirty="0" sz="16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73762"/>
                </a:solidFill>
                <a:latin typeface="Arial"/>
                <a:cs typeface="Arial"/>
              </a:rPr>
              <a:t>biomarker</a:t>
            </a:r>
            <a:r>
              <a:rPr dirty="0" sz="16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73762"/>
                </a:solidFill>
                <a:latin typeface="Arial"/>
                <a:cs typeface="Arial"/>
              </a:rPr>
              <a:t>positivity*: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356225" y="2736545"/>
            <a:ext cx="1016000" cy="6845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3709">
              <a:lnSpc>
                <a:spcPts val="1875"/>
              </a:lnSpc>
              <a:spcBef>
                <a:spcPts val="95"/>
              </a:spcBef>
            </a:pPr>
            <a:r>
              <a:rPr dirty="0" sz="1600" spc="-50" b="1">
                <a:solidFill>
                  <a:srgbClr val="40404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635"/>
              </a:lnSpc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Eos</a:t>
            </a:r>
            <a:r>
              <a:rPr dirty="0" sz="14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count: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≥300cells/µL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393179" y="3880943"/>
            <a:ext cx="902335" cy="84010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ctr" marR="13970">
              <a:lnSpc>
                <a:spcPct val="100000"/>
              </a:lnSpc>
              <a:spcBef>
                <a:spcPts val="700"/>
              </a:spcBef>
            </a:pPr>
            <a:r>
              <a:rPr dirty="0" sz="1600" spc="-50" b="1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algn="ctr" marR="5080">
              <a:lnSpc>
                <a:spcPct val="100000"/>
              </a:lnSpc>
              <a:spcBef>
                <a:spcPts val="530"/>
              </a:spcBef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Serum</a:t>
            </a:r>
            <a:r>
              <a:rPr dirty="0" sz="14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073762"/>
                </a:solidFill>
                <a:latin typeface="Arial"/>
                <a:cs typeface="Arial"/>
              </a:rPr>
              <a:t>IgE:</a:t>
            </a:r>
            <a:endParaRPr sz="1400">
              <a:latin typeface="Arial"/>
              <a:cs typeface="Arial"/>
            </a:endParaRPr>
          </a:p>
          <a:p>
            <a:pPr marL="48260">
              <a:lnSpc>
                <a:spcPct val="100000"/>
              </a:lnSpc>
            </a:pPr>
            <a:r>
              <a:rPr dirty="0" sz="1400">
                <a:solidFill>
                  <a:srgbClr val="073762"/>
                </a:solidFill>
                <a:latin typeface="Arial"/>
                <a:cs typeface="Arial"/>
              </a:rPr>
              <a:t>≥</a:t>
            </a:r>
            <a:r>
              <a:rPr dirty="0" sz="14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75kU/L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689983" y="4035282"/>
            <a:ext cx="605790" cy="78232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70180">
              <a:lnSpc>
                <a:spcPct val="100000"/>
              </a:lnSpc>
              <a:spcBef>
                <a:spcPts val="455"/>
              </a:spcBef>
            </a:pPr>
            <a:r>
              <a:rPr dirty="0" sz="1600" spc="-50" b="1">
                <a:solidFill>
                  <a:srgbClr val="404040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FeNO: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1400" spc="-10">
                <a:solidFill>
                  <a:srgbClr val="073762"/>
                </a:solidFill>
                <a:latin typeface="Arial"/>
                <a:cs typeface="Arial"/>
              </a:rPr>
              <a:t>≥25ppb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287390" y="3685743"/>
            <a:ext cx="1257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321805" y="3665347"/>
            <a:ext cx="1257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404040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807709" y="3819935"/>
            <a:ext cx="148590" cy="78803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80"/>
              </a:spcBef>
            </a:pPr>
            <a:r>
              <a:rPr dirty="0" sz="1600" spc="-50" b="1">
                <a:solidFill>
                  <a:srgbClr val="404040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1080"/>
              </a:spcBef>
            </a:pPr>
            <a:r>
              <a:rPr dirty="0" sz="1600" spc="-50" b="1">
                <a:solidFill>
                  <a:srgbClr val="404040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776848" y="5131053"/>
            <a:ext cx="1257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404040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4022090" y="2043874"/>
            <a:ext cx="7706995" cy="3520440"/>
            <a:chOff x="4022090" y="2043874"/>
            <a:chExt cx="7706995" cy="3520440"/>
          </a:xfrm>
        </p:grpSpPr>
        <p:sp>
          <p:nvSpPr>
            <p:cNvPr id="30" name="object 30" descr=""/>
            <p:cNvSpPr/>
            <p:nvPr/>
          </p:nvSpPr>
          <p:spPr>
            <a:xfrm>
              <a:off x="4034790" y="2545841"/>
              <a:ext cx="3697604" cy="2903220"/>
            </a:xfrm>
            <a:custGeom>
              <a:avLst/>
              <a:gdLst/>
              <a:ahLst/>
              <a:cxnLst/>
              <a:rect l="l" t="t" r="r" b="b"/>
              <a:pathLst>
                <a:path w="3697604" h="2903220">
                  <a:moveTo>
                    <a:pt x="0" y="2903219"/>
                  </a:moveTo>
                  <a:lnTo>
                    <a:pt x="3697223" y="2903219"/>
                  </a:lnTo>
                  <a:lnTo>
                    <a:pt x="3697223" y="0"/>
                  </a:lnTo>
                  <a:lnTo>
                    <a:pt x="0" y="0"/>
                  </a:lnTo>
                  <a:lnTo>
                    <a:pt x="0" y="2903219"/>
                  </a:lnTo>
                  <a:close/>
                </a:path>
              </a:pathLst>
            </a:custGeom>
            <a:ln w="25400">
              <a:solidFill>
                <a:srgbClr val="0325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241030" y="2058161"/>
              <a:ext cx="0" cy="3491865"/>
            </a:xfrm>
            <a:custGeom>
              <a:avLst/>
              <a:gdLst/>
              <a:ahLst/>
              <a:cxnLst/>
              <a:rect l="l" t="t" r="r" b="b"/>
              <a:pathLst>
                <a:path w="0" h="3491865">
                  <a:moveTo>
                    <a:pt x="0" y="0"/>
                  </a:moveTo>
                  <a:lnTo>
                    <a:pt x="0" y="3491484"/>
                  </a:lnTo>
                </a:path>
              </a:pathLst>
            </a:custGeom>
            <a:ln w="28575">
              <a:solidFill>
                <a:srgbClr val="BE73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748522" y="2586989"/>
              <a:ext cx="2966085" cy="2578735"/>
            </a:xfrm>
            <a:custGeom>
              <a:avLst/>
              <a:gdLst/>
              <a:ahLst/>
              <a:cxnLst/>
              <a:rect l="l" t="t" r="r" b="b"/>
              <a:pathLst>
                <a:path w="2966084" h="2578735">
                  <a:moveTo>
                    <a:pt x="0" y="429768"/>
                  </a:moveTo>
                  <a:lnTo>
                    <a:pt x="2521" y="382938"/>
                  </a:lnTo>
                  <a:lnTo>
                    <a:pt x="9912" y="337570"/>
                  </a:lnTo>
                  <a:lnTo>
                    <a:pt x="21909" y="293924"/>
                  </a:lnTo>
                  <a:lnTo>
                    <a:pt x="38250" y="252264"/>
                  </a:lnTo>
                  <a:lnTo>
                    <a:pt x="58674" y="212851"/>
                  </a:lnTo>
                  <a:lnTo>
                    <a:pt x="82917" y="175948"/>
                  </a:lnTo>
                  <a:lnTo>
                    <a:pt x="110719" y="141817"/>
                  </a:lnTo>
                  <a:lnTo>
                    <a:pt x="141817" y="110719"/>
                  </a:lnTo>
                  <a:lnTo>
                    <a:pt x="175948" y="82917"/>
                  </a:lnTo>
                  <a:lnTo>
                    <a:pt x="212851" y="58674"/>
                  </a:lnTo>
                  <a:lnTo>
                    <a:pt x="252264" y="38250"/>
                  </a:lnTo>
                  <a:lnTo>
                    <a:pt x="293924" y="21909"/>
                  </a:lnTo>
                  <a:lnTo>
                    <a:pt x="337570" y="9912"/>
                  </a:lnTo>
                  <a:lnTo>
                    <a:pt x="382938" y="2521"/>
                  </a:lnTo>
                  <a:lnTo>
                    <a:pt x="429768" y="0"/>
                  </a:lnTo>
                  <a:lnTo>
                    <a:pt x="2535935" y="0"/>
                  </a:lnTo>
                  <a:lnTo>
                    <a:pt x="2582765" y="2521"/>
                  </a:lnTo>
                  <a:lnTo>
                    <a:pt x="2628133" y="9912"/>
                  </a:lnTo>
                  <a:lnTo>
                    <a:pt x="2671779" y="21909"/>
                  </a:lnTo>
                  <a:lnTo>
                    <a:pt x="2713439" y="38250"/>
                  </a:lnTo>
                  <a:lnTo>
                    <a:pt x="2752851" y="58674"/>
                  </a:lnTo>
                  <a:lnTo>
                    <a:pt x="2789755" y="82917"/>
                  </a:lnTo>
                  <a:lnTo>
                    <a:pt x="2823886" y="110719"/>
                  </a:lnTo>
                  <a:lnTo>
                    <a:pt x="2854984" y="141817"/>
                  </a:lnTo>
                  <a:lnTo>
                    <a:pt x="2882786" y="175948"/>
                  </a:lnTo>
                  <a:lnTo>
                    <a:pt x="2907029" y="212851"/>
                  </a:lnTo>
                  <a:lnTo>
                    <a:pt x="2927453" y="252264"/>
                  </a:lnTo>
                  <a:lnTo>
                    <a:pt x="2943794" y="293924"/>
                  </a:lnTo>
                  <a:lnTo>
                    <a:pt x="2955791" y="337570"/>
                  </a:lnTo>
                  <a:lnTo>
                    <a:pt x="2963182" y="382938"/>
                  </a:lnTo>
                  <a:lnTo>
                    <a:pt x="2965704" y="429768"/>
                  </a:lnTo>
                  <a:lnTo>
                    <a:pt x="2965704" y="2148840"/>
                  </a:lnTo>
                  <a:lnTo>
                    <a:pt x="2963182" y="2195669"/>
                  </a:lnTo>
                  <a:lnTo>
                    <a:pt x="2955791" y="2241037"/>
                  </a:lnTo>
                  <a:lnTo>
                    <a:pt x="2943794" y="2284683"/>
                  </a:lnTo>
                  <a:lnTo>
                    <a:pt x="2927453" y="2326343"/>
                  </a:lnTo>
                  <a:lnTo>
                    <a:pt x="2907029" y="2365756"/>
                  </a:lnTo>
                  <a:lnTo>
                    <a:pt x="2882786" y="2402659"/>
                  </a:lnTo>
                  <a:lnTo>
                    <a:pt x="2854984" y="2436790"/>
                  </a:lnTo>
                  <a:lnTo>
                    <a:pt x="2823886" y="2467888"/>
                  </a:lnTo>
                  <a:lnTo>
                    <a:pt x="2789755" y="2495690"/>
                  </a:lnTo>
                  <a:lnTo>
                    <a:pt x="2752852" y="2519934"/>
                  </a:lnTo>
                  <a:lnTo>
                    <a:pt x="2713439" y="2540357"/>
                  </a:lnTo>
                  <a:lnTo>
                    <a:pt x="2671779" y="2556698"/>
                  </a:lnTo>
                  <a:lnTo>
                    <a:pt x="2628133" y="2568695"/>
                  </a:lnTo>
                  <a:lnTo>
                    <a:pt x="2582765" y="2576086"/>
                  </a:lnTo>
                  <a:lnTo>
                    <a:pt x="2535935" y="2578608"/>
                  </a:lnTo>
                  <a:lnTo>
                    <a:pt x="429768" y="2578608"/>
                  </a:lnTo>
                  <a:lnTo>
                    <a:pt x="382938" y="2576086"/>
                  </a:lnTo>
                  <a:lnTo>
                    <a:pt x="337570" y="2568695"/>
                  </a:lnTo>
                  <a:lnTo>
                    <a:pt x="293924" y="2556698"/>
                  </a:lnTo>
                  <a:lnTo>
                    <a:pt x="252264" y="2540357"/>
                  </a:lnTo>
                  <a:lnTo>
                    <a:pt x="212852" y="2519934"/>
                  </a:lnTo>
                  <a:lnTo>
                    <a:pt x="175948" y="2495690"/>
                  </a:lnTo>
                  <a:lnTo>
                    <a:pt x="141817" y="2467888"/>
                  </a:lnTo>
                  <a:lnTo>
                    <a:pt x="110719" y="2436790"/>
                  </a:lnTo>
                  <a:lnTo>
                    <a:pt x="82917" y="2402659"/>
                  </a:lnTo>
                  <a:lnTo>
                    <a:pt x="58674" y="2365756"/>
                  </a:lnTo>
                  <a:lnTo>
                    <a:pt x="38250" y="2326343"/>
                  </a:lnTo>
                  <a:lnTo>
                    <a:pt x="21909" y="2284683"/>
                  </a:lnTo>
                  <a:lnTo>
                    <a:pt x="9912" y="2241037"/>
                  </a:lnTo>
                  <a:lnTo>
                    <a:pt x="2521" y="2195669"/>
                  </a:lnTo>
                  <a:lnTo>
                    <a:pt x="0" y="2148840"/>
                  </a:lnTo>
                  <a:lnTo>
                    <a:pt x="0" y="429768"/>
                  </a:lnTo>
                  <a:close/>
                </a:path>
              </a:pathLst>
            </a:custGeom>
            <a:ln w="28575">
              <a:solidFill>
                <a:srgbClr val="07376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8946006" y="2906782"/>
            <a:ext cx="2383155" cy="188595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756285">
              <a:lnSpc>
                <a:spcPct val="100000"/>
              </a:lnSpc>
              <a:spcBef>
                <a:spcPts val="245"/>
              </a:spcBef>
            </a:pPr>
            <a:r>
              <a:rPr dirty="0" sz="1600" spc="-10" b="1">
                <a:solidFill>
                  <a:srgbClr val="7E4D00"/>
                </a:solidFill>
                <a:latin typeface="Arial"/>
                <a:cs typeface="Arial"/>
              </a:rPr>
              <a:t>Outcomes:</a:t>
            </a:r>
            <a:endParaRPr sz="1600">
              <a:latin typeface="Arial"/>
              <a:cs typeface="Arial"/>
            </a:endParaRPr>
          </a:p>
          <a:p>
            <a:pPr marL="98425" indent="-85725">
              <a:lnSpc>
                <a:spcPct val="100000"/>
              </a:lnSpc>
              <a:spcBef>
                <a:spcPts val="150"/>
              </a:spcBef>
              <a:buClr>
                <a:srgbClr val="FF9900"/>
              </a:buClr>
              <a:buSzPct val="68750"/>
              <a:buFont typeface="Arial"/>
              <a:buChar char="•"/>
              <a:tabLst>
                <a:tab pos="98425" algn="l"/>
              </a:tabLst>
            </a:pP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Demographics</a:t>
            </a:r>
            <a:endParaRPr sz="1600">
              <a:latin typeface="Arial"/>
              <a:cs typeface="Arial"/>
            </a:endParaRPr>
          </a:p>
          <a:p>
            <a:pPr marL="98425" indent="-85725">
              <a:lnSpc>
                <a:spcPct val="100000"/>
              </a:lnSpc>
              <a:spcBef>
                <a:spcPts val="130"/>
              </a:spcBef>
              <a:buClr>
                <a:srgbClr val="FF9900"/>
              </a:buClr>
              <a:buSzPct val="68750"/>
              <a:buFont typeface="Arial"/>
              <a:buChar char="•"/>
              <a:tabLst>
                <a:tab pos="98425" algn="l"/>
              </a:tabLst>
            </a:pP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Lung</a:t>
            </a:r>
            <a:r>
              <a:rPr dirty="0" sz="1600" spc="-3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function</a:t>
            </a:r>
            <a:endParaRPr sz="1600">
              <a:latin typeface="Arial"/>
              <a:cs typeface="Arial"/>
            </a:endParaRPr>
          </a:p>
          <a:p>
            <a:pPr marL="98425" indent="-85725">
              <a:lnSpc>
                <a:spcPct val="100000"/>
              </a:lnSpc>
              <a:spcBef>
                <a:spcPts val="130"/>
              </a:spcBef>
              <a:buClr>
                <a:srgbClr val="FF9900"/>
              </a:buClr>
              <a:buSzPct val="68750"/>
              <a:buFont typeface="Arial"/>
              <a:buChar char="•"/>
              <a:tabLst>
                <a:tab pos="98425" algn="l"/>
              </a:tabLst>
            </a:pPr>
            <a:r>
              <a:rPr dirty="0" sz="1600" b="1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1600" spc="-5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symptoms</a:t>
            </a:r>
            <a:endParaRPr sz="1600">
              <a:latin typeface="Arial"/>
              <a:cs typeface="Arial"/>
            </a:endParaRPr>
          </a:p>
          <a:p>
            <a:pPr marL="98425" indent="-85725">
              <a:lnSpc>
                <a:spcPct val="100000"/>
              </a:lnSpc>
              <a:spcBef>
                <a:spcPts val="135"/>
              </a:spcBef>
              <a:buClr>
                <a:srgbClr val="FF9900"/>
              </a:buClr>
              <a:buSzPct val="68750"/>
              <a:buFont typeface="Arial"/>
              <a:buChar char="•"/>
              <a:tabLst>
                <a:tab pos="98425" algn="l"/>
              </a:tabLst>
            </a:pPr>
            <a:r>
              <a:rPr dirty="0" sz="1600" spc="-10" b="1">
                <a:solidFill>
                  <a:srgbClr val="073762"/>
                </a:solidFill>
                <a:latin typeface="Arial"/>
                <a:cs typeface="Arial"/>
              </a:rPr>
              <a:t>Exacerbations</a:t>
            </a:r>
            <a:endParaRPr sz="1600">
              <a:latin typeface="Arial"/>
              <a:cs typeface="Arial"/>
            </a:endParaRPr>
          </a:p>
          <a:p>
            <a:pPr marL="98425" indent="-85725">
              <a:lnSpc>
                <a:spcPct val="100000"/>
              </a:lnSpc>
              <a:spcBef>
                <a:spcPts val="140"/>
              </a:spcBef>
              <a:buClr>
                <a:srgbClr val="FF9900"/>
              </a:buClr>
              <a:buSzPct val="64705"/>
              <a:buFont typeface="Arial"/>
              <a:buChar char="•"/>
              <a:tabLst>
                <a:tab pos="98425" algn="l"/>
              </a:tabLst>
            </a:pPr>
            <a:r>
              <a:rPr dirty="0" sz="1700" b="1">
                <a:solidFill>
                  <a:srgbClr val="073762"/>
                </a:solidFill>
                <a:latin typeface="Arial"/>
                <a:cs typeface="Arial"/>
              </a:rPr>
              <a:t>Allergic</a:t>
            </a:r>
            <a:r>
              <a:rPr dirty="0" sz="17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073762"/>
                </a:solidFill>
                <a:latin typeface="Arial"/>
                <a:cs typeface="Arial"/>
              </a:rPr>
              <a:t>comorbidities</a:t>
            </a:r>
            <a:endParaRPr sz="1700">
              <a:latin typeface="Arial"/>
              <a:cs typeface="Arial"/>
            </a:endParaRPr>
          </a:p>
          <a:p>
            <a:pPr marL="98425" indent="-85725">
              <a:lnSpc>
                <a:spcPct val="100000"/>
              </a:lnSpc>
              <a:spcBef>
                <a:spcPts val="135"/>
              </a:spcBef>
              <a:buClr>
                <a:srgbClr val="FF9900"/>
              </a:buClr>
              <a:buSzPct val="64705"/>
              <a:buFont typeface="Arial"/>
              <a:buChar char="•"/>
              <a:tabLst>
                <a:tab pos="98425" algn="l"/>
              </a:tabLst>
            </a:pPr>
            <a:r>
              <a:rPr dirty="0" sz="1700" b="1">
                <a:solidFill>
                  <a:srgbClr val="073762"/>
                </a:solidFill>
                <a:latin typeface="Arial"/>
                <a:cs typeface="Arial"/>
              </a:rPr>
              <a:t>Asthma</a:t>
            </a:r>
            <a:r>
              <a:rPr dirty="0" sz="1700" spc="-4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073762"/>
                </a:solidFill>
                <a:latin typeface="Arial"/>
                <a:cs typeface="Arial"/>
              </a:rPr>
              <a:t>medications</a:t>
            </a:r>
            <a:endParaRPr sz="1700">
              <a:latin typeface="Arial"/>
              <a:cs typeface="Arial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6230873" y="5578602"/>
            <a:ext cx="3865245" cy="431800"/>
          </a:xfrm>
          <a:custGeom>
            <a:avLst/>
            <a:gdLst/>
            <a:ahLst/>
            <a:cxnLst/>
            <a:rect l="l" t="t" r="r" b="b"/>
            <a:pathLst>
              <a:path w="3865245" h="431800">
                <a:moveTo>
                  <a:pt x="0" y="71882"/>
                </a:moveTo>
                <a:lnTo>
                  <a:pt x="5641" y="43901"/>
                </a:lnTo>
                <a:lnTo>
                  <a:pt x="21034" y="21053"/>
                </a:lnTo>
                <a:lnTo>
                  <a:pt x="43880" y="5648"/>
                </a:lnTo>
                <a:lnTo>
                  <a:pt x="71881" y="0"/>
                </a:lnTo>
                <a:lnTo>
                  <a:pt x="3792981" y="0"/>
                </a:lnTo>
                <a:lnTo>
                  <a:pt x="3820983" y="5648"/>
                </a:lnTo>
                <a:lnTo>
                  <a:pt x="3843829" y="21053"/>
                </a:lnTo>
                <a:lnTo>
                  <a:pt x="3859222" y="43901"/>
                </a:lnTo>
                <a:lnTo>
                  <a:pt x="3864864" y="71882"/>
                </a:lnTo>
                <a:lnTo>
                  <a:pt x="3864864" y="359410"/>
                </a:lnTo>
                <a:lnTo>
                  <a:pt x="3859222" y="387390"/>
                </a:lnTo>
                <a:lnTo>
                  <a:pt x="3843829" y="410238"/>
                </a:lnTo>
                <a:lnTo>
                  <a:pt x="3820983" y="425643"/>
                </a:lnTo>
                <a:lnTo>
                  <a:pt x="3792981" y="431292"/>
                </a:lnTo>
                <a:lnTo>
                  <a:pt x="71881" y="431292"/>
                </a:lnTo>
                <a:lnTo>
                  <a:pt x="43880" y="425643"/>
                </a:lnTo>
                <a:lnTo>
                  <a:pt x="21034" y="410238"/>
                </a:lnTo>
                <a:lnTo>
                  <a:pt x="5641" y="387390"/>
                </a:lnTo>
                <a:lnTo>
                  <a:pt x="0" y="359410"/>
                </a:lnTo>
                <a:lnTo>
                  <a:pt x="0" y="71882"/>
                </a:lnTo>
                <a:close/>
              </a:path>
            </a:pathLst>
          </a:custGeom>
          <a:ln w="28575">
            <a:solidFill>
              <a:srgbClr val="0737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6363715" y="5677916"/>
            <a:ext cx="3597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Biomarker</a:t>
            </a:r>
            <a:r>
              <a:rPr dirty="0" sz="1200" spc="-6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levels</a:t>
            </a:r>
            <a:r>
              <a:rPr dirty="0" sz="1200" spc="-3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measured</a:t>
            </a:r>
            <a:r>
              <a:rPr dirty="0" sz="1200" spc="-55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73762"/>
                </a:solidFill>
                <a:latin typeface="Arial"/>
                <a:cs typeface="Arial"/>
              </a:rPr>
              <a:t>pre-</a:t>
            </a:r>
            <a:r>
              <a:rPr dirty="0" sz="1200" b="1">
                <a:solidFill>
                  <a:srgbClr val="073762"/>
                </a:solidFill>
                <a:latin typeface="Arial"/>
                <a:cs typeface="Arial"/>
              </a:rPr>
              <a:t>biologic</a:t>
            </a:r>
            <a:r>
              <a:rPr dirty="0" sz="1200" spc="-20" b="1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73762"/>
                </a:solidFill>
                <a:latin typeface="Arial"/>
                <a:cs typeface="Arial"/>
              </a:rPr>
              <a:t>initiation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408291" y="6400596"/>
            <a:ext cx="3488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Denton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E.,</a:t>
            </a:r>
            <a:r>
              <a:rPr dirty="0" sz="1200" spc="5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et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al.</a:t>
            </a:r>
            <a:r>
              <a:rPr dirty="0" sz="1200" spc="1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 i="1">
                <a:solidFill>
                  <a:srgbClr val="073762"/>
                </a:solidFill>
                <a:latin typeface="Arial"/>
                <a:cs typeface="Arial"/>
                <a:hlinkClick r:id="rId2"/>
              </a:rPr>
              <a:t>JACI</a:t>
            </a:r>
            <a:r>
              <a:rPr dirty="0" sz="1200" spc="5" i="1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 i="1">
                <a:solidFill>
                  <a:srgbClr val="073762"/>
                </a:solidFill>
                <a:latin typeface="Arial"/>
                <a:cs typeface="Arial"/>
                <a:hlinkClick r:id="rId2"/>
              </a:rPr>
              <a:t>In Pract</a:t>
            </a:r>
            <a:r>
              <a:rPr dirty="0" sz="1200" spc="5" i="1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2021:Article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In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  <a:hlinkClick r:id="rId2"/>
              </a:rPr>
              <a:t>press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2932" y="1135378"/>
            <a:ext cx="6259068" cy="56006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7538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/>
              <a:t>Triple</a:t>
            </a:r>
            <a:r>
              <a:rPr dirty="0" spc="-75"/>
              <a:t> </a:t>
            </a:r>
            <a:r>
              <a:rPr dirty="0"/>
              <a:t>Positivity</a:t>
            </a:r>
            <a:r>
              <a:rPr dirty="0" spc="-75"/>
              <a:t> </a:t>
            </a:r>
            <a:r>
              <a:rPr dirty="0"/>
              <a:t>Was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/>
              <a:t>Most</a:t>
            </a:r>
            <a:r>
              <a:rPr dirty="0" spc="-50"/>
              <a:t> </a:t>
            </a:r>
            <a:r>
              <a:rPr dirty="0"/>
              <a:t>Common</a:t>
            </a:r>
            <a:r>
              <a:rPr dirty="0" spc="-50"/>
              <a:t> </a:t>
            </a:r>
            <a:r>
              <a:rPr dirty="0"/>
              <a:t>Biomarker</a:t>
            </a:r>
            <a:r>
              <a:rPr dirty="0" spc="-50"/>
              <a:t> </a:t>
            </a:r>
            <a:r>
              <a:rPr dirty="0"/>
              <a:t>Overlap</a:t>
            </a:r>
            <a:r>
              <a:rPr dirty="0" spc="-55"/>
              <a:t> </a:t>
            </a:r>
            <a:r>
              <a:rPr dirty="0" spc="-10"/>
              <a:t>Group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70433" y="1790191"/>
            <a:ext cx="51098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There</a:t>
            </a:r>
            <a:r>
              <a:rPr dirty="0" sz="18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is</a:t>
            </a:r>
            <a:r>
              <a:rPr dirty="0" sz="1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substantial</a:t>
            </a:r>
            <a:r>
              <a:rPr dirty="0" sz="18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overlap</a:t>
            </a:r>
            <a:r>
              <a:rPr dirty="0" sz="1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between </a:t>
            </a:r>
            <a:r>
              <a:rPr dirty="0" sz="1800" spc="-10">
                <a:solidFill>
                  <a:srgbClr val="073762"/>
                </a:solidFill>
                <a:latin typeface="Arial"/>
                <a:cs typeface="Arial"/>
              </a:rPr>
              <a:t>biomarker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positivity</a:t>
            </a:r>
            <a:r>
              <a:rPr dirty="0" sz="1800" spc="-7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73762"/>
                </a:solidFill>
                <a:latin typeface="Arial"/>
                <a:cs typeface="Arial"/>
              </a:rPr>
              <a:t>groups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0433" y="2815539"/>
            <a:ext cx="5196840" cy="1327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A</a:t>
            </a:r>
            <a:r>
              <a:rPr dirty="0" sz="1800" spc="-1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greater</a:t>
            </a:r>
            <a:r>
              <a:rPr dirty="0" sz="1800" spc="-5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overlap</a:t>
            </a:r>
            <a:r>
              <a:rPr dirty="0" sz="18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was observed</a:t>
            </a:r>
            <a:r>
              <a:rPr dirty="0" sz="1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800" spc="-10">
                <a:solidFill>
                  <a:srgbClr val="073762"/>
                </a:solidFill>
                <a:latin typeface="Arial"/>
                <a:cs typeface="Arial"/>
              </a:rPr>
              <a:t> eosinophils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and</a:t>
            </a:r>
            <a:r>
              <a:rPr dirty="0" sz="1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FeNO</a:t>
            </a:r>
            <a:r>
              <a:rPr dirty="0" sz="1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than</a:t>
            </a:r>
            <a:r>
              <a:rPr dirty="0" sz="1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with</a:t>
            </a:r>
            <a:r>
              <a:rPr dirty="0" sz="1800" spc="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73762"/>
                </a:solidFill>
                <a:latin typeface="Arial"/>
                <a:cs typeface="Arial"/>
              </a:rPr>
              <a:t>IgE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95"/>
              </a:spcBef>
            </a:pP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dirty="0" sz="1800" spc="-10">
                <a:solidFill>
                  <a:srgbClr val="073762"/>
                </a:solidFill>
                <a:latin typeface="Arial"/>
                <a:cs typeface="Arial"/>
              </a:rPr>
              <a:t>Overall: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27938" y="4115308"/>
            <a:ext cx="3698240" cy="1156335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10"/>
              </a:spcBef>
              <a:buFont typeface="Wingdings"/>
              <a:buChar char=""/>
              <a:tabLst>
                <a:tab pos="298450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57%</a:t>
            </a:r>
            <a:r>
              <a:rPr dirty="0" sz="1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were</a:t>
            </a:r>
            <a:r>
              <a:rPr dirty="0" sz="18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positive</a:t>
            </a:r>
            <a:r>
              <a:rPr dirty="0" sz="18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73762"/>
                </a:solidFill>
                <a:latin typeface="Arial"/>
                <a:cs typeface="Arial"/>
              </a:rPr>
              <a:t>eosinophils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58%</a:t>
            </a:r>
            <a:r>
              <a:rPr dirty="0" sz="1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were</a:t>
            </a:r>
            <a:r>
              <a:rPr dirty="0" sz="18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positive</a:t>
            </a:r>
            <a:r>
              <a:rPr dirty="0" sz="1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73762"/>
                </a:solidFill>
                <a:latin typeface="Arial"/>
                <a:cs typeface="Arial"/>
              </a:rPr>
              <a:t>FeNO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59%</a:t>
            </a:r>
            <a:r>
              <a:rPr dirty="0" sz="1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were</a:t>
            </a:r>
            <a:r>
              <a:rPr dirty="0" sz="1800" spc="-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positive</a:t>
            </a:r>
            <a:r>
              <a:rPr dirty="0" sz="1800" spc="-2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73762"/>
                </a:solidFill>
                <a:latin typeface="Arial"/>
                <a:cs typeface="Arial"/>
              </a:rPr>
              <a:t>IgE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95390" y="4406010"/>
            <a:ext cx="7004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≥25ppb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82482" y="1856612"/>
            <a:ext cx="11690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≥300cells/µL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367898" y="4406010"/>
            <a:ext cx="83629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≥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75kU/L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242554" y="3190494"/>
            <a:ext cx="836930" cy="957580"/>
          </a:xfrm>
          <a:custGeom>
            <a:avLst/>
            <a:gdLst/>
            <a:ahLst/>
            <a:cxnLst/>
            <a:rect l="l" t="t" r="r" b="b"/>
            <a:pathLst>
              <a:path w="836929" h="957579">
                <a:moveTo>
                  <a:pt x="0" y="478535"/>
                </a:moveTo>
                <a:lnTo>
                  <a:pt x="2455" y="426394"/>
                </a:lnTo>
                <a:lnTo>
                  <a:pt x="9650" y="375879"/>
                </a:lnTo>
                <a:lnTo>
                  <a:pt x="21329" y="327282"/>
                </a:lnTo>
                <a:lnTo>
                  <a:pt x="37238" y="280895"/>
                </a:lnTo>
                <a:lnTo>
                  <a:pt x="57121" y="237010"/>
                </a:lnTo>
                <a:lnTo>
                  <a:pt x="80723" y="195919"/>
                </a:lnTo>
                <a:lnTo>
                  <a:pt x="107787" y="157914"/>
                </a:lnTo>
                <a:lnTo>
                  <a:pt x="138060" y="123287"/>
                </a:lnTo>
                <a:lnTo>
                  <a:pt x="171285" y="92330"/>
                </a:lnTo>
                <a:lnTo>
                  <a:pt x="207207" y="65334"/>
                </a:lnTo>
                <a:lnTo>
                  <a:pt x="245571" y="42592"/>
                </a:lnTo>
                <a:lnTo>
                  <a:pt x="286121" y="24396"/>
                </a:lnTo>
                <a:lnTo>
                  <a:pt x="328603" y="11037"/>
                </a:lnTo>
                <a:lnTo>
                  <a:pt x="372760" y="2807"/>
                </a:lnTo>
                <a:lnTo>
                  <a:pt x="418338" y="0"/>
                </a:lnTo>
                <a:lnTo>
                  <a:pt x="463915" y="2807"/>
                </a:lnTo>
                <a:lnTo>
                  <a:pt x="508072" y="11037"/>
                </a:lnTo>
                <a:lnTo>
                  <a:pt x="550554" y="24396"/>
                </a:lnTo>
                <a:lnTo>
                  <a:pt x="591104" y="42592"/>
                </a:lnTo>
                <a:lnTo>
                  <a:pt x="629468" y="65334"/>
                </a:lnTo>
                <a:lnTo>
                  <a:pt x="665390" y="92330"/>
                </a:lnTo>
                <a:lnTo>
                  <a:pt x="698615" y="123287"/>
                </a:lnTo>
                <a:lnTo>
                  <a:pt x="728888" y="157914"/>
                </a:lnTo>
                <a:lnTo>
                  <a:pt x="755952" y="195919"/>
                </a:lnTo>
                <a:lnTo>
                  <a:pt x="779554" y="237010"/>
                </a:lnTo>
                <a:lnTo>
                  <a:pt x="799437" y="280895"/>
                </a:lnTo>
                <a:lnTo>
                  <a:pt x="815346" y="327282"/>
                </a:lnTo>
                <a:lnTo>
                  <a:pt x="827025" y="375879"/>
                </a:lnTo>
                <a:lnTo>
                  <a:pt x="834220" y="426394"/>
                </a:lnTo>
                <a:lnTo>
                  <a:pt x="836676" y="478535"/>
                </a:lnTo>
                <a:lnTo>
                  <a:pt x="834220" y="530677"/>
                </a:lnTo>
                <a:lnTo>
                  <a:pt x="827025" y="581192"/>
                </a:lnTo>
                <a:lnTo>
                  <a:pt x="815346" y="629789"/>
                </a:lnTo>
                <a:lnTo>
                  <a:pt x="799437" y="676176"/>
                </a:lnTo>
                <a:lnTo>
                  <a:pt x="779554" y="720061"/>
                </a:lnTo>
                <a:lnTo>
                  <a:pt x="755952" y="761152"/>
                </a:lnTo>
                <a:lnTo>
                  <a:pt x="728888" y="799157"/>
                </a:lnTo>
                <a:lnTo>
                  <a:pt x="698615" y="833784"/>
                </a:lnTo>
                <a:lnTo>
                  <a:pt x="665390" y="864741"/>
                </a:lnTo>
                <a:lnTo>
                  <a:pt x="629468" y="891737"/>
                </a:lnTo>
                <a:lnTo>
                  <a:pt x="591104" y="914479"/>
                </a:lnTo>
                <a:lnTo>
                  <a:pt x="550554" y="932675"/>
                </a:lnTo>
                <a:lnTo>
                  <a:pt x="508072" y="946034"/>
                </a:lnTo>
                <a:lnTo>
                  <a:pt x="463915" y="954264"/>
                </a:lnTo>
                <a:lnTo>
                  <a:pt x="418338" y="957071"/>
                </a:lnTo>
                <a:lnTo>
                  <a:pt x="372760" y="954264"/>
                </a:lnTo>
                <a:lnTo>
                  <a:pt x="328603" y="946034"/>
                </a:lnTo>
                <a:lnTo>
                  <a:pt x="286121" y="932675"/>
                </a:lnTo>
                <a:lnTo>
                  <a:pt x="245571" y="914479"/>
                </a:lnTo>
                <a:lnTo>
                  <a:pt x="207207" y="891737"/>
                </a:lnTo>
                <a:lnTo>
                  <a:pt x="171285" y="864741"/>
                </a:lnTo>
                <a:lnTo>
                  <a:pt x="138060" y="833784"/>
                </a:lnTo>
                <a:lnTo>
                  <a:pt x="107787" y="799157"/>
                </a:lnTo>
                <a:lnTo>
                  <a:pt x="80723" y="761152"/>
                </a:lnTo>
                <a:lnTo>
                  <a:pt x="57121" y="720061"/>
                </a:lnTo>
                <a:lnTo>
                  <a:pt x="37238" y="676176"/>
                </a:lnTo>
                <a:lnTo>
                  <a:pt x="21329" y="629789"/>
                </a:lnTo>
                <a:lnTo>
                  <a:pt x="9650" y="581192"/>
                </a:lnTo>
                <a:lnTo>
                  <a:pt x="2455" y="530677"/>
                </a:lnTo>
                <a:lnTo>
                  <a:pt x="0" y="478535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000371" y="1161999"/>
            <a:ext cx="7766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n=1175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549642" y="6565798"/>
            <a:ext cx="3488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Denton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E.,</a:t>
            </a:r>
            <a:r>
              <a:rPr dirty="0" sz="1200" spc="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et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al.</a:t>
            </a:r>
            <a:r>
              <a:rPr dirty="0" sz="1200" spc="1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 i="1">
                <a:solidFill>
                  <a:srgbClr val="073762"/>
                </a:solidFill>
                <a:latin typeface="Arial"/>
                <a:cs typeface="Arial"/>
                <a:hlinkClick r:id="rId3"/>
              </a:rPr>
              <a:t>JACI</a:t>
            </a:r>
            <a:r>
              <a:rPr dirty="0" sz="1200" spc="5" i="1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 i="1">
                <a:solidFill>
                  <a:srgbClr val="073762"/>
                </a:solidFill>
                <a:latin typeface="Arial"/>
                <a:cs typeface="Arial"/>
                <a:hlinkClick r:id="rId3"/>
              </a:rPr>
              <a:t>In Pract</a:t>
            </a:r>
            <a:r>
              <a:rPr dirty="0" sz="1200" spc="5" i="1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2021:Article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In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press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3667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/>
              <a:t>Likelihood</a:t>
            </a:r>
            <a:r>
              <a:rPr dirty="0" spc="-110"/>
              <a:t> </a:t>
            </a:r>
            <a:r>
              <a:rPr dirty="0"/>
              <a:t>of</a:t>
            </a:r>
            <a:r>
              <a:rPr dirty="0" spc="-75"/>
              <a:t> </a:t>
            </a:r>
            <a:r>
              <a:rPr dirty="0"/>
              <a:t>alternate</a:t>
            </a:r>
            <a:r>
              <a:rPr dirty="0" spc="-85"/>
              <a:t> </a:t>
            </a:r>
            <a:r>
              <a:rPr dirty="0"/>
              <a:t>biomarker</a:t>
            </a:r>
            <a:r>
              <a:rPr dirty="0" spc="-75"/>
              <a:t> </a:t>
            </a:r>
            <a:r>
              <a:rPr dirty="0" spc="-10"/>
              <a:t>positivity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6193" y="1779270"/>
            <a:ext cx="8082498" cy="36294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49642" y="6565798"/>
            <a:ext cx="3488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Denton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E.,</a:t>
            </a:r>
            <a:r>
              <a:rPr dirty="0" sz="1200" spc="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et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al.</a:t>
            </a:r>
            <a:r>
              <a:rPr dirty="0" sz="1200" spc="1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 i="1">
                <a:solidFill>
                  <a:srgbClr val="073762"/>
                </a:solidFill>
                <a:latin typeface="Arial"/>
                <a:cs typeface="Arial"/>
                <a:hlinkClick r:id="rId3"/>
              </a:rPr>
              <a:t>JACI</a:t>
            </a:r>
            <a:r>
              <a:rPr dirty="0" sz="1200" spc="5" i="1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 i="1">
                <a:solidFill>
                  <a:srgbClr val="073762"/>
                </a:solidFill>
                <a:latin typeface="Arial"/>
                <a:cs typeface="Arial"/>
                <a:hlinkClick r:id="rId3"/>
              </a:rPr>
              <a:t>In Pract</a:t>
            </a:r>
            <a:r>
              <a:rPr dirty="0" sz="1200" spc="5" i="1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2021:Article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In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press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1513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/>
              <a:t>Five</a:t>
            </a:r>
            <a:r>
              <a:rPr dirty="0" spc="-70"/>
              <a:t> </a:t>
            </a:r>
            <a:r>
              <a:rPr dirty="0"/>
              <a:t>Distinct</a:t>
            </a:r>
            <a:r>
              <a:rPr dirty="0" spc="-70"/>
              <a:t> </a:t>
            </a:r>
            <a:r>
              <a:rPr dirty="0"/>
              <a:t>Clusters</a:t>
            </a:r>
            <a:r>
              <a:rPr dirty="0" spc="-65"/>
              <a:t> </a:t>
            </a:r>
            <a:r>
              <a:rPr dirty="0"/>
              <a:t>Based</a:t>
            </a:r>
            <a:r>
              <a:rPr dirty="0" spc="-50"/>
              <a:t> </a:t>
            </a:r>
            <a:r>
              <a:rPr dirty="0"/>
              <a:t>on</a:t>
            </a:r>
            <a:r>
              <a:rPr dirty="0" spc="-75"/>
              <a:t> </a:t>
            </a:r>
            <a:r>
              <a:rPr dirty="0"/>
              <a:t>Biomarker</a:t>
            </a:r>
            <a:r>
              <a:rPr dirty="0" spc="-50"/>
              <a:t> </a:t>
            </a:r>
            <a:r>
              <a:rPr dirty="0" spc="-10"/>
              <a:t>Profiles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1153" y="1194617"/>
            <a:ext cx="7907465" cy="53593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40714" y="1768855"/>
            <a:ext cx="159702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7325" indent="-174625">
              <a:lnSpc>
                <a:spcPct val="100000"/>
              </a:lnSpc>
              <a:spcBef>
                <a:spcPts val="100"/>
              </a:spcBef>
              <a:buChar char="•"/>
              <a:tabLst>
                <a:tab pos="18732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High</a:t>
            </a:r>
            <a:r>
              <a:rPr dirty="0" sz="18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73762"/>
                </a:solidFill>
                <a:latin typeface="Arial"/>
                <a:cs typeface="Arial"/>
              </a:rPr>
              <a:t>FeNO</a:t>
            </a:r>
            <a:endParaRPr sz="18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Moderate</a:t>
            </a:r>
            <a:r>
              <a:rPr dirty="0" sz="1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73762"/>
                </a:solidFill>
                <a:latin typeface="Arial"/>
                <a:cs typeface="Arial"/>
              </a:rPr>
              <a:t>IgE</a:t>
            </a:r>
            <a:endParaRPr sz="18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Moderate</a:t>
            </a:r>
            <a:r>
              <a:rPr dirty="0" sz="1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73762"/>
                </a:solidFill>
                <a:latin typeface="Arial"/>
                <a:cs typeface="Arial"/>
              </a:rPr>
              <a:t>eos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227326" y="2161666"/>
            <a:ext cx="7693025" cy="3365500"/>
          </a:xfrm>
          <a:custGeom>
            <a:avLst/>
            <a:gdLst/>
            <a:ahLst/>
            <a:cxnLst/>
            <a:rect l="l" t="t" r="r" b="b"/>
            <a:pathLst>
              <a:path w="7693025" h="3365500">
                <a:moveTo>
                  <a:pt x="719455" y="3308096"/>
                </a:moveTo>
                <a:lnTo>
                  <a:pt x="382905" y="3308096"/>
                </a:lnTo>
                <a:lnTo>
                  <a:pt x="382905" y="3279521"/>
                </a:lnTo>
                <a:lnTo>
                  <a:pt x="297180" y="3322447"/>
                </a:lnTo>
                <a:lnTo>
                  <a:pt x="382905" y="3365246"/>
                </a:lnTo>
                <a:lnTo>
                  <a:pt x="382905" y="3336671"/>
                </a:lnTo>
                <a:lnTo>
                  <a:pt x="719455" y="3336671"/>
                </a:lnTo>
                <a:lnTo>
                  <a:pt x="719455" y="3308096"/>
                </a:lnTo>
                <a:close/>
              </a:path>
              <a:path w="7693025" h="3365500">
                <a:moveTo>
                  <a:pt x="1263650" y="2043176"/>
                </a:moveTo>
                <a:lnTo>
                  <a:pt x="85725" y="2043176"/>
                </a:lnTo>
                <a:lnTo>
                  <a:pt x="85725" y="2014601"/>
                </a:lnTo>
                <a:lnTo>
                  <a:pt x="0" y="2057527"/>
                </a:lnTo>
                <a:lnTo>
                  <a:pt x="85725" y="2100326"/>
                </a:lnTo>
                <a:lnTo>
                  <a:pt x="85725" y="2071751"/>
                </a:lnTo>
                <a:lnTo>
                  <a:pt x="1263650" y="2071751"/>
                </a:lnTo>
                <a:lnTo>
                  <a:pt x="1263650" y="2043176"/>
                </a:lnTo>
                <a:close/>
              </a:path>
              <a:path w="7693025" h="3365500">
                <a:moveTo>
                  <a:pt x="2103501" y="28575"/>
                </a:moveTo>
                <a:lnTo>
                  <a:pt x="510921" y="28575"/>
                </a:lnTo>
                <a:lnTo>
                  <a:pt x="510921" y="0"/>
                </a:lnTo>
                <a:lnTo>
                  <a:pt x="425196" y="42799"/>
                </a:lnTo>
                <a:lnTo>
                  <a:pt x="510921" y="85725"/>
                </a:lnTo>
                <a:lnTo>
                  <a:pt x="510921" y="57150"/>
                </a:lnTo>
                <a:lnTo>
                  <a:pt x="2103501" y="57150"/>
                </a:lnTo>
                <a:lnTo>
                  <a:pt x="2103501" y="28575"/>
                </a:lnTo>
                <a:close/>
              </a:path>
              <a:path w="7693025" h="3365500">
                <a:moveTo>
                  <a:pt x="7297801" y="652399"/>
                </a:moveTo>
                <a:lnTo>
                  <a:pt x="7269302" y="638175"/>
                </a:lnTo>
                <a:lnTo>
                  <a:pt x="7212076" y="609600"/>
                </a:lnTo>
                <a:lnTo>
                  <a:pt x="7212076" y="638175"/>
                </a:lnTo>
                <a:lnTo>
                  <a:pt x="6150864" y="638175"/>
                </a:lnTo>
                <a:lnTo>
                  <a:pt x="6150864" y="666750"/>
                </a:lnTo>
                <a:lnTo>
                  <a:pt x="7212076" y="666750"/>
                </a:lnTo>
                <a:lnTo>
                  <a:pt x="7212076" y="695325"/>
                </a:lnTo>
                <a:lnTo>
                  <a:pt x="7269137" y="666750"/>
                </a:lnTo>
                <a:lnTo>
                  <a:pt x="7297801" y="652399"/>
                </a:lnTo>
                <a:close/>
              </a:path>
              <a:path w="7693025" h="3365500">
                <a:moveTo>
                  <a:pt x="7692517" y="2356231"/>
                </a:moveTo>
                <a:lnTo>
                  <a:pt x="7663853" y="2341880"/>
                </a:lnTo>
                <a:lnTo>
                  <a:pt x="7606792" y="2313305"/>
                </a:lnTo>
                <a:lnTo>
                  <a:pt x="7606792" y="2341880"/>
                </a:lnTo>
                <a:lnTo>
                  <a:pt x="6545580" y="2341880"/>
                </a:lnTo>
                <a:lnTo>
                  <a:pt x="6545580" y="2370455"/>
                </a:lnTo>
                <a:lnTo>
                  <a:pt x="7606792" y="2370455"/>
                </a:lnTo>
                <a:lnTo>
                  <a:pt x="7606792" y="2399030"/>
                </a:lnTo>
                <a:lnTo>
                  <a:pt x="7664018" y="2370455"/>
                </a:lnTo>
                <a:lnTo>
                  <a:pt x="7692517" y="2356231"/>
                </a:lnTo>
                <a:close/>
              </a:path>
            </a:pathLst>
          </a:custGeom>
          <a:solidFill>
            <a:srgbClr val="0436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604375" y="2378709"/>
            <a:ext cx="13442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7325" indent="-174625">
              <a:lnSpc>
                <a:spcPct val="100000"/>
              </a:lnSpc>
              <a:spcBef>
                <a:spcPts val="100"/>
              </a:spcBef>
              <a:buChar char="•"/>
              <a:tabLst>
                <a:tab pos="18732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High</a:t>
            </a:r>
            <a:r>
              <a:rPr dirty="0" sz="18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73762"/>
                </a:solidFill>
                <a:latin typeface="Arial"/>
                <a:cs typeface="Arial"/>
              </a:rPr>
              <a:t>eos</a:t>
            </a:r>
            <a:endParaRPr sz="18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High</a:t>
            </a:r>
            <a:r>
              <a:rPr dirty="0" sz="18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73762"/>
                </a:solidFill>
                <a:latin typeface="Arial"/>
                <a:cs typeface="Arial"/>
              </a:rPr>
              <a:t>FeNO</a:t>
            </a:r>
            <a:endParaRPr sz="18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Low</a:t>
            </a:r>
            <a:r>
              <a:rPr dirty="0" sz="1800" spc="-25">
                <a:solidFill>
                  <a:srgbClr val="073762"/>
                </a:solidFill>
                <a:latin typeface="Arial"/>
                <a:cs typeface="Arial"/>
              </a:rPr>
              <a:t> IgE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998456" y="4083557"/>
            <a:ext cx="15843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7325" indent="-174625">
              <a:lnSpc>
                <a:spcPct val="100000"/>
              </a:lnSpc>
              <a:spcBef>
                <a:spcPts val="100"/>
              </a:spcBef>
              <a:buChar char="•"/>
              <a:tabLst>
                <a:tab pos="18732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Very</a:t>
            </a:r>
            <a:r>
              <a:rPr dirty="0" sz="18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high</a:t>
            </a:r>
            <a:r>
              <a:rPr dirty="0" sz="18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73762"/>
                </a:solidFill>
                <a:latin typeface="Arial"/>
                <a:cs typeface="Arial"/>
              </a:rPr>
              <a:t>eos</a:t>
            </a:r>
            <a:endParaRPr sz="18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High</a:t>
            </a:r>
            <a:r>
              <a:rPr dirty="0" sz="18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73762"/>
                </a:solidFill>
                <a:latin typeface="Arial"/>
                <a:cs typeface="Arial"/>
              </a:rPr>
              <a:t>FeNO</a:t>
            </a:r>
            <a:endParaRPr sz="18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High</a:t>
            </a:r>
            <a:r>
              <a:rPr dirty="0" sz="1800" spc="-3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73762"/>
                </a:solidFill>
                <a:latin typeface="Arial"/>
                <a:cs typeface="Arial"/>
              </a:rPr>
              <a:t>eos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2393" y="3785107"/>
            <a:ext cx="129413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7325" indent="-174625">
              <a:lnSpc>
                <a:spcPct val="100000"/>
              </a:lnSpc>
              <a:spcBef>
                <a:spcPts val="100"/>
              </a:spcBef>
              <a:buChar char="•"/>
              <a:tabLst>
                <a:tab pos="18732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Low</a:t>
            </a:r>
            <a:r>
              <a:rPr dirty="0" sz="1800" spc="-25">
                <a:solidFill>
                  <a:srgbClr val="073762"/>
                </a:solidFill>
                <a:latin typeface="Arial"/>
                <a:cs typeface="Arial"/>
              </a:rPr>
              <a:t> eos</a:t>
            </a:r>
            <a:endParaRPr sz="18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Low</a:t>
            </a:r>
            <a:r>
              <a:rPr dirty="0" sz="1800" spc="-2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73762"/>
                </a:solidFill>
                <a:latin typeface="Arial"/>
                <a:cs typeface="Arial"/>
              </a:rPr>
              <a:t>FeNO</a:t>
            </a:r>
            <a:endParaRPr sz="18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Low</a:t>
            </a:r>
            <a:r>
              <a:rPr dirty="0" sz="1800" spc="-1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73762"/>
                </a:solidFill>
                <a:latin typeface="Arial"/>
                <a:cs typeface="Arial"/>
              </a:rPr>
              <a:t>IgE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09727" y="5050282"/>
            <a:ext cx="183959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7325" indent="-174625">
              <a:lnSpc>
                <a:spcPct val="100000"/>
              </a:lnSpc>
              <a:spcBef>
                <a:spcPts val="100"/>
              </a:spcBef>
              <a:buChar char="•"/>
              <a:tabLst>
                <a:tab pos="18732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Very</a:t>
            </a:r>
            <a:r>
              <a:rPr dirty="0" sz="1800" spc="-65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high</a:t>
            </a:r>
            <a:r>
              <a:rPr dirty="0" sz="1800" spc="-5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73762"/>
                </a:solidFill>
                <a:latin typeface="Arial"/>
                <a:cs typeface="Arial"/>
              </a:rPr>
              <a:t>IgE</a:t>
            </a:r>
            <a:endParaRPr sz="18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Moderate</a:t>
            </a:r>
            <a:r>
              <a:rPr dirty="0" sz="1800" spc="-4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73762"/>
                </a:solidFill>
                <a:latin typeface="Arial"/>
                <a:cs typeface="Arial"/>
              </a:rPr>
              <a:t>eos</a:t>
            </a:r>
            <a:endParaRPr sz="18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dirty="0" sz="1800">
                <a:solidFill>
                  <a:srgbClr val="073762"/>
                </a:solidFill>
                <a:latin typeface="Arial"/>
                <a:cs typeface="Arial"/>
              </a:rPr>
              <a:t>Moderate</a:t>
            </a:r>
            <a:r>
              <a:rPr dirty="0" sz="1800" spc="-3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73762"/>
                </a:solidFill>
                <a:latin typeface="Arial"/>
                <a:cs typeface="Arial"/>
              </a:rPr>
              <a:t>FeNO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549642" y="6565798"/>
            <a:ext cx="3488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Denton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E.,</a:t>
            </a:r>
            <a:r>
              <a:rPr dirty="0" sz="1200" spc="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et</a:t>
            </a:r>
            <a:r>
              <a:rPr dirty="0" sz="1200" spc="-5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al.</a:t>
            </a:r>
            <a:r>
              <a:rPr dirty="0" sz="1200" spc="1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 i="1">
                <a:solidFill>
                  <a:srgbClr val="073762"/>
                </a:solidFill>
                <a:latin typeface="Arial"/>
                <a:cs typeface="Arial"/>
                <a:hlinkClick r:id="rId3"/>
              </a:rPr>
              <a:t>JACI</a:t>
            </a:r>
            <a:r>
              <a:rPr dirty="0" sz="1200" spc="5" i="1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 i="1">
                <a:solidFill>
                  <a:srgbClr val="073762"/>
                </a:solidFill>
                <a:latin typeface="Arial"/>
                <a:cs typeface="Arial"/>
                <a:hlinkClick r:id="rId3"/>
              </a:rPr>
              <a:t>In Pract</a:t>
            </a:r>
            <a:r>
              <a:rPr dirty="0" sz="1200" spc="5" i="1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2021:Article</a:t>
            </a:r>
            <a:r>
              <a:rPr dirty="0" sz="1200" spc="-3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In </a:t>
            </a:r>
            <a:r>
              <a:rPr dirty="0" sz="1200" spc="-10">
                <a:solidFill>
                  <a:srgbClr val="073762"/>
                </a:solidFill>
                <a:latin typeface="Arial"/>
                <a:cs typeface="Arial"/>
                <a:hlinkClick r:id="rId3"/>
              </a:rPr>
              <a:t>press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7376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141BDA2721B41837B8BA28E55ACAF" ma:contentTypeVersion="20" ma:contentTypeDescription="Create a new document." ma:contentTypeScope="" ma:versionID="81ba27eebadeb43cb7d70786a59d7827">
  <xsd:schema xmlns:xsd="http://www.w3.org/2001/XMLSchema" xmlns:xs="http://www.w3.org/2001/XMLSchema" xmlns:p="http://schemas.microsoft.com/office/2006/metadata/properties" xmlns:ns2="45fb3224-858f-4285-b885-596f231a21c4" xmlns:ns3="2f033571-d360-456b-af5c-15748b9eebf1" targetNamespace="http://schemas.microsoft.com/office/2006/metadata/properties" ma:root="true" ma:fieldsID="552b9d3c7b5cf9f7eb65250a6663d295" ns2:_="" ns3:_="">
    <xsd:import namespace="45fb3224-858f-4285-b885-596f231a21c4"/>
    <xsd:import namespace="2f033571-d360-456b-af5c-15748b9eeb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Status" minOccurs="0"/>
                <xsd:element ref="ns3:ProjectLead" minOccurs="0"/>
                <xsd:element ref="ns3:ProjectCode" minOccurs="0"/>
                <xsd:element ref="ns3:Uploaded_x003f_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3224-858f-4285-b885-596f231a21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d70a7d1-828f-4c33-bf04-e2adf9cef425}" ma:internalName="TaxCatchAll" ma:showField="CatchAllData" ma:web="45fb3224-858f-4285-b885-596f231a2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33571-d360-456b-af5c-15748b9ee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d13bda-c4fe-452c-9652-5df4252020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atus" ma:index="21" nillable="true" ma:displayName="Current Status" ma:format="Dropdown" ma:internalName="Status">
      <xsd:simpleType>
        <xsd:restriction base="dms:Choice">
          <xsd:enumeration value="0 - Proposal (Collaborative)"/>
          <xsd:enumeration value="1 - Protocol"/>
          <xsd:enumeration value="2 - Ethics"/>
          <xsd:enumeration value="3 - Data"/>
          <xsd:enumeration value="4 - Analysis"/>
          <xsd:enumeration value="5 - Study Report"/>
          <xsd:enumeration value="6.1 - Kickoff"/>
          <xsd:enumeration value="6.2 - Outline"/>
          <xsd:enumeration value="6.3 - MS 1st Draft"/>
          <xsd:enumeration value="6.4 - MS 2nd Draft"/>
          <xsd:enumeration value="6.5 - MS Final Draft"/>
          <xsd:enumeration value="6.6 - Submission"/>
          <xsd:enumeration value="6.7 - Resubmission"/>
          <xsd:enumeration value="6.8 - Accepted"/>
          <xsd:enumeration value="6.9 Article Proof"/>
          <xsd:enumeration value="7 - Published"/>
        </xsd:restriction>
      </xsd:simpleType>
    </xsd:element>
    <xsd:element name="ProjectLead" ma:index="22" nillable="true" ma:displayName="Project Lead" ma:format="Dropdown" ma:list="UserInfo" ma:SharePointGroup="0" ma:internalName="ProjectLead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Code" ma:index="23" nillable="true" ma:displayName="Project Code" ma:format="Dropdown" ma:internalName="ProjectCode">
      <xsd:simpleType>
        <xsd:restriction base="dms:Text">
          <xsd:maxLength value="255"/>
        </xsd:restriction>
      </xsd:simpleType>
    </xsd:element>
    <xsd:element name="Uploaded_x003f_" ma:index="24" nillable="true" ma:displayName="Uploaded?" ma:format="Dropdown" ma:internalName="Uploaded_x003f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ploaded"/>
                    <xsd:enumeration value="Pui Yee to Upload"/>
                    <xsd:enumeration value="Pui Yee to move to completed"/>
                    <xsd:enumeration value="Pui Yee to double check/organise"/>
                    <xsd:enumeration value="Team to upload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f033571-d360-456b-af5c-15748b9eebf1" xsi:nil="true"/>
    <TaxCatchAll xmlns="45fb3224-858f-4285-b885-596f231a21c4" xsi:nil="true"/>
    <ProjectCode xmlns="2f033571-d360-456b-af5c-15748b9eebf1" xsi:nil="true"/>
    <lcf76f155ced4ddcb4097134ff3c332f xmlns="2f033571-d360-456b-af5c-15748b9eebf1">
      <Terms xmlns="http://schemas.microsoft.com/office/infopath/2007/PartnerControls"/>
    </lcf76f155ced4ddcb4097134ff3c332f>
    <Uploaded_x003f_ xmlns="2f033571-d360-456b-af5c-15748b9eebf1" xsi:nil="true"/>
    <ProjectLead xmlns="2f033571-d360-456b-af5c-15748b9eebf1">
      <UserInfo>
        <DisplayName/>
        <AccountId xsi:nil="true"/>
        <AccountType/>
      </UserInfo>
    </ProjectLead>
  </documentManagement>
</p:properties>
</file>

<file path=customXml/itemProps1.xml><?xml version="1.0" encoding="utf-8"?>
<ds:datastoreItem xmlns:ds="http://schemas.openxmlformats.org/officeDocument/2006/customXml" ds:itemID="{7C844093-0A8D-4879-9562-ECE27ECCC8F4}"/>
</file>

<file path=customXml/itemProps2.xml><?xml version="1.0" encoding="utf-8"?>
<ds:datastoreItem xmlns:ds="http://schemas.openxmlformats.org/officeDocument/2006/customXml" ds:itemID="{8086CD33-CBD8-4C29-BE6C-F59B886FD3CC}"/>
</file>

<file path=customXml/itemProps3.xml><?xml version="1.0" encoding="utf-8"?>
<ds:datastoreItem xmlns:ds="http://schemas.openxmlformats.org/officeDocument/2006/customXml" ds:itemID="{0BF74038-326F-44C5-9850-4269FF9B3D3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Analysis of Inflammatory Biomarker Expression in the International Severe Asthma Registry</dc:title>
  <dc:creator>Aby Srikanth</dc:creator>
  <dcterms:created xsi:type="dcterms:W3CDTF">2024-09-23T02:46:13Z</dcterms:created>
  <dcterms:modified xsi:type="dcterms:W3CDTF">2024-09-23T02:46:13Z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2024-09-23T00:00:00Z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0x010100876141BDA2721B41837B8BA28E55ACAF</vt:lpwstr>
  </property>
</Properties>
</file>