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3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2.xml"/><Relationship Id="rId5" Type="http://schemas.openxmlformats.org/officeDocument/2006/relationships/tableStyles" Target="tableStyle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8180"/>
            <a:ext cx="9144000" cy="45720"/>
          </a:xfrm>
          <a:custGeom>
            <a:avLst/>
            <a:gdLst/>
            <a:ahLst/>
            <a:cxnLst/>
            <a:rect l="l" t="t" r="r" b="b"/>
            <a:pathLst>
              <a:path w="9144000" h="45720">
                <a:moveTo>
                  <a:pt x="9144000" y="0"/>
                </a:moveTo>
                <a:lnTo>
                  <a:pt x="0" y="0"/>
                </a:lnTo>
                <a:lnTo>
                  <a:pt x="0" y="45720"/>
                </a:lnTo>
                <a:lnTo>
                  <a:pt x="9144000" y="4572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745236"/>
            <a:ext cx="9144000" cy="45720"/>
          </a:xfrm>
          <a:custGeom>
            <a:avLst/>
            <a:gdLst/>
            <a:ahLst/>
            <a:cxnLst/>
            <a:rect l="l" t="t" r="r" b="b"/>
            <a:pathLst>
              <a:path w="9144000" h="45720">
                <a:moveTo>
                  <a:pt x="9144000" y="0"/>
                </a:moveTo>
                <a:lnTo>
                  <a:pt x="0" y="0"/>
                </a:lnTo>
                <a:lnTo>
                  <a:pt x="0" y="45720"/>
                </a:lnTo>
                <a:lnTo>
                  <a:pt x="9144000" y="45720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83880" y="128015"/>
            <a:ext cx="670559" cy="22250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25611" y="4751832"/>
            <a:ext cx="504444" cy="24993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174" y="150622"/>
            <a:ext cx="8027670" cy="3698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2042160"/>
            <a:ext cx="9144000" cy="1224280"/>
          </a:xfrm>
          <a:custGeom>
            <a:avLst/>
            <a:gdLst/>
            <a:ahLst/>
            <a:cxnLst/>
            <a:rect l="l" t="t" r="r" b="b"/>
            <a:pathLst>
              <a:path w="9144000" h="1224279">
                <a:moveTo>
                  <a:pt x="9144000" y="0"/>
                </a:moveTo>
                <a:lnTo>
                  <a:pt x="0" y="0"/>
                </a:lnTo>
                <a:lnTo>
                  <a:pt x="0" y="1223771"/>
                </a:lnTo>
                <a:lnTo>
                  <a:pt x="9144000" y="1223771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35721" y="1085786"/>
            <a:ext cx="2483628" cy="745887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57828" y="4299203"/>
            <a:ext cx="1234439" cy="612648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323799" y="3448939"/>
            <a:ext cx="8420735" cy="528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127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Seyi</a:t>
            </a:r>
            <a:r>
              <a:rPr dirty="0" sz="1100" spc="-1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Soremekun,</a:t>
            </a:r>
            <a:r>
              <a:rPr dirty="0" sz="1100" spc="-5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Liam</a:t>
            </a:r>
            <a:r>
              <a:rPr dirty="0" sz="1100" spc="-2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G</a:t>
            </a:r>
            <a:r>
              <a:rPr dirty="0" sz="1100" spc="-3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Heaney,</a:t>
            </a:r>
            <a:r>
              <a:rPr dirty="0" sz="1100" spc="-2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Derek</a:t>
            </a:r>
            <a:r>
              <a:rPr dirty="0" sz="1100" spc="-3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Skinner</a:t>
            </a:r>
            <a:r>
              <a:rPr dirty="0" sz="1100" spc="-2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,</a:t>
            </a:r>
            <a:r>
              <a:rPr dirty="0" sz="1100" spc="-3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Lakmini</a:t>
            </a:r>
            <a:r>
              <a:rPr dirty="0" sz="1100" spc="-4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9900"/>
                </a:solidFill>
                <a:latin typeface="Arial"/>
                <a:cs typeface="Arial"/>
              </a:rPr>
              <a:t>Bulathsinhala,</a:t>
            </a:r>
            <a:r>
              <a:rPr dirty="0" sz="1100" spc="-1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Victoria</a:t>
            </a:r>
            <a:r>
              <a:rPr dirty="0" sz="1100" spc="-2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Carter,</a:t>
            </a:r>
            <a:r>
              <a:rPr dirty="0" sz="1100" spc="-6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Isha</a:t>
            </a:r>
            <a:r>
              <a:rPr dirty="0" sz="1100" spc="-4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Chaudhry,</a:t>
            </a:r>
            <a:r>
              <a:rPr dirty="0" sz="1100" spc="-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Naeimeh</a:t>
            </a:r>
            <a:r>
              <a:rPr dirty="0" sz="1100" spc="-3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Hosseini,</a:t>
            </a:r>
            <a:r>
              <a:rPr dirty="0" sz="1100" spc="-1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FF9900"/>
                </a:solidFill>
                <a:latin typeface="Arial"/>
                <a:cs typeface="Arial"/>
              </a:rPr>
              <a:t>Neva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Eleangovan,</a:t>
            </a:r>
            <a:r>
              <a:rPr dirty="0" sz="1100" spc="-2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Ruth</a:t>
            </a:r>
            <a:r>
              <a:rPr dirty="0" sz="1100" spc="-2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Murray,</a:t>
            </a:r>
            <a:r>
              <a:rPr dirty="0" sz="1100" spc="-2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Trung</a:t>
            </a:r>
            <a:r>
              <a:rPr dirty="0" sz="1100" spc="-5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N</a:t>
            </a:r>
            <a:r>
              <a:rPr dirty="0" sz="1100" spc="-2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Tran,</a:t>
            </a:r>
            <a:r>
              <a:rPr dirty="0" sz="1100" spc="-6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Benjamin</a:t>
            </a:r>
            <a:r>
              <a:rPr dirty="0" sz="1100" spc="-2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Emmanuel,</a:t>
            </a:r>
            <a:r>
              <a:rPr dirty="0" sz="1100" spc="-4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Esther</a:t>
            </a:r>
            <a:r>
              <a:rPr dirty="0" sz="1100" spc="-3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Garcia</a:t>
            </a:r>
            <a:r>
              <a:rPr dirty="0" sz="1100" spc="-4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Gil,</a:t>
            </a:r>
            <a:r>
              <a:rPr dirty="0" sz="1100" spc="-3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Andrew</a:t>
            </a:r>
            <a:r>
              <a:rPr dirty="0" sz="1100" spc="-2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9900"/>
                </a:solidFill>
                <a:latin typeface="Arial"/>
                <a:cs typeface="Arial"/>
              </a:rPr>
              <a:t>Menzies-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Gow,</a:t>
            </a:r>
            <a:r>
              <a:rPr dirty="0" sz="1100" spc="-1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Matthew</a:t>
            </a:r>
            <a:r>
              <a:rPr dirty="0" sz="1100" spc="-3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Peters,</a:t>
            </a:r>
            <a:r>
              <a:rPr dirty="0" sz="1100" spc="-5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Njira</a:t>
            </a:r>
            <a:r>
              <a:rPr dirty="0" sz="1100" spc="-1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9900"/>
                </a:solidFill>
                <a:latin typeface="Arial"/>
                <a:cs typeface="Arial"/>
              </a:rPr>
              <a:t>Lugogo,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Rupert</a:t>
            </a:r>
            <a:r>
              <a:rPr dirty="0" sz="1100" spc="-4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Jones,</a:t>
            </a:r>
            <a:r>
              <a:rPr dirty="0" sz="1100" spc="-3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David</a:t>
            </a:r>
            <a:r>
              <a:rPr dirty="0" sz="1100" spc="-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B</a:t>
            </a:r>
            <a:r>
              <a:rPr dirty="0" sz="1100" spc="-2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FF9900"/>
                </a:solidFill>
                <a:latin typeface="Arial"/>
                <a:cs typeface="Arial"/>
              </a:rPr>
              <a:t>Price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5900" y="2238197"/>
            <a:ext cx="8642985" cy="75819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</a:rPr>
              <a:t>Asthma</a:t>
            </a:r>
            <a:r>
              <a:rPr dirty="0" sz="2400" spc="-25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exacerbations</a:t>
            </a:r>
            <a:r>
              <a:rPr dirty="0" sz="2400" spc="-20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are</a:t>
            </a:r>
            <a:r>
              <a:rPr dirty="0" sz="2400" spc="-30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associated</a:t>
            </a:r>
            <a:r>
              <a:rPr dirty="0" sz="2400" spc="-25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with</a:t>
            </a:r>
            <a:r>
              <a:rPr dirty="0" sz="2400" spc="-80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a</a:t>
            </a:r>
            <a:r>
              <a:rPr dirty="0" sz="2400" spc="-45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decline</a:t>
            </a:r>
            <a:r>
              <a:rPr dirty="0" sz="2400" spc="-45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in</a:t>
            </a:r>
            <a:r>
              <a:rPr dirty="0" sz="2400" spc="-45">
                <a:solidFill>
                  <a:srgbClr val="FFFFFF"/>
                </a:solidFill>
              </a:rPr>
              <a:t> </a:t>
            </a:r>
            <a:r>
              <a:rPr dirty="0" sz="2400" spc="-20">
                <a:solidFill>
                  <a:srgbClr val="FFFFFF"/>
                </a:solidFill>
              </a:rPr>
              <a:t>lung</a:t>
            </a:r>
            <a:endParaRPr sz="2400"/>
          </a:p>
          <a:p>
            <a:pPr algn="ctr" marL="6985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FFFFFF"/>
                </a:solidFill>
              </a:rPr>
              <a:t>function:</a:t>
            </a:r>
            <a:r>
              <a:rPr dirty="0" sz="2400" spc="-30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a</a:t>
            </a:r>
            <a:r>
              <a:rPr dirty="0" sz="2400" spc="10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longitudinal</a:t>
            </a:r>
            <a:r>
              <a:rPr dirty="0" sz="2400" spc="-45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population-</a:t>
            </a:r>
            <a:r>
              <a:rPr dirty="0" sz="2400">
                <a:solidFill>
                  <a:srgbClr val="FFFFFF"/>
                </a:solidFill>
              </a:rPr>
              <a:t>based</a:t>
            </a:r>
            <a:r>
              <a:rPr dirty="0" sz="2400" spc="-15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study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The</a:t>
            </a:r>
            <a:r>
              <a:rPr dirty="0" spc="-35"/>
              <a:t> </a:t>
            </a:r>
            <a:r>
              <a:rPr dirty="0"/>
              <a:t>role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exacerbations</a:t>
            </a:r>
            <a:r>
              <a:rPr dirty="0" spc="-15"/>
              <a:t> </a:t>
            </a:r>
            <a:r>
              <a:rPr dirty="0"/>
              <a:t>on</a:t>
            </a:r>
            <a:r>
              <a:rPr dirty="0" spc="-30"/>
              <a:t> </a:t>
            </a:r>
            <a:r>
              <a:rPr dirty="0"/>
              <a:t>lung</a:t>
            </a:r>
            <a:r>
              <a:rPr dirty="0" spc="-20"/>
              <a:t> </a:t>
            </a:r>
            <a:r>
              <a:rPr dirty="0"/>
              <a:t>function</a:t>
            </a:r>
            <a:r>
              <a:rPr dirty="0" spc="-10"/>
              <a:t> </a:t>
            </a:r>
            <a:r>
              <a:rPr dirty="0"/>
              <a:t>trajectory</a:t>
            </a:r>
            <a:r>
              <a:rPr dirty="0" spc="-15"/>
              <a:t>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40"/>
              <a:t> </a:t>
            </a:r>
            <a:r>
              <a:rPr dirty="0"/>
              <a:t>broad</a:t>
            </a:r>
            <a:r>
              <a:rPr dirty="0" spc="-35"/>
              <a:t> </a:t>
            </a:r>
            <a:r>
              <a:rPr dirty="0"/>
              <a:t>asthma</a:t>
            </a:r>
            <a:r>
              <a:rPr dirty="0" spc="-20"/>
              <a:t> </a:t>
            </a:r>
            <a:r>
              <a:rPr dirty="0" spc="-10"/>
              <a:t>population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563558" y="1274825"/>
            <a:ext cx="3173730" cy="3020060"/>
            <a:chOff x="2563558" y="1274825"/>
            <a:chExt cx="3173730" cy="3020060"/>
          </a:xfrm>
        </p:grpSpPr>
        <p:sp>
          <p:nvSpPr>
            <p:cNvPr id="5" name="object 5" descr=""/>
            <p:cNvSpPr/>
            <p:nvPr/>
          </p:nvSpPr>
          <p:spPr>
            <a:xfrm>
              <a:off x="2577845" y="2213609"/>
              <a:ext cx="536575" cy="2066925"/>
            </a:xfrm>
            <a:custGeom>
              <a:avLst/>
              <a:gdLst/>
              <a:ahLst/>
              <a:cxnLst/>
              <a:rect l="l" t="t" r="r" b="b"/>
              <a:pathLst>
                <a:path w="536575" h="2066925">
                  <a:moveTo>
                    <a:pt x="536448" y="2066543"/>
                  </a:moveTo>
                  <a:lnTo>
                    <a:pt x="457171" y="2066059"/>
                  </a:lnTo>
                  <a:lnTo>
                    <a:pt x="381507" y="2064651"/>
                  </a:lnTo>
                  <a:lnTo>
                    <a:pt x="310286" y="2062389"/>
                  </a:lnTo>
                  <a:lnTo>
                    <a:pt x="244338" y="2059341"/>
                  </a:lnTo>
                  <a:lnTo>
                    <a:pt x="184491" y="2055578"/>
                  </a:lnTo>
                  <a:lnTo>
                    <a:pt x="131575" y="2051168"/>
                  </a:lnTo>
                  <a:lnTo>
                    <a:pt x="86420" y="2046181"/>
                  </a:lnTo>
                  <a:lnTo>
                    <a:pt x="22711" y="2034750"/>
                  </a:lnTo>
                  <a:lnTo>
                    <a:pt x="0" y="2021839"/>
                  </a:lnTo>
                  <a:lnTo>
                    <a:pt x="0" y="44703"/>
                  </a:lnTo>
                  <a:lnTo>
                    <a:pt x="49855" y="25880"/>
                  </a:lnTo>
                  <a:lnTo>
                    <a:pt x="131575" y="15395"/>
                  </a:lnTo>
                  <a:lnTo>
                    <a:pt x="184491" y="10982"/>
                  </a:lnTo>
                  <a:lnTo>
                    <a:pt x="244338" y="7215"/>
                  </a:lnTo>
                  <a:lnTo>
                    <a:pt x="310286" y="4163"/>
                  </a:lnTo>
                  <a:lnTo>
                    <a:pt x="381507" y="1896"/>
                  </a:lnTo>
                  <a:lnTo>
                    <a:pt x="457171" y="485"/>
                  </a:lnTo>
                  <a:lnTo>
                    <a:pt x="536448" y="0"/>
                  </a:lnTo>
                </a:path>
              </a:pathLst>
            </a:custGeom>
            <a:ln w="28575">
              <a:solidFill>
                <a:srgbClr val="04366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114293" y="1274825"/>
              <a:ext cx="2623185" cy="2097405"/>
            </a:xfrm>
            <a:custGeom>
              <a:avLst/>
              <a:gdLst/>
              <a:ahLst/>
              <a:cxnLst/>
              <a:rect l="l" t="t" r="r" b="b"/>
              <a:pathLst>
                <a:path w="2623185" h="2097404">
                  <a:moveTo>
                    <a:pt x="2622804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2622804" y="2097024"/>
                  </a:lnTo>
                  <a:lnTo>
                    <a:pt x="2622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114294" y="1274825"/>
            <a:ext cx="2623185" cy="2097405"/>
          </a:xfrm>
          <a:prstGeom prst="rect">
            <a:avLst/>
          </a:prstGeom>
          <a:ln w="25400">
            <a:solidFill>
              <a:srgbClr val="073762"/>
            </a:solidFill>
          </a:ln>
        </p:spPr>
        <p:txBody>
          <a:bodyPr wrap="square" lIns="0" tIns="76200" rIns="0" bIns="0" rtlCol="0" vert="horz">
            <a:spAutoFit/>
          </a:bodyPr>
          <a:lstStyle/>
          <a:p>
            <a:pPr marL="223520" indent="-132080">
              <a:lnSpc>
                <a:spcPct val="100000"/>
              </a:lnSpc>
              <a:spcBef>
                <a:spcPts val="600"/>
              </a:spcBef>
              <a:buClr>
                <a:srgbClr val="FF9900"/>
              </a:buClr>
              <a:buChar char="•"/>
              <a:tabLst>
                <a:tab pos="22352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Aged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≥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years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old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5"/>
              </a:spcBef>
              <a:buClr>
                <a:srgbClr val="FF9900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marL="223520" indent="-132080">
              <a:lnSpc>
                <a:spcPct val="100000"/>
              </a:lnSpc>
              <a:buClr>
                <a:srgbClr val="FF9900"/>
              </a:buClr>
              <a:buChar char="•"/>
              <a:tabLst>
                <a:tab pos="22352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diagnosis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5"/>
              </a:spcBef>
              <a:buClr>
                <a:srgbClr val="FF9900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marL="222885" marR="296545" indent="-132080">
              <a:lnSpc>
                <a:spcPct val="100000"/>
              </a:lnSpc>
              <a:buClr>
                <a:srgbClr val="FF9900"/>
              </a:buClr>
              <a:buChar char="•"/>
              <a:tabLst>
                <a:tab pos="225425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Active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during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baseline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year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0"/>
              </a:spcBef>
              <a:buClr>
                <a:srgbClr val="FF9900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marL="260985" indent="-169545">
              <a:lnSpc>
                <a:spcPct val="100000"/>
              </a:lnSpc>
              <a:buClr>
                <a:srgbClr val="FF9900"/>
              </a:buClr>
              <a:buChar char="•"/>
              <a:tabLst>
                <a:tab pos="260985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years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lung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function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5"/>
              </a:spcBef>
              <a:buClr>
                <a:srgbClr val="FF9900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marL="225425" marR="116205" indent="-134620">
              <a:lnSpc>
                <a:spcPct val="100000"/>
              </a:lnSpc>
              <a:buChar char="•"/>
              <a:tabLst>
                <a:tab pos="225425" algn="l"/>
                <a:tab pos="260350" algn="l"/>
              </a:tabLst>
            </a:pP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	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valid</a:t>
            </a:r>
            <a:r>
              <a:rPr dirty="0" sz="11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lung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function</a:t>
            </a:r>
            <a:r>
              <a:rPr dirty="0" sz="11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measurements</a:t>
            </a:r>
            <a:r>
              <a:rPr dirty="0" sz="11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of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same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type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114294" y="4034790"/>
            <a:ext cx="2641600" cy="457200"/>
          </a:xfrm>
          <a:custGeom>
            <a:avLst/>
            <a:gdLst/>
            <a:ahLst/>
            <a:cxnLst/>
            <a:rect l="l" t="t" r="r" b="b"/>
            <a:pathLst>
              <a:path w="2641600" h="457200">
                <a:moveTo>
                  <a:pt x="2641092" y="0"/>
                </a:moveTo>
                <a:lnTo>
                  <a:pt x="0" y="0"/>
                </a:lnTo>
                <a:lnTo>
                  <a:pt x="0" y="457200"/>
                </a:lnTo>
                <a:lnTo>
                  <a:pt x="2641092" y="457200"/>
                </a:lnTo>
                <a:lnTo>
                  <a:pt x="26410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3114294" y="4034790"/>
            <a:ext cx="2641600" cy="457200"/>
          </a:xfrm>
          <a:prstGeom prst="rect">
            <a:avLst/>
          </a:prstGeom>
          <a:ln w="25400">
            <a:solidFill>
              <a:srgbClr val="073762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222885" marR="189230" indent="-132080">
              <a:lnSpc>
                <a:spcPct val="100000"/>
              </a:lnSpc>
              <a:spcBef>
                <a:spcPts val="330"/>
              </a:spcBef>
              <a:buClr>
                <a:srgbClr val="FF9900"/>
              </a:buClr>
              <a:buChar char="•"/>
              <a:tabLst>
                <a:tab pos="225425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Diagnosis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COPD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or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other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chronic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respiratory</a:t>
            </a:r>
            <a:r>
              <a:rPr dirty="0" sz="11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conditions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457200" y="2900172"/>
            <a:ext cx="1789430" cy="297180"/>
          </a:xfrm>
          <a:custGeom>
            <a:avLst/>
            <a:gdLst/>
            <a:ahLst/>
            <a:cxnLst/>
            <a:rect l="l" t="t" r="r" b="b"/>
            <a:pathLst>
              <a:path w="1789430" h="297180">
                <a:moveTo>
                  <a:pt x="1739645" y="0"/>
                </a:moveTo>
                <a:lnTo>
                  <a:pt x="49529" y="0"/>
                </a:lnTo>
                <a:lnTo>
                  <a:pt x="30250" y="3899"/>
                </a:lnTo>
                <a:lnTo>
                  <a:pt x="14506" y="14525"/>
                </a:lnTo>
                <a:lnTo>
                  <a:pt x="3892" y="30271"/>
                </a:lnTo>
                <a:lnTo>
                  <a:pt x="0" y="49529"/>
                </a:lnTo>
                <a:lnTo>
                  <a:pt x="0" y="247650"/>
                </a:lnTo>
                <a:lnTo>
                  <a:pt x="3892" y="266908"/>
                </a:lnTo>
                <a:lnTo>
                  <a:pt x="14506" y="282654"/>
                </a:lnTo>
                <a:lnTo>
                  <a:pt x="30250" y="293280"/>
                </a:lnTo>
                <a:lnTo>
                  <a:pt x="49529" y="297179"/>
                </a:lnTo>
                <a:lnTo>
                  <a:pt x="1739645" y="297179"/>
                </a:lnTo>
                <a:lnTo>
                  <a:pt x="1758904" y="293280"/>
                </a:lnTo>
                <a:lnTo>
                  <a:pt x="1774650" y="282654"/>
                </a:lnTo>
                <a:lnTo>
                  <a:pt x="1785276" y="266908"/>
                </a:lnTo>
                <a:lnTo>
                  <a:pt x="1789176" y="247650"/>
                </a:lnTo>
                <a:lnTo>
                  <a:pt x="1789176" y="49529"/>
                </a:lnTo>
                <a:lnTo>
                  <a:pt x="1785276" y="30271"/>
                </a:lnTo>
                <a:lnTo>
                  <a:pt x="1774650" y="14525"/>
                </a:lnTo>
                <a:lnTo>
                  <a:pt x="1758904" y="3899"/>
                </a:lnTo>
                <a:lnTo>
                  <a:pt x="1739645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591108" y="2940811"/>
            <a:ext cx="1522730" cy="461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9900"/>
                </a:solidFill>
                <a:latin typeface="Arial"/>
                <a:cs typeface="Arial"/>
              </a:rPr>
              <a:t>Historical</a:t>
            </a:r>
            <a:r>
              <a:rPr dirty="0" sz="1200" spc="-5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9900"/>
                </a:solidFill>
                <a:latin typeface="Arial"/>
                <a:cs typeface="Arial"/>
              </a:rPr>
              <a:t>cohort</a:t>
            </a:r>
            <a:r>
              <a:rPr dirty="0" sz="1200" spc="-3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9900"/>
                </a:solidFill>
                <a:latin typeface="Arial"/>
                <a:cs typeface="Arial"/>
              </a:rPr>
              <a:t>study</a:t>
            </a:r>
            <a:endParaRPr sz="1200">
              <a:latin typeface="Arial"/>
              <a:cs typeface="Arial"/>
            </a:endParaRPr>
          </a:p>
          <a:p>
            <a:pPr marL="467359">
              <a:lnSpc>
                <a:spcPct val="100000"/>
              </a:lnSpc>
              <a:spcBef>
                <a:spcPts val="915"/>
              </a:spcBef>
            </a:pPr>
            <a:r>
              <a:rPr dirty="0" sz="900" spc="-25" b="1">
                <a:solidFill>
                  <a:srgbClr val="073762"/>
                </a:solidFill>
                <a:latin typeface="Arial"/>
                <a:cs typeface="Arial"/>
              </a:rPr>
              <a:t>n=,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23817" y="905382"/>
            <a:ext cx="1448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001F5F"/>
                </a:solidFill>
                <a:latin typeface="Arial"/>
                <a:cs typeface="Arial"/>
              </a:rPr>
              <a:t>Inclusion</a:t>
            </a:r>
            <a:r>
              <a:rPr dirty="0" sz="1400" spc="-8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1F5F"/>
                </a:solidFill>
                <a:latin typeface="Arial"/>
                <a:cs typeface="Arial"/>
              </a:rPr>
              <a:t>criteria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6134100" y="2638044"/>
            <a:ext cx="2539365" cy="608330"/>
          </a:xfrm>
          <a:custGeom>
            <a:avLst/>
            <a:gdLst/>
            <a:ahLst/>
            <a:cxnLst/>
            <a:rect l="l" t="t" r="r" b="b"/>
            <a:pathLst>
              <a:path w="2539365" h="608330">
                <a:moveTo>
                  <a:pt x="2437638" y="0"/>
                </a:moveTo>
                <a:lnTo>
                  <a:pt x="101346" y="0"/>
                </a:lnTo>
                <a:lnTo>
                  <a:pt x="61882" y="7959"/>
                </a:lnTo>
                <a:lnTo>
                  <a:pt x="29670" y="29670"/>
                </a:lnTo>
                <a:lnTo>
                  <a:pt x="7959" y="61882"/>
                </a:lnTo>
                <a:lnTo>
                  <a:pt x="0" y="101345"/>
                </a:lnTo>
                <a:lnTo>
                  <a:pt x="0" y="506730"/>
                </a:lnTo>
                <a:lnTo>
                  <a:pt x="7959" y="546193"/>
                </a:lnTo>
                <a:lnTo>
                  <a:pt x="29670" y="578405"/>
                </a:lnTo>
                <a:lnTo>
                  <a:pt x="61882" y="600116"/>
                </a:lnTo>
                <a:lnTo>
                  <a:pt x="101346" y="608076"/>
                </a:lnTo>
                <a:lnTo>
                  <a:pt x="2437638" y="608076"/>
                </a:lnTo>
                <a:lnTo>
                  <a:pt x="2477101" y="600116"/>
                </a:lnTo>
                <a:lnTo>
                  <a:pt x="2509313" y="578405"/>
                </a:lnTo>
                <a:lnTo>
                  <a:pt x="2531024" y="546193"/>
                </a:lnTo>
                <a:lnTo>
                  <a:pt x="2538983" y="506730"/>
                </a:lnTo>
                <a:lnTo>
                  <a:pt x="2538983" y="101345"/>
                </a:lnTo>
                <a:lnTo>
                  <a:pt x="2531024" y="61882"/>
                </a:lnTo>
                <a:lnTo>
                  <a:pt x="2509313" y="29670"/>
                </a:lnTo>
                <a:lnTo>
                  <a:pt x="2477101" y="7959"/>
                </a:lnTo>
                <a:lnTo>
                  <a:pt x="2437638" y="0"/>
                </a:lnTo>
                <a:close/>
              </a:path>
            </a:pathLst>
          </a:custGeom>
          <a:solidFill>
            <a:srgbClr val="FDAF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6328409" y="2325751"/>
            <a:ext cx="2150745" cy="854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3655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1F5F"/>
                </a:solidFill>
                <a:latin typeface="Arial"/>
                <a:cs typeface="Arial"/>
              </a:rPr>
              <a:t>Primary</a:t>
            </a:r>
            <a:r>
              <a:rPr dirty="0" sz="1400" spc="-5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1F5F"/>
                </a:solidFill>
                <a:latin typeface="Arial"/>
                <a:cs typeface="Arial"/>
              </a:rPr>
              <a:t>outcome</a:t>
            </a:r>
            <a:endParaRPr sz="1400">
              <a:latin typeface="Arial"/>
              <a:cs typeface="Arial"/>
            </a:endParaRPr>
          </a:p>
          <a:p>
            <a:pPr algn="ctr" marL="12700" marR="5080" indent="1270">
              <a:lnSpc>
                <a:spcPct val="100000"/>
              </a:lnSpc>
              <a:spcBef>
                <a:spcPts val="1245"/>
              </a:spcBef>
            </a:pP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Peak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Expiratory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Flow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(PEF)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rate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50" b="1">
                <a:solidFill>
                  <a:srgbClr val="001F5F"/>
                </a:solidFill>
                <a:latin typeface="Arial"/>
                <a:cs typeface="Arial"/>
              </a:rPr>
              <a:t>– </a:t>
            </a:r>
            <a:r>
              <a:rPr dirty="0" sz="1000">
                <a:solidFill>
                  <a:srgbClr val="001F5F"/>
                </a:solidFill>
                <a:latin typeface="Arial"/>
                <a:cs typeface="Arial"/>
              </a:rPr>
              <a:t>used</a:t>
            </a:r>
            <a:r>
              <a:rPr dirty="0" sz="1000" spc="-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dirty="0" sz="10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1F5F"/>
                </a:solidFill>
                <a:latin typeface="Arial"/>
                <a:cs typeface="Arial"/>
              </a:rPr>
              <a:t>track</a:t>
            </a:r>
            <a:r>
              <a:rPr dirty="0" sz="1000" spc="-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1F5F"/>
                </a:solidFill>
                <a:latin typeface="Arial"/>
                <a:cs typeface="Arial"/>
              </a:rPr>
              <a:t>lung</a:t>
            </a:r>
            <a:r>
              <a:rPr dirty="0" sz="10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1F5F"/>
                </a:solidFill>
                <a:latin typeface="Arial"/>
                <a:cs typeface="Arial"/>
              </a:rPr>
              <a:t>function</a:t>
            </a:r>
            <a:r>
              <a:rPr dirty="0" sz="1000" spc="-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1F5F"/>
                </a:solidFill>
                <a:latin typeface="Arial"/>
                <a:cs typeface="Arial"/>
              </a:rPr>
              <a:t>trajectories according </a:t>
            </a:r>
            <a:r>
              <a:rPr dirty="0" sz="1000">
                <a:solidFill>
                  <a:srgbClr val="001F5F"/>
                </a:solidFill>
                <a:latin typeface="Arial"/>
                <a:cs typeface="Arial"/>
              </a:rPr>
              <a:t>to annual</a:t>
            </a:r>
            <a:r>
              <a:rPr dirty="0" sz="10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1F5F"/>
                </a:solidFill>
                <a:latin typeface="Arial"/>
                <a:cs typeface="Arial"/>
              </a:rPr>
              <a:t>exacerbation </a:t>
            </a:r>
            <a:r>
              <a:rPr dirty="0" sz="1000" spc="-20">
                <a:solidFill>
                  <a:srgbClr val="001F5F"/>
                </a:solidFill>
                <a:latin typeface="Arial"/>
                <a:cs typeface="Arial"/>
              </a:rPr>
              <a:t>rate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1781" y="2448458"/>
            <a:ext cx="1725921" cy="368807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3680205" y="3678682"/>
            <a:ext cx="15081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1F5F"/>
                </a:solidFill>
                <a:latin typeface="Arial"/>
                <a:cs typeface="Arial"/>
              </a:rPr>
              <a:t>Exclusion</a:t>
            </a:r>
            <a:r>
              <a:rPr dirty="0" sz="1400" spc="-5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1F5F"/>
                </a:solidFill>
                <a:latin typeface="Arial"/>
                <a:cs typeface="Arial"/>
              </a:rPr>
              <a:t>criteria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8739" y="4999029"/>
            <a:ext cx="215646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10">
                <a:latin typeface="Arial"/>
                <a:cs typeface="Arial"/>
              </a:rPr>
              <a:t>Soremekun</a:t>
            </a:r>
            <a:r>
              <a:rPr dirty="0" sz="600" spc="6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Thorax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2022;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10.1136/thorax-2021-217032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8739" y="4872634"/>
            <a:ext cx="16510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Arial"/>
                <a:cs typeface="Arial"/>
              </a:rPr>
              <a:t>COPD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Chronic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obstructive pulmonary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disease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4388" y="104012"/>
            <a:ext cx="49472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073762"/>
                </a:solidFill>
                <a:latin typeface="Arial"/>
                <a:cs typeface="Arial"/>
              </a:rPr>
              <a:t>Exacerbations</a:t>
            </a:r>
            <a:r>
              <a:rPr dirty="0" sz="16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6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73762"/>
                </a:solidFill>
                <a:latin typeface="Arial"/>
                <a:cs typeface="Arial"/>
              </a:rPr>
              <a:t>lung</a:t>
            </a:r>
            <a:r>
              <a:rPr dirty="0" sz="16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73762"/>
                </a:solidFill>
                <a:latin typeface="Arial"/>
                <a:cs typeface="Arial"/>
              </a:rPr>
              <a:t>function</a:t>
            </a:r>
            <a:r>
              <a:rPr dirty="0" sz="1600" spc="-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73762"/>
                </a:solidFill>
                <a:latin typeface="Arial"/>
                <a:cs typeface="Arial"/>
              </a:rPr>
              <a:t>decline</a:t>
            </a:r>
            <a:r>
              <a:rPr dirty="0" sz="16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6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6331" y="1163378"/>
            <a:ext cx="7562851" cy="3158509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78739" y="4879852"/>
            <a:ext cx="2156460" cy="2298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AER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Annual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exacerbation</a:t>
            </a:r>
            <a:r>
              <a:rPr dirty="0" sz="600">
                <a:latin typeface="Arial"/>
                <a:cs typeface="Arial"/>
              </a:rPr>
              <a:t> rate;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PEF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 Peak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expiratory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20">
                <a:latin typeface="Arial"/>
                <a:cs typeface="Arial"/>
              </a:rPr>
              <a:t>flow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600" spc="-10">
                <a:latin typeface="Arial"/>
                <a:cs typeface="Arial"/>
              </a:rPr>
              <a:t>Soremekun</a:t>
            </a:r>
            <a:r>
              <a:rPr dirty="0" sz="600" spc="6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Thorax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2022;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10.1136/thorax-2021-217032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78180"/>
            <a:ext cx="9144000" cy="113030"/>
            <a:chOff x="0" y="678180"/>
            <a:chExt cx="9144000" cy="113030"/>
          </a:xfrm>
        </p:grpSpPr>
        <p:sp>
          <p:nvSpPr>
            <p:cNvPr id="3" name="object 3" descr=""/>
            <p:cNvSpPr/>
            <p:nvPr/>
          </p:nvSpPr>
          <p:spPr>
            <a:xfrm>
              <a:off x="0" y="678180"/>
              <a:ext cx="9144000" cy="45720"/>
            </a:xfrm>
            <a:custGeom>
              <a:avLst/>
              <a:gdLst/>
              <a:ahLst/>
              <a:cxnLst/>
              <a:rect l="l" t="t" r="r" b="b"/>
              <a:pathLst>
                <a:path w="9144000" h="45720">
                  <a:moveTo>
                    <a:pt x="914400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144000" y="4572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745236"/>
              <a:ext cx="9144000" cy="45720"/>
            </a:xfrm>
            <a:custGeom>
              <a:avLst/>
              <a:gdLst/>
              <a:ahLst/>
              <a:cxnLst/>
              <a:rect l="l" t="t" r="r" b="b"/>
              <a:pathLst>
                <a:path w="9144000" h="45720">
                  <a:moveTo>
                    <a:pt x="914400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144000" y="4572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83880" y="128015"/>
            <a:ext cx="670559" cy="222503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25611" y="4751832"/>
            <a:ext cx="504444" cy="249936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2648" rIns="0" bIns="0" rtlCol="0" vert="horz">
            <a:spAutoFit/>
          </a:bodyPr>
          <a:lstStyle/>
          <a:p>
            <a:pPr marL="127635">
              <a:lnSpc>
                <a:spcPct val="100000"/>
              </a:lnSpc>
              <a:spcBef>
                <a:spcPts val="95"/>
              </a:spcBef>
            </a:pPr>
            <a:r>
              <a:rPr dirty="0"/>
              <a:t>Age</a:t>
            </a:r>
            <a:r>
              <a:rPr dirty="0" spc="15"/>
              <a:t> </a:t>
            </a:r>
            <a:r>
              <a:rPr dirty="0"/>
              <a:t>and</a:t>
            </a:r>
            <a:r>
              <a:rPr dirty="0" spc="-40"/>
              <a:t> </a:t>
            </a:r>
            <a:r>
              <a:rPr dirty="0"/>
              <a:t>lung</a:t>
            </a:r>
            <a:r>
              <a:rPr dirty="0" spc="-15"/>
              <a:t> </a:t>
            </a:r>
            <a:r>
              <a:rPr dirty="0"/>
              <a:t>function</a:t>
            </a:r>
            <a:r>
              <a:rPr dirty="0" spc="5"/>
              <a:t> </a:t>
            </a:r>
            <a:r>
              <a:rPr dirty="0" spc="-10"/>
              <a:t>decline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20877" y="879347"/>
            <a:ext cx="8062595" cy="3157855"/>
            <a:chOff x="420877" y="879347"/>
            <a:chExt cx="8062595" cy="3157855"/>
          </a:xfrm>
        </p:grpSpPr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1499" y="879347"/>
              <a:ext cx="7911670" cy="3144012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433577" y="3251453"/>
              <a:ext cx="222885" cy="772795"/>
            </a:xfrm>
            <a:custGeom>
              <a:avLst/>
              <a:gdLst/>
              <a:ahLst/>
              <a:cxnLst/>
              <a:rect l="l" t="t" r="r" b="b"/>
              <a:pathLst>
                <a:path w="222884" h="772795">
                  <a:moveTo>
                    <a:pt x="0" y="772668"/>
                  </a:moveTo>
                  <a:lnTo>
                    <a:pt x="222503" y="772668"/>
                  </a:lnTo>
                  <a:lnTo>
                    <a:pt x="222503" y="0"/>
                  </a:lnTo>
                  <a:lnTo>
                    <a:pt x="0" y="0"/>
                  </a:lnTo>
                  <a:lnTo>
                    <a:pt x="0" y="77266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/>
          <p:nvPr/>
        </p:nvSpPr>
        <p:spPr>
          <a:xfrm>
            <a:off x="2449067" y="4256532"/>
            <a:ext cx="4236720" cy="294640"/>
          </a:xfrm>
          <a:custGeom>
            <a:avLst/>
            <a:gdLst/>
            <a:ahLst/>
            <a:cxnLst/>
            <a:rect l="l" t="t" r="r" b="b"/>
            <a:pathLst>
              <a:path w="4236720" h="294639">
                <a:moveTo>
                  <a:pt x="4187698" y="0"/>
                </a:moveTo>
                <a:lnTo>
                  <a:pt x="49021" y="0"/>
                </a:lnTo>
                <a:lnTo>
                  <a:pt x="29950" y="3852"/>
                </a:lnTo>
                <a:lnTo>
                  <a:pt x="14366" y="14357"/>
                </a:lnTo>
                <a:lnTo>
                  <a:pt x="3855" y="29939"/>
                </a:lnTo>
                <a:lnTo>
                  <a:pt x="0" y="49022"/>
                </a:lnTo>
                <a:lnTo>
                  <a:pt x="0" y="245110"/>
                </a:lnTo>
                <a:lnTo>
                  <a:pt x="3855" y="264192"/>
                </a:lnTo>
                <a:lnTo>
                  <a:pt x="14366" y="279774"/>
                </a:lnTo>
                <a:lnTo>
                  <a:pt x="29950" y="290279"/>
                </a:lnTo>
                <a:lnTo>
                  <a:pt x="49021" y="294132"/>
                </a:lnTo>
                <a:lnTo>
                  <a:pt x="4187698" y="294132"/>
                </a:lnTo>
                <a:lnTo>
                  <a:pt x="4206769" y="290279"/>
                </a:lnTo>
                <a:lnTo>
                  <a:pt x="4222353" y="279774"/>
                </a:lnTo>
                <a:lnTo>
                  <a:pt x="4232864" y="264192"/>
                </a:lnTo>
                <a:lnTo>
                  <a:pt x="4236720" y="245110"/>
                </a:lnTo>
                <a:lnTo>
                  <a:pt x="4236720" y="49022"/>
                </a:lnTo>
                <a:lnTo>
                  <a:pt x="4232864" y="29939"/>
                </a:lnTo>
                <a:lnTo>
                  <a:pt x="4222353" y="14357"/>
                </a:lnTo>
                <a:lnTo>
                  <a:pt x="4206769" y="3852"/>
                </a:lnTo>
                <a:lnTo>
                  <a:pt x="4187698" y="0"/>
                </a:lnTo>
                <a:close/>
              </a:path>
            </a:pathLst>
          </a:custGeom>
          <a:solidFill>
            <a:srgbClr val="FDAF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2580894" y="4312411"/>
            <a:ext cx="39712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Treating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exacerbations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benefit</a:t>
            </a:r>
            <a:r>
              <a:rPr dirty="0" sz="10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lung</a:t>
            </a:r>
            <a:r>
              <a:rPr dirty="0" sz="10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function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long</a:t>
            </a:r>
            <a:r>
              <a:rPr dirty="0" sz="10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term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8739" y="4879852"/>
            <a:ext cx="2156460" cy="2298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AER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Annual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exacerbation</a:t>
            </a:r>
            <a:r>
              <a:rPr dirty="0" sz="600">
                <a:latin typeface="Arial"/>
                <a:cs typeface="Arial"/>
              </a:rPr>
              <a:t> rate;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PEF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 Peak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expiratory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20">
                <a:latin typeface="Arial"/>
                <a:cs typeface="Arial"/>
              </a:rPr>
              <a:t>flow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600" spc="-10">
                <a:latin typeface="Arial"/>
                <a:cs typeface="Arial"/>
              </a:rPr>
              <a:t>Soremekun</a:t>
            </a:r>
            <a:r>
              <a:rPr dirty="0" sz="600" spc="6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Thorax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2022;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10.1136/thorax-2021-217032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141BDA2721B41837B8BA28E55ACAF" ma:contentTypeVersion="20" ma:contentTypeDescription="Create a new document." ma:contentTypeScope="" ma:versionID="81ba27eebadeb43cb7d70786a59d7827">
  <xsd:schema xmlns:xsd="http://www.w3.org/2001/XMLSchema" xmlns:xs="http://www.w3.org/2001/XMLSchema" xmlns:p="http://schemas.microsoft.com/office/2006/metadata/properties" xmlns:ns2="45fb3224-858f-4285-b885-596f231a21c4" xmlns:ns3="2f033571-d360-456b-af5c-15748b9eebf1" targetNamespace="http://schemas.microsoft.com/office/2006/metadata/properties" ma:root="true" ma:fieldsID="552b9d3c7b5cf9f7eb65250a6663d295" ns2:_="" ns3:_="">
    <xsd:import namespace="45fb3224-858f-4285-b885-596f231a21c4"/>
    <xsd:import namespace="2f033571-d360-456b-af5c-15748b9eebf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Status" minOccurs="0"/>
                <xsd:element ref="ns3:ProjectLead" minOccurs="0"/>
                <xsd:element ref="ns3:ProjectCode" minOccurs="0"/>
                <xsd:element ref="ns3:Uploaded_x003f_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3224-858f-4285-b885-596f231a21c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d70a7d1-828f-4c33-bf04-e2adf9cef425}" ma:internalName="TaxCatchAll" ma:showField="CatchAllData" ma:web="45fb3224-858f-4285-b885-596f231a21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033571-d360-456b-af5c-15748b9eeb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5ed13bda-c4fe-452c-9652-5df4252020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21" nillable="true" ma:displayName="Current Status" ma:format="Dropdown" ma:internalName="Status">
      <xsd:simpleType>
        <xsd:restriction base="dms:Choice">
          <xsd:enumeration value="0 - Proposal (Collaborative)"/>
          <xsd:enumeration value="1 - Protocol"/>
          <xsd:enumeration value="2 - Ethics"/>
          <xsd:enumeration value="3 - Data"/>
          <xsd:enumeration value="4 - Analysis"/>
          <xsd:enumeration value="5 - Study Report"/>
          <xsd:enumeration value="6.1 - Kickoff"/>
          <xsd:enumeration value="6.2 - Outline"/>
          <xsd:enumeration value="6.3 - MS 1st Draft"/>
          <xsd:enumeration value="6.4 - MS 2nd Draft"/>
          <xsd:enumeration value="6.5 - MS Final Draft"/>
          <xsd:enumeration value="6.6 - Submission"/>
          <xsd:enumeration value="6.7 - Resubmission"/>
          <xsd:enumeration value="6.8 - Accepted"/>
          <xsd:enumeration value="6.9 Article Proof"/>
          <xsd:enumeration value="7 - Published"/>
        </xsd:restriction>
      </xsd:simpleType>
    </xsd:element>
    <xsd:element name="ProjectLead" ma:index="22" nillable="true" ma:displayName="Project Lead" ma:format="Dropdown" ma:list="UserInfo" ma:SharePointGroup="0" ma:internalName="ProjectLead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jectCode" ma:index="23" nillable="true" ma:displayName="Project Code" ma:format="Dropdown" ma:internalName="ProjectCode">
      <xsd:simpleType>
        <xsd:restriction base="dms:Text">
          <xsd:maxLength value="255"/>
        </xsd:restriction>
      </xsd:simpleType>
    </xsd:element>
    <xsd:element name="Uploaded_x003f_" ma:index="24" nillable="true" ma:displayName="Uploaded?" ma:format="Dropdown" ma:internalName="Uploaded_x003f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ploaded"/>
                    <xsd:enumeration value="Pui Yee to Upload"/>
                    <xsd:enumeration value="Pui Yee to move to completed"/>
                    <xsd:enumeration value="Pui Yee to double check/organise"/>
                    <xsd:enumeration value="Team to upload"/>
                    <xsd:enumeration value="N/A"/>
                  </xsd:restriction>
                </xsd:simpleType>
              </xsd:element>
            </xsd:sequence>
          </xsd:extension>
        </xsd:complexContent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2f033571-d360-456b-af5c-15748b9eebf1" xsi:nil="true"/>
    <TaxCatchAll xmlns="45fb3224-858f-4285-b885-596f231a21c4" xsi:nil="true"/>
    <ProjectCode xmlns="2f033571-d360-456b-af5c-15748b9eebf1" xsi:nil="true"/>
    <lcf76f155ced4ddcb4097134ff3c332f xmlns="2f033571-d360-456b-af5c-15748b9eebf1">
      <Terms xmlns="http://schemas.microsoft.com/office/infopath/2007/PartnerControls"/>
    </lcf76f155ced4ddcb4097134ff3c332f>
    <Uploaded_x003f_ xmlns="2f033571-d360-456b-af5c-15748b9eebf1" xsi:nil="true"/>
    <ProjectLead xmlns="2f033571-d360-456b-af5c-15748b9eebf1">
      <UserInfo>
        <DisplayName/>
        <AccountId xsi:nil="true"/>
        <AccountType/>
      </UserInfo>
    </ProjectLead>
  </documentManagement>
</p:properties>
</file>

<file path=customXml/itemProps1.xml><?xml version="1.0" encoding="utf-8"?>
<ds:datastoreItem xmlns:ds="http://schemas.openxmlformats.org/officeDocument/2006/customXml" ds:itemID="{496E0DB1-4217-4ACC-BC66-DD9DEFCB2951}"/>
</file>

<file path=customXml/itemProps2.xml><?xml version="1.0" encoding="utf-8"?>
<ds:datastoreItem xmlns:ds="http://schemas.openxmlformats.org/officeDocument/2006/customXml" ds:itemID="{F6533561-3EB3-494E-807E-42366F560CAD}"/>
</file>

<file path=customXml/itemProps3.xml><?xml version="1.0" encoding="utf-8"?>
<ds:datastoreItem xmlns:ds="http://schemas.openxmlformats.org/officeDocument/2006/customXml" ds:itemID="{5AA05E3F-B962-4BDB-BC07-B0301B0334F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Thendral Uthaman</dc:creator>
  <dcterms:created xsi:type="dcterms:W3CDTF">2024-09-23T03:46:29Z</dcterms:created>
  <dcterms:modified xsi:type="dcterms:W3CDTF">2024-09-23T03:46:29Z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2024-09-23T00:00:00Z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0x010100876141BDA2721B41837B8BA28E55ACAF</vt:lpwstr>
  </property>
</Properties>
</file>