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9"/>
  </p:notesMasterIdLst>
  <p:sldIdLst>
    <p:sldId id="256" r:id="rId2"/>
    <p:sldId id="260" r:id="rId3"/>
    <p:sldId id="2147469107" r:id="rId4"/>
    <p:sldId id="2147469115" r:id="rId5"/>
    <p:sldId id="2147469117" r:id="rId6"/>
    <p:sldId id="2147469109" r:id="rId7"/>
    <p:sldId id="214746910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638716-01DF-769E-ABB0-BB847F3E4EF7}" name="David Price" initials="DP" userId="S::david.price@optimumpatientcare.org::1bfbbbbe-5698-4679-8f2d-d307e0873299" providerId="AD"/>
  <p188:author id="{80FF7A28-8BD1-D4E3-A658-D828A09136E3}" name="Ghislaine Scelo" initials="GS" userId="S::Ghislaine.Scelo@Optimumpatientcare.org::489318df-2464-4f4f-800a-108ca4f3c908" providerId="AD"/>
  <p188:author id="{4DE30865-1159-E70F-4273-720CF889A5FF}" name="Kirsty Fletton" initials="KF" userId="S::Kirsty.Fletton@Optimumpatientcare.org::ab0ce35c-2e87-47c8-9a33-020c8e825b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CC3300"/>
    <a:srgbClr val="339933"/>
    <a:srgbClr val="006600"/>
    <a:srgbClr val="006C31"/>
    <a:srgbClr val="800000"/>
    <a:srgbClr val="990033"/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B103D-93EB-4572-A0FA-5BF450A375BF}" v="1937" dt="2024-01-26T15:10:33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0e5709d26_2_71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00e5709d2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041638"/>
            <a:ext cx="9144000" cy="1223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12833" y="3294256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2750" y="1011889"/>
            <a:ext cx="2538498" cy="837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8176" y="4298551"/>
            <a:ext cx="1233933" cy="61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23193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310446" y="4547013"/>
            <a:ext cx="385200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129" y="4752037"/>
            <a:ext cx="503251" cy="25033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23850" y="147924"/>
            <a:ext cx="8496300" cy="4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3850" y="141128"/>
            <a:ext cx="8496300" cy="45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3850" y="941560"/>
            <a:ext cx="8496300" cy="34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67892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744615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686" y="128566"/>
            <a:ext cx="671281" cy="22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129" y="4752037"/>
            <a:ext cx="503250" cy="25033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87">
          <p15:clr>
            <a:srgbClr val="F26B43"/>
          </p15:clr>
        </p15:guide>
        <p15:guide id="4" pos="2880">
          <p15:clr>
            <a:srgbClr val="F26B43"/>
          </p15:clr>
        </p15:guide>
        <p15:guide id="5" pos="55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12.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12.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016/j.anai.2023.12.0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doi.org/10.1016/j.anai.2023.12.023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anai.2023.12.02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nai.2023.12.02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hyperlink" Target="https://doi.org/10.1016/j.anai.2023.12.023" TargetMode="External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220717" y="2049939"/>
            <a:ext cx="8726213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/>
          <a:p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pre-biologic impairment on meeting domain-specific biologic responder definitions in patients with severe asthma (BEAM)</a:t>
            </a:r>
            <a:endParaRPr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99;p20">
            <a:extLst>
              <a:ext uri="{FF2B5EF4-FFF2-40B4-BE49-F238E27FC236}">
                <a16:creationId xmlns:a16="http://schemas.microsoft.com/office/drawing/2014/main" id="{0B55C9E9-7741-7D01-491C-1EEA1910A5AF}"/>
              </a:ext>
            </a:extLst>
          </p:cNvPr>
          <p:cNvSpPr txBox="1">
            <a:spLocks/>
          </p:cNvSpPr>
          <p:nvPr/>
        </p:nvSpPr>
        <p:spPr>
          <a:xfrm>
            <a:off x="409903" y="3290955"/>
            <a:ext cx="8734097" cy="89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0909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800"/>
              <a:t>Luis Perez-de-Llano, Ghislaine Scelo, G. Walter </a:t>
            </a:r>
            <a:r>
              <a:rPr lang="en-US" sz="800" err="1"/>
              <a:t>Canonica</a:t>
            </a:r>
            <a:r>
              <a:rPr lang="en-US" sz="800"/>
              <a:t>, Wenjia Chen, William Henley, </a:t>
            </a:r>
            <a:r>
              <a:rPr lang="en-US" sz="800" err="1"/>
              <a:t>Désirée</a:t>
            </a:r>
            <a:r>
              <a:rPr lang="en-US" sz="800"/>
              <a:t> </a:t>
            </a:r>
            <a:r>
              <a:rPr lang="en-US" sz="800" err="1"/>
              <a:t>Larenas-Linnemann</a:t>
            </a:r>
            <a:r>
              <a:rPr lang="en-US" sz="800"/>
              <a:t>, Matthew J Peters,</a:t>
            </a:r>
            <a:r>
              <a:rPr lang="en-NZ" sz="800"/>
              <a:t> </a:t>
            </a:r>
            <a:r>
              <a:rPr lang="en-US" sz="800"/>
              <a:t>Paul E. Pfeffer, Trung N. Tran,</a:t>
            </a:r>
            <a:r>
              <a:rPr lang="en-NZ" sz="800"/>
              <a:t> </a:t>
            </a:r>
            <a:r>
              <a:rPr lang="en-US" sz="800"/>
              <a:t>Charlotte </a:t>
            </a:r>
            <a:r>
              <a:rPr lang="en-US" sz="800" err="1"/>
              <a:t>Suppli</a:t>
            </a:r>
            <a:r>
              <a:rPr lang="en-US" sz="800"/>
              <a:t> </a:t>
            </a:r>
            <a:r>
              <a:rPr lang="en-US" sz="800" err="1"/>
              <a:t>Ulrik</a:t>
            </a:r>
            <a:r>
              <a:rPr lang="en-US" sz="800"/>
              <a:t>, Todor A. Popov, Mohsen </a:t>
            </a:r>
            <a:r>
              <a:rPr lang="en-US" sz="800" err="1"/>
              <a:t>Sadatsafavi</a:t>
            </a:r>
            <a:r>
              <a:rPr lang="en-US" sz="800"/>
              <a:t>, Mark Hew, Jorge Maspero, Peter G. Gibson, George C. Christoff, J. Mark Fitzgerald</a:t>
            </a:r>
            <a:r>
              <a:rPr lang="en-NZ" sz="800"/>
              <a:t>,</a:t>
            </a:r>
            <a:r>
              <a:rPr lang="en-US" sz="800"/>
              <a:t> Carlos A. Torres-Duque,</a:t>
            </a:r>
            <a:r>
              <a:rPr lang="en-NZ" sz="800"/>
              <a:t> </a:t>
            </a:r>
            <a:r>
              <a:rPr lang="en-US" sz="800"/>
              <a:t>Celeste M. Porsbjerg, Nikolaos G. Papadopoulos, Andriana I. </a:t>
            </a:r>
            <a:r>
              <a:rPr lang="en-US" sz="800" err="1"/>
              <a:t>Papaioannou</a:t>
            </a:r>
            <a:r>
              <a:rPr lang="en-US" sz="800"/>
              <a:t>, Enrico </a:t>
            </a:r>
            <a:r>
              <a:rPr lang="en-US" sz="800" err="1"/>
              <a:t>Heffler</a:t>
            </a:r>
            <a:r>
              <a:rPr lang="en-US" sz="800"/>
              <a:t>,</a:t>
            </a:r>
            <a:r>
              <a:rPr lang="en-NZ" sz="800"/>
              <a:t> </a:t>
            </a:r>
            <a:r>
              <a:rPr lang="en-US" sz="800"/>
              <a:t>Takashi Iwanaga,</a:t>
            </a:r>
            <a:r>
              <a:rPr lang="en-NZ" sz="800"/>
              <a:t> </a:t>
            </a:r>
            <a:r>
              <a:rPr lang="en-US" sz="800"/>
              <a:t>Mona Al-Ahmad, Piotr Kuna, João A Fonseca, Riyad Al-Lehebi, Chin Kook Rhee, Mariko </a:t>
            </a:r>
            <a:r>
              <a:rPr lang="en-US" sz="800" err="1"/>
              <a:t>Siyue</a:t>
            </a:r>
            <a:r>
              <a:rPr lang="en-US" sz="800"/>
              <a:t> Koh, Borja G. </a:t>
            </a:r>
            <a:r>
              <a:rPr lang="en-US" sz="800" err="1"/>
              <a:t>Cosio</a:t>
            </a:r>
            <a:r>
              <a:rPr lang="en-US" sz="800"/>
              <a:t>, </a:t>
            </a:r>
            <a:r>
              <a:rPr lang="en-US" sz="800" err="1"/>
              <a:t>Diahn-Warng</a:t>
            </a:r>
            <a:r>
              <a:rPr lang="en-US" sz="800"/>
              <a:t> </a:t>
            </a:r>
            <a:r>
              <a:rPr lang="en-US" sz="800" err="1"/>
              <a:t>Perng</a:t>
            </a:r>
            <a:r>
              <a:rPr lang="en-US" sz="800"/>
              <a:t>  (Steve), Bassam Mahboub, Andrew N. Menzies-Gow, David J. Jackson, John Busby,</a:t>
            </a:r>
            <a:r>
              <a:rPr lang="en-NZ" sz="800"/>
              <a:t> </a:t>
            </a:r>
            <a:r>
              <a:rPr lang="en-US" sz="800"/>
              <a:t>Liam G. Heaney,</a:t>
            </a:r>
            <a:r>
              <a:rPr lang="en-NZ" sz="800"/>
              <a:t> </a:t>
            </a:r>
            <a:r>
              <a:rPr lang="en-US" sz="800" err="1"/>
              <a:t>Pujan</a:t>
            </a:r>
            <a:r>
              <a:rPr lang="en-US" sz="800"/>
              <a:t> H Patel, Eileen Wang, Michael E. Wechsler, Alan </a:t>
            </a:r>
            <a:r>
              <a:rPr lang="en-US" sz="800" err="1"/>
              <a:t>Altraja</a:t>
            </a:r>
            <a:r>
              <a:rPr lang="en-US" sz="800"/>
              <a:t>, Lauri </a:t>
            </a:r>
            <a:r>
              <a:rPr lang="en-US" sz="800" err="1"/>
              <a:t>Lehtimäki</a:t>
            </a:r>
            <a:r>
              <a:rPr lang="en-US" sz="800"/>
              <a:t>, Arnaud Bourdin, Leif </a:t>
            </a:r>
            <a:r>
              <a:rPr lang="en-US" sz="800" err="1"/>
              <a:t>Bjermer</a:t>
            </a:r>
            <a:r>
              <a:rPr lang="en-US" sz="800"/>
              <a:t>, Lakmini Bulathsinhala, Victoria Carter, Ruth Murray,</a:t>
            </a:r>
            <a:r>
              <a:rPr lang="en-NZ" sz="800"/>
              <a:t> </a:t>
            </a:r>
            <a:r>
              <a:rPr lang="en-US" sz="800"/>
              <a:t>Aaron Beastall, Eve Denton, David B. Price</a:t>
            </a:r>
            <a:endParaRPr lang="en-SG" sz="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995FF-84CE-A9EC-7D12-EC5C6CE48F09}"/>
              </a:ext>
            </a:extLst>
          </p:cNvPr>
          <p:cNvSpPr txBox="1"/>
          <p:nvPr/>
        </p:nvSpPr>
        <p:spPr>
          <a:xfrm>
            <a:off x="-74768" y="4958834"/>
            <a:ext cx="931718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6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6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600">
                <a:solidFill>
                  <a:schemeClr val="bg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23850" y="205979"/>
            <a:ext cx="8496300" cy="3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GB"/>
              <a:t>Aim and Methods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21057" y="4736313"/>
            <a:ext cx="8799093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/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6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6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600">
                <a:solidFill>
                  <a:schemeClr val="bg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endParaRPr lang="en-NZ" sz="60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ISAR: International Severe Asthma Registry, </a:t>
            </a:r>
            <a:r>
              <a:rPr lang="en-NZ" sz="600" err="1">
                <a:solidFill>
                  <a:schemeClr val="bg2">
                    <a:lumMod val="50000"/>
                    <a:lumOff val="50000"/>
                  </a:schemeClr>
                </a:solidFill>
              </a:rPr>
              <a:t>Bx</a:t>
            </a:r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: biologic, Anti-</a:t>
            </a:r>
            <a:r>
              <a:rPr lang="en-NZ" sz="600" err="1">
                <a:solidFill>
                  <a:schemeClr val="bg2">
                    <a:lumMod val="50000"/>
                    <a:lumOff val="50000"/>
                  </a:schemeClr>
                </a:solidFill>
              </a:rPr>
              <a:t>IgE</a:t>
            </a:r>
            <a:r>
              <a:rPr lang="en-NZ" sz="600">
                <a:solidFill>
                  <a:schemeClr val="bg2">
                    <a:lumMod val="50000"/>
                    <a:lumOff val="50000"/>
                  </a:schemeClr>
                </a:solidFill>
              </a:rPr>
              <a:t>: Anti-Immunoglobulin E, Anti-IL5/5R: Anti-Interleukin 5/5R, Anti-IL4: Anti-Interleukin 4, FEV1: Forced Expiratory Volume 1 second, </a:t>
            </a:r>
            <a:r>
              <a:rPr lang="en-US" sz="600">
                <a:solidFill>
                  <a:schemeClr val="bg2">
                    <a:lumMod val="50000"/>
                    <a:lumOff val="50000"/>
                  </a:schemeClr>
                </a:solidFill>
              </a:rPr>
              <a:t>*both percent predicted and absolute.</a:t>
            </a:r>
            <a:endParaRPr lang="en-GB" sz="6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53444283-D004-A357-D80C-64A5E227F379}"/>
              </a:ext>
            </a:extLst>
          </p:cNvPr>
          <p:cNvSpPr txBox="1">
            <a:spLocks/>
          </p:cNvSpPr>
          <p:nvPr/>
        </p:nvSpPr>
        <p:spPr>
          <a:xfrm>
            <a:off x="204288" y="2201777"/>
            <a:ext cx="5674456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1050">
                <a:solidFill>
                  <a:schemeClr val="bg2"/>
                </a:solidFill>
                <a:latin typeface="+mn-lt"/>
              </a:rPr>
              <a:t>To investigate the impact of pre-biologic impairment on meeting domain-specific biologic responder definitions in adults with severe asthma. </a:t>
            </a:r>
          </a:p>
        </p:txBody>
      </p:sp>
      <p:sp>
        <p:nvSpPr>
          <p:cNvPr id="3" name="Google Shape;2924;g1187c0eb48a_48_342">
            <a:extLst>
              <a:ext uri="{FF2B5EF4-FFF2-40B4-BE49-F238E27FC236}">
                <a16:creationId xmlns:a16="http://schemas.microsoft.com/office/drawing/2014/main" id="{A3B9AE33-CACD-ACFC-FDD8-979861AA140C}"/>
              </a:ext>
            </a:extLst>
          </p:cNvPr>
          <p:cNvSpPr/>
          <p:nvPr/>
        </p:nvSpPr>
        <p:spPr>
          <a:xfrm>
            <a:off x="187677" y="1738198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Objective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8C0621-06FB-E917-CD1B-12C03C1F3131}"/>
              </a:ext>
            </a:extLst>
          </p:cNvPr>
          <p:cNvSpPr txBox="1">
            <a:spLocks/>
          </p:cNvSpPr>
          <p:nvPr/>
        </p:nvSpPr>
        <p:spPr>
          <a:xfrm>
            <a:off x="52925" y="3074814"/>
            <a:ext cx="5752130" cy="760788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Longitudinal cohort study across 22 countries participating in ISAR from May 2017 to January 2023.</a:t>
            </a:r>
          </a:p>
          <a:p>
            <a:pPr marL="53999" defTabSz="514338">
              <a:lnSpc>
                <a:spcPct val="107000"/>
              </a:lnSpc>
              <a:buSzPts val="1100"/>
              <a:defRPr/>
            </a:pPr>
            <a:endParaRPr lang="en-US" sz="105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Change in four asthma domains (exacerbation rate, asthma control, long-term oral corticosteroid [LTOCS] dose, and lung function) was assessed from biologic initiation to one year post-treatment (minimum 24 weeks)</a:t>
            </a:r>
          </a:p>
          <a:p>
            <a:pPr marL="53999" defTabSz="514338">
              <a:lnSpc>
                <a:spcPct val="107000"/>
              </a:lnSpc>
              <a:buSzPts val="1100"/>
              <a:defRPr/>
            </a:pPr>
            <a:endParaRPr lang="en-US" sz="105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  <a:p>
            <a:pPr marL="225449" indent="-171450" defTabSz="514338">
              <a:lnSpc>
                <a:spcPct val="107000"/>
              </a:lnSpc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05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Pre- to post-biologic changes for responders and non-responders were described along a categorical gradient for each domain derived from pre-biologic distributions (exacerbation rate: 0 to 6+/year; asthma control: well-controlled to uncontrolled; LTOCS: 0 to &gt;30 mg/day; ppFEV1: &lt;50 to ≥80%)</a:t>
            </a:r>
            <a:endParaRPr lang="en-SG" sz="105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Google Shape;2924;g1187c0eb48a_48_342">
            <a:extLst>
              <a:ext uri="{FF2B5EF4-FFF2-40B4-BE49-F238E27FC236}">
                <a16:creationId xmlns:a16="http://schemas.microsoft.com/office/drawing/2014/main" id="{27B79331-D412-185B-6CC2-B679A905B4CB}"/>
              </a:ext>
            </a:extLst>
          </p:cNvPr>
          <p:cNvSpPr/>
          <p:nvPr/>
        </p:nvSpPr>
        <p:spPr>
          <a:xfrm>
            <a:off x="187677" y="2620151"/>
            <a:ext cx="1639390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Methods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24;g1187c0eb48a_48_342">
            <a:extLst>
              <a:ext uri="{FF2B5EF4-FFF2-40B4-BE49-F238E27FC236}">
                <a16:creationId xmlns:a16="http://schemas.microsoft.com/office/drawing/2014/main" id="{BCB4E6FA-79F6-A00B-76A7-9A73307E8D9A}"/>
              </a:ext>
            </a:extLst>
          </p:cNvPr>
          <p:cNvSpPr/>
          <p:nvPr/>
        </p:nvSpPr>
        <p:spPr>
          <a:xfrm>
            <a:off x="187677" y="856245"/>
            <a:ext cx="1639392" cy="409826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AU" b="1">
                <a:solidFill>
                  <a:schemeClr val="bg1"/>
                </a:solidFill>
                <a:ea typeface="Calibri" panose="020F0502020204030204" pitchFamily="34" charset="0"/>
              </a:rPr>
              <a:t>Rationale</a:t>
            </a:r>
            <a:endParaRPr kumimoji="0" b="1" i="0" u="none" strike="noStrike" kern="0" cap="none" spc="0" normalizeH="0" baseline="0" noProof="0"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68EBDEDD-8C07-5B95-3929-A3C7AB1BA69D}"/>
              </a:ext>
            </a:extLst>
          </p:cNvPr>
          <p:cNvSpPr txBox="1">
            <a:spLocks/>
          </p:cNvSpPr>
          <p:nvPr/>
        </p:nvSpPr>
        <p:spPr>
          <a:xfrm>
            <a:off x="204288" y="1328740"/>
            <a:ext cx="5674456" cy="3699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buNone/>
            </a:pPr>
            <a:r>
              <a:rPr lang="en-US" sz="1050">
                <a:solidFill>
                  <a:schemeClr val="bg2"/>
                </a:solidFill>
                <a:latin typeface="+mn-lt"/>
              </a:rPr>
              <a:t>There is little agreement on clinically useful criteria for identifying real-world responders to biologic treatments for asthma.  </a:t>
            </a:r>
            <a:endParaRPr lang="en-GB" sz="105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B0777D-0677-65EF-8094-C3D89541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44" y="997527"/>
            <a:ext cx="2941406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9B110-36C4-6126-69DA-A60B32A7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0784" y="4992005"/>
            <a:ext cx="9465147" cy="227588"/>
          </a:xfrm>
        </p:spPr>
        <p:txBody>
          <a:bodyPr/>
          <a:lstStyle/>
          <a:p>
            <a:r>
              <a:rPr lang="en-US" sz="700">
                <a:solidFill>
                  <a:schemeClr val="bg2">
                    <a:lumMod val="50000"/>
                    <a:lumOff val="50000"/>
                  </a:schemeClr>
                </a:solidFill>
              </a:rPr>
              <a:t>FEV1: forced expiratory volume in one second; OCS: oral corticosteroid</a:t>
            </a:r>
            <a:endParaRPr lang="en-GB" sz="70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7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endParaRPr lang="en-NZ" sz="70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endParaRPr lang="en-GB" sz="7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01E567-BAF5-18FD-FAD1-0978DE9B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7" y="92506"/>
            <a:ext cx="8496300" cy="454420"/>
          </a:xfrm>
        </p:spPr>
        <p:txBody>
          <a:bodyPr/>
          <a:lstStyle/>
          <a:p>
            <a:r>
              <a:rPr lang="en-NZ" sz="1400"/>
              <a:t>Statistically significant improvements were observed from pre- to post-biologic</a:t>
            </a:r>
            <a:br>
              <a:rPr lang="en-NZ" sz="1400"/>
            </a:br>
            <a:r>
              <a:rPr lang="en-NZ" sz="1400"/>
              <a:t>initiation for all asthma outcome domains assessed</a:t>
            </a:r>
            <a:endParaRPr lang="en-GB" sz="1400"/>
          </a:p>
        </p:txBody>
      </p:sp>
      <p:pic>
        <p:nvPicPr>
          <p:cNvPr id="2050" name="Picture 2" descr="A collage of graphs&#10;&#10;Description automatically generated">
            <a:extLst>
              <a:ext uri="{FF2B5EF4-FFF2-40B4-BE49-F238E27FC236}">
                <a16:creationId xmlns:a16="http://schemas.microsoft.com/office/drawing/2014/main" id="{BEAD5360-CC56-F9F6-9B94-8DA55B83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67" y="895392"/>
            <a:ext cx="6159107" cy="377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AE7ABD-67C9-B9C8-0CA4-76FEBEA1CF57}"/>
              </a:ext>
            </a:extLst>
          </p:cNvPr>
          <p:cNvSpPr txBox="1"/>
          <p:nvPr/>
        </p:nvSpPr>
        <p:spPr>
          <a:xfrm>
            <a:off x="3780603" y="1282118"/>
            <a:ext cx="571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/>
              <a:t>p&lt;0.001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88F2E4-263C-5F7C-9862-B6B278D0FB37}"/>
              </a:ext>
            </a:extLst>
          </p:cNvPr>
          <p:cNvSpPr txBox="1"/>
          <p:nvPr/>
        </p:nvSpPr>
        <p:spPr>
          <a:xfrm>
            <a:off x="3739217" y="3185476"/>
            <a:ext cx="571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/>
              <a:t>p&lt;0.001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9FAB3F-C2B9-9D5C-E5E3-0873B21D6481}"/>
              </a:ext>
            </a:extLst>
          </p:cNvPr>
          <p:cNvSpPr txBox="1"/>
          <p:nvPr/>
        </p:nvSpPr>
        <p:spPr>
          <a:xfrm>
            <a:off x="4691789" y="1287247"/>
            <a:ext cx="571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/>
              <a:t>p&lt;0.001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64C7B7-FD9E-0C54-A401-95A00B9D33A7}"/>
              </a:ext>
            </a:extLst>
          </p:cNvPr>
          <p:cNvSpPr txBox="1"/>
          <p:nvPr/>
        </p:nvSpPr>
        <p:spPr>
          <a:xfrm>
            <a:off x="6965645" y="3185476"/>
            <a:ext cx="571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"/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356134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A33F2-29E7-679C-021E-F4EC5A3D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6" y="-67247"/>
            <a:ext cx="8496300" cy="987881"/>
          </a:xfrm>
        </p:spPr>
        <p:txBody>
          <a:bodyPr/>
          <a:lstStyle/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esponders to biologics increased with greater pre-biologic impairment:</a:t>
            </a:r>
            <a:b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from </a:t>
            </a:r>
            <a:r>
              <a:rPr lang="en-GB" sz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70.2 to 90.0% for exacerbation rate</a:t>
            </a:r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46.3 to 52.3% for asthma control, </a:t>
            </a:r>
            <a:r>
              <a:rPr lang="en-GB" sz="120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31.1 to 58.5% for LTOCS daily dose</a:t>
            </a:r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35.8 to 50.6% for ppFEV</a:t>
            </a:r>
            <a:r>
              <a:rPr lang="en-GB" sz="90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br>
              <a:rPr lang="en-GB" sz="1600"/>
            </a:br>
            <a:endParaRPr lang="en-GB" sz="1600"/>
          </a:p>
        </p:txBody>
      </p:sp>
      <p:pic>
        <p:nvPicPr>
          <p:cNvPr id="7171" name="Picture 3" descr="Text Box">
            <a:extLst>
              <a:ext uri="{FF2B5EF4-FFF2-40B4-BE49-F238E27FC236}">
                <a16:creationId xmlns:a16="http://schemas.microsoft.com/office/drawing/2014/main" id="{3B5E89EA-4EBE-9693-A70F-0C0001EB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5" y="3137812"/>
            <a:ext cx="1897597" cy="11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e image contenant capture d’écran, texte, diagramme, ligne&#10;&#10;Description générée automatiquement">
            <a:extLst>
              <a:ext uri="{FF2B5EF4-FFF2-40B4-BE49-F238E27FC236}">
                <a16:creationId xmlns:a16="http://schemas.microsoft.com/office/drawing/2014/main" id="{B866A2E1-4A55-C5F8-C8C1-3064FEB5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93" y="1403222"/>
            <a:ext cx="1967540" cy="14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92F7690E-26D2-6A6F-57E5-B5AA2453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6" y="1380149"/>
            <a:ext cx="1967539" cy="14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Text Box">
            <a:extLst>
              <a:ext uri="{FF2B5EF4-FFF2-40B4-BE49-F238E27FC236}">
                <a16:creationId xmlns:a16="http://schemas.microsoft.com/office/drawing/2014/main" id="{5A0D41F3-EA64-2788-2BF6-152EA1CA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0" y="3150008"/>
            <a:ext cx="1897598" cy="11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 Box">
            <a:extLst>
              <a:ext uri="{FF2B5EF4-FFF2-40B4-BE49-F238E27FC236}">
                <a16:creationId xmlns:a16="http://schemas.microsoft.com/office/drawing/2014/main" id="{1890B718-F476-6A7D-7CC9-24C161BA4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74" y="3156994"/>
            <a:ext cx="1967220" cy="120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1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E0D6BC6B-850B-1E4A-A867-64133794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41" y="1377788"/>
            <a:ext cx="2074606" cy="15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22A976-B30C-714B-0867-8CB53901B507}"/>
              </a:ext>
            </a:extLst>
          </p:cNvPr>
          <p:cNvSpPr txBox="1"/>
          <p:nvPr/>
        </p:nvSpPr>
        <p:spPr>
          <a:xfrm>
            <a:off x="2213029" y="1123942"/>
            <a:ext cx="13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Asthma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7C2EB-45D8-BBC5-648F-FE387D304766}"/>
              </a:ext>
            </a:extLst>
          </p:cNvPr>
          <p:cNvSpPr txBox="1"/>
          <p:nvPr/>
        </p:nvSpPr>
        <p:spPr>
          <a:xfrm>
            <a:off x="147371" y="1089367"/>
            <a:ext cx="13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accent3"/>
                </a:solidFill>
                <a:effectLst/>
                <a:latin typeface="Calibri" panose="020F0502020204030204" pitchFamily="34" charset="0"/>
              </a:rPr>
              <a:t>Exacerbations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DE359-6C43-7304-B686-569E349624C6}"/>
              </a:ext>
            </a:extLst>
          </p:cNvPr>
          <p:cNvSpPr txBox="1"/>
          <p:nvPr/>
        </p:nvSpPr>
        <p:spPr>
          <a:xfrm>
            <a:off x="4202874" y="1123942"/>
            <a:ext cx="1596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LTOCS daily dose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BD5EC-D54C-76E1-2522-A1823F465378}"/>
              </a:ext>
            </a:extLst>
          </p:cNvPr>
          <p:cNvSpPr txBox="1"/>
          <p:nvPr/>
        </p:nvSpPr>
        <p:spPr>
          <a:xfrm>
            <a:off x="6377609" y="1123942"/>
            <a:ext cx="1596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% predicted FEV</a:t>
            </a:r>
            <a:r>
              <a:rPr lang="en-GB" sz="1000" b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endParaRPr lang="en-GB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8BA365-718A-0404-7392-8F94B7025EDD}"/>
              </a:ext>
            </a:extLst>
          </p:cNvPr>
          <p:cNvSpPr/>
          <p:nvPr/>
        </p:nvSpPr>
        <p:spPr>
          <a:xfrm rot="16200000">
            <a:off x="1230846" y="3574355"/>
            <a:ext cx="989677" cy="368487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09FE2E-5620-4483-1A83-D65880435678}"/>
              </a:ext>
            </a:extLst>
          </p:cNvPr>
          <p:cNvSpPr/>
          <p:nvPr/>
        </p:nvSpPr>
        <p:spPr>
          <a:xfrm rot="16200000">
            <a:off x="3243984" y="3574355"/>
            <a:ext cx="989677" cy="36848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7BE4B-FE2E-E9D6-4AAC-6CA728A94F0C}"/>
              </a:ext>
            </a:extLst>
          </p:cNvPr>
          <p:cNvSpPr/>
          <p:nvPr/>
        </p:nvSpPr>
        <p:spPr>
          <a:xfrm rot="16200000">
            <a:off x="5353560" y="3574353"/>
            <a:ext cx="989677" cy="36848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7" name="Picture 26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A24A2ED2-4AE2-F31E-E2E0-77D4AC198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64" y="1403222"/>
            <a:ext cx="1853636" cy="148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Text Box">
            <a:extLst>
              <a:ext uri="{FF2B5EF4-FFF2-40B4-BE49-F238E27FC236}">
                <a16:creationId xmlns:a16="http://schemas.microsoft.com/office/drawing/2014/main" id="{FF139F67-1686-C698-AF3C-1A30953887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94" y="3102821"/>
            <a:ext cx="2171569" cy="13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AF31E3-3E2B-3FFC-8149-3502646349B7}"/>
              </a:ext>
            </a:extLst>
          </p:cNvPr>
          <p:cNvSpPr/>
          <p:nvPr/>
        </p:nvSpPr>
        <p:spPr>
          <a:xfrm rot="16200000">
            <a:off x="7600420" y="3605848"/>
            <a:ext cx="1124053" cy="3846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9" name="ZoneTexte 10">
            <a:extLst>
              <a:ext uri="{FF2B5EF4-FFF2-40B4-BE49-F238E27FC236}">
                <a16:creationId xmlns:a16="http://schemas.microsoft.com/office/drawing/2014/main" id="{8F2A0413-3421-8B0B-6E14-ECE5AC1B82AB}"/>
              </a:ext>
            </a:extLst>
          </p:cNvPr>
          <p:cNvSpPr txBox="1"/>
          <p:nvPr/>
        </p:nvSpPr>
        <p:spPr>
          <a:xfrm>
            <a:off x="90488" y="2850245"/>
            <a:ext cx="2158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ZoneTexte 10">
            <a:extLst>
              <a:ext uri="{FF2B5EF4-FFF2-40B4-BE49-F238E27FC236}">
                <a16:creationId xmlns:a16="http://schemas.microsoft.com/office/drawing/2014/main" id="{DC2C7298-32F6-8DFC-74AE-F40DBF0498B8}"/>
              </a:ext>
            </a:extLst>
          </p:cNvPr>
          <p:cNvSpPr txBox="1"/>
          <p:nvPr/>
        </p:nvSpPr>
        <p:spPr>
          <a:xfrm>
            <a:off x="2211898" y="2866550"/>
            <a:ext cx="2186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ZoneTexte 10">
            <a:extLst>
              <a:ext uri="{FF2B5EF4-FFF2-40B4-BE49-F238E27FC236}">
                <a16:creationId xmlns:a16="http://schemas.microsoft.com/office/drawing/2014/main" id="{7681F041-BCA5-1289-7982-806CE61BD858}"/>
              </a:ext>
            </a:extLst>
          </p:cNvPr>
          <p:cNvSpPr txBox="1"/>
          <p:nvPr/>
        </p:nvSpPr>
        <p:spPr>
          <a:xfrm>
            <a:off x="4176402" y="2883305"/>
            <a:ext cx="2186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ZoneTexte 10">
            <a:extLst>
              <a:ext uri="{FF2B5EF4-FFF2-40B4-BE49-F238E27FC236}">
                <a16:creationId xmlns:a16="http://schemas.microsoft.com/office/drawing/2014/main" id="{AFE01C7D-764F-96F4-B114-8656E86A3CE5}"/>
              </a:ext>
            </a:extLst>
          </p:cNvPr>
          <p:cNvSpPr txBox="1"/>
          <p:nvPr/>
        </p:nvSpPr>
        <p:spPr>
          <a:xfrm>
            <a:off x="6404619" y="2860315"/>
            <a:ext cx="21867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Google Shape;129;p24">
            <a:extLst>
              <a:ext uri="{FF2B5EF4-FFF2-40B4-BE49-F238E27FC236}">
                <a16:creationId xmlns:a16="http://schemas.microsoft.com/office/drawing/2014/main" id="{48FBAF12-39DE-DC79-F0A0-91E190922A7F}"/>
              </a:ext>
            </a:extLst>
          </p:cNvPr>
          <p:cNvSpPr txBox="1">
            <a:spLocks/>
          </p:cNvSpPr>
          <p:nvPr/>
        </p:nvSpPr>
        <p:spPr>
          <a:xfrm>
            <a:off x="104850" y="4629933"/>
            <a:ext cx="8110154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Courier New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7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endParaRPr lang="en-NZ" sz="70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NZ" sz="700" err="1">
                <a:solidFill>
                  <a:schemeClr val="bg2">
                    <a:lumMod val="50000"/>
                    <a:lumOff val="50000"/>
                  </a:schemeClr>
                </a:solidFill>
              </a:rPr>
              <a:t>Bx</a:t>
            </a:r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: biologic, ppFEV1: percent predicted Forced Expiratory Volume 1 second, LTOCS: Long-term Oral Corticosteroid, NA: Not Applicable</a:t>
            </a:r>
            <a:endParaRPr lang="en-GB" sz="7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395DD-1EF2-2819-0773-5888635A7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919F97-0E6D-E534-BD45-12C6198C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9" y="-141301"/>
            <a:ext cx="9134631" cy="693965"/>
          </a:xfrm>
        </p:spPr>
        <p:txBody>
          <a:bodyPr/>
          <a:lstStyle/>
          <a:p>
            <a:r>
              <a:rPr lang="en-US" sz="1400" b="1">
                <a:solidFill>
                  <a:schemeClr val="accent1"/>
                </a:solidFill>
              </a:rPr>
              <a:t>Even those with low pre-biologic impairment</a:t>
            </a:r>
            <a:r>
              <a:rPr lang="en-US" sz="1400">
                <a:solidFill>
                  <a:schemeClr val="accent1"/>
                </a:solidFill>
              </a:rPr>
              <a:t>, who would be actively excluded from RCTs</a:t>
            </a:r>
            <a:br>
              <a:rPr lang="en-US" sz="1400">
                <a:solidFill>
                  <a:schemeClr val="accent1"/>
                </a:solidFill>
              </a:rPr>
            </a:br>
            <a:r>
              <a:rPr lang="en-US" sz="1400">
                <a:solidFill>
                  <a:schemeClr val="accent1"/>
                </a:solidFill>
              </a:rPr>
              <a:t>investigating biologic efficacy, exhibited </a:t>
            </a:r>
            <a:r>
              <a:rPr lang="en-US" sz="1400" b="1">
                <a:solidFill>
                  <a:schemeClr val="accent1"/>
                </a:solidFill>
              </a:rPr>
              <a:t>clinically meaningful post-biologic improvement</a:t>
            </a:r>
          </a:p>
        </p:txBody>
      </p:sp>
      <p:pic>
        <p:nvPicPr>
          <p:cNvPr id="6" name="Picture 18" descr="Une image contenant capture d’écran, texte, diagramme, Graphique&#10;&#10;Description générée automatiquement">
            <a:extLst>
              <a:ext uri="{FF2B5EF4-FFF2-40B4-BE49-F238E27FC236}">
                <a16:creationId xmlns:a16="http://schemas.microsoft.com/office/drawing/2014/main" id="{305D90A3-B400-8811-F1B9-E21A47E3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49" y="1180437"/>
            <a:ext cx="2791714" cy="1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5525468-5CD1-AACB-4126-F1ED3975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80" y="3265361"/>
            <a:ext cx="2659258" cy="17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809847-5CC0-1AAD-45B6-559CFAD87AC6}"/>
              </a:ext>
            </a:extLst>
          </p:cNvPr>
          <p:cNvSpPr txBox="1"/>
          <p:nvPr/>
        </p:nvSpPr>
        <p:spPr>
          <a:xfrm>
            <a:off x="3377755" y="921437"/>
            <a:ext cx="2286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rgbClr val="339966"/>
                </a:solidFill>
                <a:latin typeface="Calibri" panose="020F0502020204030204" pitchFamily="34" charset="0"/>
              </a:rPr>
              <a:t>Change in absolute ppFEV</a:t>
            </a:r>
            <a:r>
              <a:rPr lang="en-GB" sz="1050" b="1">
                <a:solidFill>
                  <a:srgbClr val="339966"/>
                </a:solidFill>
                <a:latin typeface="Calibri" panose="020F0502020204030204" pitchFamily="34" charset="0"/>
              </a:rPr>
              <a:t>1</a:t>
            </a:r>
            <a:endParaRPr lang="en-GB">
              <a:solidFill>
                <a:srgbClr val="339966"/>
              </a:solidFill>
            </a:endParaRPr>
          </a:p>
        </p:txBody>
      </p:sp>
      <p:pic>
        <p:nvPicPr>
          <p:cNvPr id="9" name="Picture 2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9B0870A1-F147-8172-6A03-53AECD084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8" y="1207263"/>
            <a:ext cx="2541718" cy="19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DB53E6-1711-70F2-4075-9F66E40EC42B}"/>
              </a:ext>
            </a:extLst>
          </p:cNvPr>
          <p:cNvSpPr txBox="1"/>
          <p:nvPr/>
        </p:nvSpPr>
        <p:spPr>
          <a:xfrm>
            <a:off x="499750" y="958494"/>
            <a:ext cx="1394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accent3"/>
                </a:solidFill>
                <a:effectLst/>
                <a:latin typeface="Calibri" panose="020F0502020204030204" pitchFamily="34" charset="0"/>
              </a:rPr>
              <a:t>Exacerbations</a:t>
            </a:r>
            <a:endParaRPr lang="en-GB">
              <a:solidFill>
                <a:schemeClr val="accent3"/>
              </a:solidFill>
            </a:endParaRPr>
          </a:p>
        </p:txBody>
      </p:sp>
      <p:pic>
        <p:nvPicPr>
          <p:cNvPr id="11" name="Picture 3" descr="Text Box">
            <a:extLst>
              <a:ext uri="{FF2B5EF4-FFF2-40B4-BE49-F238E27FC236}">
                <a16:creationId xmlns:a16="http://schemas.microsoft.com/office/drawing/2014/main" id="{5BE69024-575D-BFF2-9FCF-8A60D044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8" y="3234790"/>
            <a:ext cx="2592832" cy="15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EBB723-28E2-F49C-2844-EA9889755A89}"/>
              </a:ext>
            </a:extLst>
          </p:cNvPr>
          <p:cNvSpPr txBox="1"/>
          <p:nvPr/>
        </p:nvSpPr>
        <p:spPr>
          <a:xfrm>
            <a:off x="6448936" y="1463865"/>
            <a:ext cx="21382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  <a:p>
            <a:pPr marL="355600" lvl="1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3"/>
                </a:solidFill>
              </a:rPr>
              <a:t>70% of patients with only 1 exacerbation per year improved to zero exacerbations</a:t>
            </a:r>
          </a:p>
          <a:p>
            <a:pPr marL="355600" lvl="1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b="1">
              <a:solidFill>
                <a:schemeClr val="accent3"/>
              </a:solidFill>
            </a:endParaRPr>
          </a:p>
          <a:p>
            <a:pPr marL="355600" lvl="1" indent="-171450">
              <a:buClr>
                <a:srgbClr val="339966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339966"/>
                </a:solidFill>
              </a:rPr>
              <a:t>28% of patients with ppFEV1≥80% improved by ≥100mL FEV1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3D814A-D80C-1F34-F195-AF955ADC1F7D}"/>
              </a:ext>
            </a:extLst>
          </p:cNvPr>
          <p:cNvSpPr/>
          <p:nvPr/>
        </p:nvSpPr>
        <p:spPr>
          <a:xfrm rot="16200000">
            <a:off x="2454778" y="3806084"/>
            <a:ext cx="342499" cy="545411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9B8A7A-5CB2-6605-1200-7CDA0102614F}"/>
              </a:ext>
            </a:extLst>
          </p:cNvPr>
          <p:cNvSpPr/>
          <p:nvPr/>
        </p:nvSpPr>
        <p:spPr>
          <a:xfrm rot="16200000">
            <a:off x="4480052" y="2621053"/>
            <a:ext cx="342499" cy="2592159"/>
          </a:xfrm>
          <a:prstGeom prst="rect">
            <a:avLst/>
          </a:prstGeom>
          <a:noFill/>
          <a:ln>
            <a:solidFill>
              <a:srgbClr val="33996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ZoneTexte 10">
            <a:extLst>
              <a:ext uri="{FF2B5EF4-FFF2-40B4-BE49-F238E27FC236}">
                <a16:creationId xmlns:a16="http://schemas.microsoft.com/office/drawing/2014/main" id="{4E6F812D-6858-998D-6D6B-B140548671C3}"/>
              </a:ext>
            </a:extLst>
          </p:cNvPr>
          <p:cNvSpPr txBox="1"/>
          <p:nvPr/>
        </p:nvSpPr>
        <p:spPr>
          <a:xfrm>
            <a:off x="414889" y="3071807"/>
            <a:ext cx="243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0">
            <a:extLst>
              <a:ext uri="{FF2B5EF4-FFF2-40B4-BE49-F238E27FC236}">
                <a16:creationId xmlns:a16="http://schemas.microsoft.com/office/drawing/2014/main" id="{F7C28A55-3106-939A-31AF-4AAC9C5425C6}"/>
              </a:ext>
            </a:extLst>
          </p:cNvPr>
          <p:cNvSpPr txBox="1"/>
          <p:nvPr/>
        </p:nvSpPr>
        <p:spPr>
          <a:xfrm>
            <a:off x="3355222" y="3031209"/>
            <a:ext cx="2437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000" algn="r"/>
              </a:tabLst>
            </a:pP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Pre-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r>
              <a:rPr lang="en-GB" sz="80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Post-</a:t>
            </a:r>
            <a:r>
              <a:rPr lang="en-GB" sz="800" err="1">
                <a:solidFill>
                  <a:schemeClr val="accent5">
                    <a:lumMod val="50000"/>
                  </a:schemeClr>
                </a:solidFill>
              </a:rPr>
              <a:t>bx</a:t>
            </a:r>
            <a:endParaRPr lang="en-GB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Google Shape;129;p24">
            <a:extLst>
              <a:ext uri="{FF2B5EF4-FFF2-40B4-BE49-F238E27FC236}">
                <a16:creationId xmlns:a16="http://schemas.microsoft.com/office/drawing/2014/main" id="{781A5BAA-57F0-5EF6-D763-E81EB071D3B0}"/>
              </a:ext>
            </a:extLst>
          </p:cNvPr>
          <p:cNvSpPr txBox="1">
            <a:spLocks/>
          </p:cNvSpPr>
          <p:nvPr/>
        </p:nvSpPr>
        <p:spPr>
          <a:xfrm>
            <a:off x="82103" y="4724405"/>
            <a:ext cx="8605849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Courier New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7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NZ" sz="700" err="1">
                <a:solidFill>
                  <a:schemeClr val="bg2">
                    <a:lumMod val="50000"/>
                    <a:lumOff val="50000"/>
                  </a:schemeClr>
                </a:solidFill>
              </a:rPr>
              <a:t>Bx</a:t>
            </a:r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: biologic, ppFEV1: percent predicted Forced Expiratory Volume 1 second, RCT: Randomised Controlled Trial</a:t>
            </a:r>
            <a:endParaRPr lang="en-GB" sz="7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43B27-006F-2E66-A4EC-7D234E664E23}"/>
              </a:ext>
            </a:extLst>
          </p:cNvPr>
          <p:cNvSpPr txBox="1"/>
          <p:nvPr/>
        </p:nvSpPr>
        <p:spPr>
          <a:xfrm>
            <a:off x="5481801" y="1009809"/>
            <a:ext cx="159659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>
                <a:solidFill>
                  <a:schemeClr val="bg2"/>
                </a:solidFill>
                <a:latin typeface="Calibri" panose="020F0502020204030204" pitchFamily="34" charset="0"/>
              </a:rPr>
              <a:t>Absolute FEV</a:t>
            </a:r>
            <a:r>
              <a:rPr lang="en-GB" sz="300">
                <a:solidFill>
                  <a:schemeClr val="bg2"/>
                </a:solidFill>
                <a:latin typeface="Calibri" panose="020F0502020204030204" pitchFamily="34" charset="0"/>
              </a:rPr>
              <a:t>1</a:t>
            </a:r>
            <a:endParaRPr lang="en-GB" sz="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8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CF37-CC9D-9FFE-FBFA-B39F105F2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4A5E1-AF17-F002-C8B6-A83D01F4C6B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FEF50-A80F-9E32-81E3-64B84B81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121405"/>
            <a:ext cx="8496300" cy="454420"/>
          </a:xfrm>
        </p:spPr>
        <p:txBody>
          <a:bodyPr/>
          <a:lstStyle/>
          <a:p>
            <a:r>
              <a:rPr lang="en-US" sz="1400">
                <a:solidFill>
                  <a:schemeClr val="accent1"/>
                </a:solidFill>
              </a:rPr>
              <a:t>Proportion of patients showing improvement post-biologic tended to be greater for anti–IL-5/5R compared to anti-</a:t>
            </a:r>
            <a:r>
              <a:rPr lang="en-US" sz="1400" err="1">
                <a:solidFill>
                  <a:schemeClr val="accent1"/>
                </a:solidFill>
              </a:rPr>
              <a:t>IgE</a:t>
            </a:r>
            <a:r>
              <a:rPr lang="en-US" sz="1400">
                <a:solidFill>
                  <a:schemeClr val="accent1"/>
                </a:solidFill>
              </a:rPr>
              <a:t>, </a:t>
            </a:r>
            <a:r>
              <a:rPr lang="en-NZ" sz="1400">
                <a:solidFill>
                  <a:schemeClr val="accent1"/>
                </a:solidFill>
              </a:rPr>
              <a:t>irrespective of the degree of pre-biologic impairment</a:t>
            </a:r>
            <a:endParaRPr lang="en-GB" sz="14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C1DFA-55B1-30C0-20E9-3840B1FC67AF}"/>
              </a:ext>
            </a:extLst>
          </p:cNvPr>
          <p:cNvSpPr txBox="1"/>
          <p:nvPr/>
        </p:nvSpPr>
        <p:spPr>
          <a:xfrm>
            <a:off x="0" y="835342"/>
            <a:ext cx="92047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0">
                <a:solidFill>
                  <a:schemeClr val="accent4"/>
                </a:solidFill>
                <a:effectLst/>
                <a:latin typeface="Calibri" panose="020F0502020204030204" pitchFamily="34" charset="0"/>
              </a:rPr>
              <a:t>Post-biologic status (worsened, unchanged, improved) according to pre-biologic impairment and biologic class for the asthma outcome domains exacerbation rate and asthma control</a:t>
            </a:r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A4FC9E-9B88-D09B-2FA6-2D6825AE9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4"/>
          <a:stretch/>
        </p:blipFill>
        <p:spPr bwMode="auto">
          <a:xfrm>
            <a:off x="4175193" y="1090248"/>
            <a:ext cx="2847730" cy="18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103FE3-2B0E-32D2-2F69-D627AC25A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9" r="36545"/>
          <a:stretch/>
        </p:blipFill>
        <p:spPr bwMode="auto">
          <a:xfrm>
            <a:off x="926714" y="1200103"/>
            <a:ext cx="2644957" cy="17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29;p24">
            <a:extLst>
              <a:ext uri="{FF2B5EF4-FFF2-40B4-BE49-F238E27FC236}">
                <a16:creationId xmlns:a16="http://schemas.microsoft.com/office/drawing/2014/main" id="{632E5372-AA0C-94E0-5454-BCE65A521A35}"/>
              </a:ext>
            </a:extLst>
          </p:cNvPr>
          <p:cNvSpPr txBox="1">
            <a:spLocks/>
          </p:cNvSpPr>
          <p:nvPr/>
        </p:nvSpPr>
        <p:spPr>
          <a:xfrm>
            <a:off x="103359" y="4691832"/>
            <a:ext cx="7173870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Courier New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7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700">
                <a:solidFill>
                  <a:schemeClr val="bg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endParaRPr lang="en-NZ" sz="70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marL="0" indent="0"/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Anti-</a:t>
            </a:r>
            <a:r>
              <a:rPr lang="en-NZ" sz="700" err="1">
                <a:solidFill>
                  <a:schemeClr val="bg2">
                    <a:lumMod val="50000"/>
                    <a:lumOff val="50000"/>
                  </a:schemeClr>
                </a:solidFill>
              </a:rPr>
              <a:t>IgE</a:t>
            </a:r>
            <a:r>
              <a:rPr lang="en-NZ" sz="700">
                <a:solidFill>
                  <a:schemeClr val="bg2">
                    <a:lumMod val="50000"/>
                    <a:lumOff val="50000"/>
                  </a:schemeClr>
                </a:solidFill>
              </a:rPr>
              <a:t>: Anti-Immunoglobulin E, Anti-IL5/5R: Anti-Interleukin 5/5R</a:t>
            </a:r>
            <a:endParaRPr lang="en-GB" sz="7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691716F-2215-601D-EBD1-954162D5E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590" r="70406"/>
          <a:stretch/>
        </p:blipFill>
        <p:spPr bwMode="auto">
          <a:xfrm>
            <a:off x="4347197" y="2993447"/>
            <a:ext cx="2847730" cy="1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C0F23B2-55A9-4ED2-EFEB-5204F88AA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2877" r="35488"/>
          <a:stretch/>
        </p:blipFill>
        <p:spPr bwMode="auto">
          <a:xfrm>
            <a:off x="968766" y="3021025"/>
            <a:ext cx="2826831" cy="16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1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edical Background Images - Free Download on Freepik">
            <a:extLst>
              <a:ext uri="{FF2B5EF4-FFF2-40B4-BE49-F238E27FC236}">
                <a16:creationId xmlns:a16="http://schemas.microsoft.com/office/drawing/2014/main" id="{A04A74CD-3E88-E41A-631C-C4E9A9F04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2" b="10728"/>
          <a:stretch/>
        </p:blipFill>
        <p:spPr bwMode="auto">
          <a:xfrm>
            <a:off x="0" y="810243"/>
            <a:ext cx="9144000" cy="43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6EE8-924E-D782-BF9B-B0012A147F9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B5566A-69A8-4B63-F9D1-9B82A073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41" y="145580"/>
            <a:ext cx="8496300" cy="454420"/>
          </a:xfrm>
        </p:spPr>
        <p:txBody>
          <a:bodyPr/>
          <a:lstStyle/>
          <a:p>
            <a:r>
              <a:rPr lang="en-GB" sz="1200">
                <a:solidFill>
                  <a:schemeClr val="accent3"/>
                </a:solidFill>
              </a:rPr>
              <a:t>Summary</a:t>
            </a:r>
            <a:br>
              <a:rPr lang="en-GB" sz="1200">
                <a:solidFill>
                  <a:schemeClr val="accent3"/>
                </a:solidFill>
              </a:rPr>
            </a:br>
            <a:r>
              <a:rPr lang="en-GB" sz="1200">
                <a:solidFill>
                  <a:schemeClr val="accent3"/>
                </a:solidFill>
              </a:rPr>
              <a:t>BEAM: Improvement across all domains,   with greater pre-biologic disease, but meaningful change even with </a:t>
            </a:r>
            <a:br>
              <a:rPr lang="en-GB" sz="1200">
                <a:solidFill>
                  <a:schemeClr val="accent3"/>
                </a:solidFill>
              </a:rPr>
            </a:br>
            <a:r>
              <a:rPr lang="en-GB" sz="1200">
                <a:solidFill>
                  <a:schemeClr val="accent3"/>
                </a:solidFill>
              </a:rPr>
              <a:t>    pre-biologic impairment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66157-E6D5-5FB8-601D-7DB1C77E6FC2}"/>
              </a:ext>
            </a:extLst>
          </p:cNvPr>
          <p:cNvSpPr txBox="1"/>
          <p:nvPr/>
        </p:nvSpPr>
        <p:spPr>
          <a:xfrm>
            <a:off x="899331" y="955048"/>
            <a:ext cx="828609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200" b="1">
                <a:solidFill>
                  <a:schemeClr val="accent1"/>
                </a:solidFill>
              </a:rPr>
              <a:t>Statistically significant improvements </a:t>
            </a:r>
            <a:r>
              <a:rPr lang="en-NZ" sz="1200">
                <a:solidFill>
                  <a:schemeClr val="accent1"/>
                </a:solidFill>
              </a:rPr>
              <a:t>were observed from pre- to post-biologic treatment </a:t>
            </a:r>
            <a:r>
              <a:rPr lang="en-NZ" sz="1200" b="1">
                <a:solidFill>
                  <a:schemeClr val="accent1"/>
                </a:solidFill>
              </a:rPr>
              <a:t>for all asthma outcome domains</a:t>
            </a:r>
            <a:r>
              <a:rPr lang="en-NZ" sz="1200">
                <a:solidFill>
                  <a:schemeClr val="accent1"/>
                </a:solidFill>
              </a:rPr>
              <a:t> assessed</a:t>
            </a:r>
          </a:p>
          <a:p>
            <a:endParaRPr lang="en-NZ" sz="1200">
              <a:solidFill>
                <a:schemeClr val="accent1"/>
              </a:solidFill>
            </a:endParaRPr>
          </a:p>
          <a:p>
            <a:endParaRPr lang="en-US" sz="1200">
              <a:solidFill>
                <a:schemeClr val="accent1"/>
              </a:solidFill>
            </a:endParaRPr>
          </a:p>
          <a:p>
            <a:endParaRPr lang="en-US" sz="1200">
              <a:solidFill>
                <a:schemeClr val="accent1"/>
              </a:solidFill>
            </a:endParaRPr>
          </a:p>
          <a:p>
            <a:r>
              <a:rPr lang="en-US" sz="1200">
                <a:solidFill>
                  <a:schemeClr val="accent1"/>
                </a:solidFill>
              </a:rPr>
              <a:t>The proportion of patients showing </a:t>
            </a:r>
            <a:r>
              <a:rPr lang="en-US" sz="1200" b="1">
                <a:solidFill>
                  <a:schemeClr val="accent1"/>
                </a:solidFill>
              </a:rPr>
              <a:t>improvement post-biologic tended to be greater for anti–IL-5/5R </a:t>
            </a:r>
            <a:r>
              <a:rPr lang="en-US" sz="1200">
                <a:solidFill>
                  <a:schemeClr val="accent1"/>
                </a:solidFill>
              </a:rPr>
              <a:t>compared to anti-</a:t>
            </a:r>
            <a:r>
              <a:rPr lang="en-US" sz="1200" err="1">
                <a:solidFill>
                  <a:schemeClr val="accent1"/>
                </a:solidFill>
              </a:rPr>
              <a:t>IgE</a:t>
            </a:r>
            <a:r>
              <a:rPr lang="en-US" sz="1200">
                <a:solidFill>
                  <a:schemeClr val="accent1"/>
                </a:solidFill>
              </a:rPr>
              <a:t> </a:t>
            </a:r>
            <a:r>
              <a:rPr lang="en-GB" sz="1200">
                <a:solidFill>
                  <a:schemeClr val="accent1"/>
                </a:solidFill>
              </a:rPr>
              <a:t>for exacerbation, asthma control, and ppFEV1 domains</a:t>
            </a:r>
            <a:r>
              <a:rPr lang="en-US" sz="1200">
                <a:solidFill>
                  <a:schemeClr val="accent1"/>
                </a:solidFill>
              </a:rPr>
              <a:t> irrespective of pre-biologic impairment </a:t>
            </a:r>
            <a:endParaRPr lang="en-NZ" sz="1200">
              <a:solidFill>
                <a:schemeClr val="accent1"/>
              </a:solidFill>
            </a:endParaRPr>
          </a:p>
          <a:p>
            <a:endParaRPr lang="en-GB" sz="1200">
              <a:solidFill>
                <a:schemeClr val="accent1"/>
              </a:solidFill>
            </a:endParaRPr>
          </a:p>
          <a:p>
            <a:endParaRPr lang="en-GB" sz="1200">
              <a:solidFill>
                <a:schemeClr val="accent1"/>
              </a:solidFill>
            </a:endParaRPr>
          </a:p>
          <a:p>
            <a:endParaRPr lang="en-GB" sz="1200">
              <a:solidFill>
                <a:schemeClr val="accent1"/>
              </a:solidFill>
            </a:endParaRPr>
          </a:p>
          <a:p>
            <a:r>
              <a:rPr lang="en-GB" sz="1200">
                <a:solidFill>
                  <a:schemeClr val="accent1"/>
                </a:solidFill>
              </a:rPr>
              <a:t>Those with </a:t>
            </a:r>
            <a:r>
              <a:rPr lang="en-GB" sz="1200" b="1">
                <a:solidFill>
                  <a:schemeClr val="accent1"/>
                </a:solidFill>
              </a:rPr>
              <a:t>greater disease burden pre-biologic therapy tended to have a greater magnitude of effect </a:t>
            </a:r>
            <a:r>
              <a:rPr lang="en-GB" sz="1200">
                <a:solidFill>
                  <a:schemeClr val="accent1"/>
                </a:solidFill>
              </a:rPr>
              <a:t>for each domain assessed</a:t>
            </a:r>
          </a:p>
          <a:p>
            <a:endParaRPr lang="en-GB" sz="1200">
              <a:solidFill>
                <a:schemeClr val="accent1"/>
              </a:solidFill>
            </a:endParaRPr>
          </a:p>
          <a:p>
            <a:endParaRPr lang="en-GB" sz="1200">
              <a:solidFill>
                <a:schemeClr val="accent1"/>
              </a:solidFill>
            </a:endParaRPr>
          </a:p>
          <a:p>
            <a:endParaRPr lang="en-GB" sz="1200">
              <a:solidFill>
                <a:schemeClr val="accent1"/>
              </a:solidFill>
            </a:endParaRPr>
          </a:p>
          <a:p>
            <a:r>
              <a:rPr lang="en-US" sz="1200" b="1">
                <a:solidFill>
                  <a:schemeClr val="accent1"/>
                </a:solidFill>
              </a:rPr>
              <a:t>Even those with low pre-biologic impairment</a:t>
            </a:r>
            <a:r>
              <a:rPr lang="en-US" sz="1200">
                <a:solidFill>
                  <a:schemeClr val="accent1"/>
                </a:solidFill>
              </a:rPr>
              <a:t>, who would be actively excluded from RCTs investigating the efficacy of biologics, exhibited </a:t>
            </a:r>
            <a:r>
              <a:rPr lang="en-US" sz="1200" b="1">
                <a:solidFill>
                  <a:schemeClr val="accent1"/>
                </a:solidFill>
              </a:rPr>
              <a:t>clinically meaningful post-biologic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accent1"/>
              </a:solidFill>
            </a:endParaRPr>
          </a:p>
          <a:p>
            <a:endParaRPr lang="en-US" sz="1200" b="1">
              <a:solidFill>
                <a:schemeClr val="accent1"/>
              </a:solidFill>
            </a:endParaRPr>
          </a:p>
          <a:p>
            <a:endParaRPr lang="en-US" sz="1200" b="1">
              <a:solidFill>
                <a:schemeClr val="accent1"/>
              </a:solidFill>
            </a:endParaRPr>
          </a:p>
          <a:p>
            <a:r>
              <a:rPr lang="en-NZ" sz="1200">
                <a:solidFill>
                  <a:schemeClr val="accent1"/>
                </a:solidFill>
              </a:rPr>
              <a:t>A </a:t>
            </a:r>
            <a:r>
              <a:rPr lang="en-NZ" sz="1200" b="1">
                <a:solidFill>
                  <a:schemeClr val="accent1"/>
                </a:solidFill>
              </a:rPr>
              <a:t>multi-dimensional approach </a:t>
            </a:r>
            <a:r>
              <a:rPr lang="en-NZ" sz="1200">
                <a:solidFill>
                  <a:schemeClr val="accent1"/>
                </a:solidFill>
              </a:rPr>
              <a:t>to define and assess biologic responders and response needed</a:t>
            </a:r>
            <a:endParaRPr lang="en-US" sz="120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>
              <a:solidFill>
                <a:schemeClr val="accent1"/>
              </a:solidFill>
            </a:endParaRP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A937F606-048D-BCB8-CACE-8802D8C7E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9792" y="194071"/>
            <a:ext cx="192172" cy="192172"/>
          </a:xfrm>
          <a:prstGeom prst="rect">
            <a:avLst/>
          </a:prstGeom>
        </p:spPr>
      </p:pic>
      <p:pic>
        <p:nvPicPr>
          <p:cNvPr id="10" name="Graphic 9" descr="Arrow Up with solid fill">
            <a:extLst>
              <a:ext uri="{FF2B5EF4-FFF2-40B4-BE49-F238E27FC236}">
                <a16:creationId xmlns:a16="http://schemas.microsoft.com/office/drawing/2014/main" id="{A3842C7A-7FD1-0423-F062-8D8F7738E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3263" y="407829"/>
            <a:ext cx="192171" cy="192171"/>
          </a:xfrm>
          <a:prstGeom prst="rect">
            <a:avLst/>
          </a:prstGeom>
        </p:spPr>
      </p:pic>
      <p:pic>
        <p:nvPicPr>
          <p:cNvPr id="5126" name="Picture 6" descr="Idea bold blue border circle icon Royalty Free Vector Image">
            <a:extLst>
              <a:ext uri="{FF2B5EF4-FFF2-40B4-BE49-F238E27FC236}">
                <a16:creationId xmlns:a16="http://schemas.microsoft.com/office/drawing/2014/main" id="{DDF763A0-1E85-2EB8-8392-B74ADCB13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20354" r="22945" b="27541"/>
          <a:stretch/>
        </p:blipFill>
        <p:spPr bwMode="auto">
          <a:xfrm>
            <a:off x="410121" y="3636301"/>
            <a:ext cx="539494" cy="5521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ungs - Free medical icons">
            <a:extLst>
              <a:ext uri="{FF2B5EF4-FFF2-40B4-BE49-F238E27FC236}">
                <a16:creationId xmlns:a16="http://schemas.microsoft.com/office/drawing/2014/main" id="{44ADBBAB-C985-7902-D80D-1E21515D3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21" y="2717025"/>
            <a:ext cx="552151" cy="5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yringe Circle Icon With Long Shadow Flat Design Style Stock Illustration -  Download Image Now - iStock">
            <a:extLst>
              <a:ext uri="{FF2B5EF4-FFF2-40B4-BE49-F238E27FC236}">
                <a16:creationId xmlns:a16="http://schemas.microsoft.com/office/drawing/2014/main" id="{8217D391-F44C-F43C-5D9C-57820233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9920" r="11188" b="10851"/>
          <a:stretch/>
        </p:blipFill>
        <p:spPr bwMode="auto">
          <a:xfrm>
            <a:off x="410121" y="1815955"/>
            <a:ext cx="547343" cy="5524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ACAEFC-475F-7B55-6F93-4DB2A10F9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21" y="918180"/>
            <a:ext cx="552445" cy="552445"/>
          </a:xfrm>
          <a:prstGeom prst="rect">
            <a:avLst/>
          </a:prstGeom>
        </p:spPr>
      </p:pic>
      <p:pic>
        <p:nvPicPr>
          <p:cNvPr id="5132" name="Picture 12" descr="Download List, Icon, Symbol. Royalty-Free Vector Graphic - Pixabay">
            <a:extLst>
              <a:ext uri="{FF2B5EF4-FFF2-40B4-BE49-F238E27FC236}">
                <a16:creationId xmlns:a16="http://schemas.microsoft.com/office/drawing/2014/main" id="{046F2107-A4EB-CFF1-A8E9-874908946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7930" r="7576" b="7824"/>
          <a:stretch/>
        </p:blipFill>
        <p:spPr bwMode="auto">
          <a:xfrm>
            <a:off x="442060" y="4452507"/>
            <a:ext cx="539494" cy="5408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1EDEB1B-7FEC-7BDD-7DBA-FF5C3D8CE829}"/>
              </a:ext>
            </a:extLst>
          </p:cNvPr>
          <p:cNvSpPr txBox="1">
            <a:spLocks/>
          </p:cNvSpPr>
          <p:nvPr/>
        </p:nvSpPr>
        <p:spPr>
          <a:xfrm>
            <a:off x="-185797" y="4741352"/>
            <a:ext cx="9117176" cy="40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Courier New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NZ" sz="500">
                <a:solidFill>
                  <a:schemeClr val="bg2">
                    <a:lumMod val="50000"/>
                    <a:lumOff val="50000"/>
                  </a:schemeClr>
                </a:solidFill>
              </a:rPr>
              <a:t>Perez-de-Llano et al., </a:t>
            </a:r>
            <a:r>
              <a:rPr lang="en-US" sz="500">
                <a:solidFill>
                  <a:schemeClr val="bg2">
                    <a:lumMod val="50000"/>
                    <a:lumOff val="50000"/>
                  </a:schemeClr>
                </a:solidFill>
              </a:rPr>
              <a:t>Impact of pre-biologic impairment on meeting domain-specific biologic responder definitions in patients with severe asthma, Ann Allergy Asthma Immunol, published Dec 2023, in press, DOI </a:t>
            </a:r>
            <a:r>
              <a:rPr lang="en-GB" sz="500">
                <a:solidFill>
                  <a:schemeClr val="bg2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500">
                <a:solidFill>
                  <a:schemeClr val="bg2">
                    <a:lumMod val="50000"/>
                    <a:lumOff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https://doi.org/10.1016/j.anai.2023.12.023</a:t>
            </a:r>
            <a:r>
              <a:rPr lang="en-NZ" sz="50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NZ" sz="500">
                <a:solidFill>
                  <a:schemeClr val="bg2">
                    <a:lumMod val="50000"/>
                    <a:lumOff val="50000"/>
                  </a:schemeClr>
                </a:solidFill>
              </a:rPr>
              <a:t>Anti-</a:t>
            </a:r>
            <a:r>
              <a:rPr lang="en-NZ" sz="500" err="1">
                <a:solidFill>
                  <a:schemeClr val="bg2">
                    <a:lumMod val="50000"/>
                    <a:lumOff val="50000"/>
                  </a:schemeClr>
                </a:solidFill>
              </a:rPr>
              <a:t>IgE</a:t>
            </a:r>
            <a:r>
              <a:rPr lang="en-NZ" sz="500">
                <a:solidFill>
                  <a:schemeClr val="bg2">
                    <a:lumMod val="50000"/>
                    <a:lumOff val="50000"/>
                  </a:schemeClr>
                </a:solidFill>
              </a:rPr>
              <a:t>: Anti-Immunoglobulin E, Anti-IL5/5R: Anti-Interleukin 5/5R, </a:t>
            </a:r>
            <a:r>
              <a:rPr lang="en-US" sz="500">
                <a:solidFill>
                  <a:schemeClr val="bg2">
                    <a:lumMod val="50000"/>
                    <a:lumOff val="50000"/>
                  </a:schemeClr>
                </a:solidFill>
              </a:rPr>
              <a:t>RCT: R</a:t>
            </a:r>
            <a:r>
              <a:rPr lang="en-GB" sz="500" err="1">
                <a:solidFill>
                  <a:schemeClr val="bg2">
                    <a:lumMod val="50000"/>
                    <a:lumOff val="50000"/>
                  </a:schemeClr>
                </a:solidFill>
              </a:rPr>
              <a:t>andomized</a:t>
            </a:r>
            <a:r>
              <a:rPr lang="en-GB" sz="500">
                <a:solidFill>
                  <a:schemeClr val="bg2">
                    <a:lumMod val="50000"/>
                    <a:lumOff val="50000"/>
                  </a:schemeClr>
                </a:solidFill>
              </a:rPr>
              <a:t> Controlled Trial, </a:t>
            </a:r>
            <a:r>
              <a:rPr lang="en-NZ" sz="500">
                <a:solidFill>
                  <a:schemeClr val="bg2">
                    <a:lumMod val="50000"/>
                    <a:lumOff val="50000"/>
                  </a:schemeClr>
                </a:solidFill>
              </a:rPr>
              <a:t>ppFEV1: percent predicted Forced Expiratory Volume 1 second, </a:t>
            </a:r>
            <a:endParaRPr lang="en-US" sz="50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929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0" ma:contentTypeDescription="Create a new document." ma:contentTypeScope="" ma:versionID="81ba27eebadeb43cb7d70786a59d7827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552b9d3c7b5cf9f7eb65250a6663d295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  <SharedWithUsers xmlns="45fb3224-858f-4285-b885-596f231a21c4">
      <UserInfo>
        <DisplayName>Lakmini Bulathsinhala</DisplayName>
        <AccountId>13</AccountId>
        <AccountType/>
      </UserInfo>
      <UserInfo>
        <DisplayName>David Price</DisplayName>
        <AccountId>20</AccountId>
        <AccountType/>
      </UserInfo>
      <UserInfo>
        <DisplayName>Ghislaine Scelo</DisplayName>
        <AccountId>33</AccountId>
        <AccountType/>
      </UserInfo>
      <UserInfo>
        <DisplayName>Victoria Carter</DisplayName>
        <AccountId>19</AccountId>
        <AccountType/>
      </UserInfo>
      <UserInfo>
        <DisplayName>John Townend</DisplayName>
        <AccountId>27</AccountId>
        <AccountType/>
      </UserInfo>
      <UserInfo>
        <DisplayName>Veronica Mendez</DisplayName>
        <AccountId>664</AccountId>
        <AccountType/>
      </UserInfo>
      <UserInfo>
        <DisplayName>Harika Gosala</DisplayName>
        <AccountId>344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6CE582E-EDB7-425F-B9AD-8A1AB6067589}"/>
</file>

<file path=customXml/itemProps2.xml><?xml version="1.0" encoding="utf-8"?>
<ds:datastoreItem xmlns:ds="http://schemas.openxmlformats.org/officeDocument/2006/customXml" ds:itemID="{C65E2F55-6AAE-482A-B847-540876D2C5CD}"/>
</file>

<file path=customXml/itemProps3.xml><?xml version="1.0" encoding="utf-8"?>
<ds:datastoreItem xmlns:ds="http://schemas.openxmlformats.org/officeDocument/2006/customXml" ds:itemID="{3A2E75DC-1C2B-4099-BC1F-AF3DFE0B0CC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Impact of pre-biologic impairment on meeting domain-specific biologic responder definitions in patients with severe asthma (BEAM)</vt:lpstr>
      <vt:lpstr>Aim and Methods</vt:lpstr>
      <vt:lpstr>Statistically significant improvements were observed from pre- to post-biologic initiation for all asthma outcome domains assessed</vt:lpstr>
      <vt:lpstr>Responders to biologics increased with greater pre-biologic impairment: Increasing from 70.2 to 90.0% for exacerbation rate, 46.3 to 52.3% for asthma control, 31.1 to 58.5% for LTOCS daily dose, and 35.8 to 50.6% for ppFEV1 </vt:lpstr>
      <vt:lpstr>Even those with low pre-biologic impairment, who would be actively excluded from RCTs investigating biologic efficacy, exhibited clinically meaningful post-biologic improvement</vt:lpstr>
      <vt:lpstr>Proportion of patients showing improvement post-biologic tended to be greater for anti–IL-5/5R compared to anti-IgE, irrespective of the degree of pre-biologic impairment</vt:lpstr>
      <vt:lpstr>Summary BEAM: Improvement across all domains,   with greater pre-biologic disease, but meaningful change even with      pre-biologic impairment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Thendral Uthaman</dc:creator>
  <cp:revision>2</cp:revision>
  <dcterms:modified xsi:type="dcterms:W3CDTF">2024-02-22T01:34:39Z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  <property fmtid="{D5CDD505-2E9C-101B-9397-08002B2CF9AE}" pid="3" name="MediaServiceImageTags">
    <vt:lpwstr/>
  </property>
</Properties>
</file>